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6"/>
  </p:notesMasterIdLst>
  <p:sldIdLst>
    <p:sldId id="60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602" r:id="rId2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6E901-992B-4434-87EA-845A754D7E7C}" v="1" dt="2021-11-03T02:58:3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5" d="100"/>
          <a:sy n="65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1CF6E901-992B-4434-87EA-845A754D7E7C}"/>
    <pc:docChg chg="custSel modSld">
      <pc:chgData name="Dr. Md. Kabiruzzaman" userId="6ded3dbc-3596-4a7a-93e7-ec1de6630a67" providerId="ADAL" clId="{1CF6E901-992B-4434-87EA-845A754D7E7C}" dt="2021-11-21T08:39:54.666" v="9" actId="478"/>
      <pc:docMkLst>
        <pc:docMk/>
      </pc:docMkLst>
      <pc:sldChg chg="addSp delSp mod">
        <pc:chgData name="Dr. Md. Kabiruzzaman" userId="6ded3dbc-3596-4a7a-93e7-ec1de6630a67" providerId="ADAL" clId="{1CF6E901-992B-4434-87EA-845A754D7E7C}" dt="2021-11-21T05:45:02.368" v="2" actId="478"/>
        <pc:sldMkLst>
          <pc:docMk/>
          <pc:sldMk cId="3687915298" sldId="299"/>
        </pc:sldMkLst>
        <pc:inkChg chg="add del">
          <ac:chgData name="Dr. Md. Kabiruzzaman" userId="6ded3dbc-3596-4a7a-93e7-ec1de6630a67" providerId="ADAL" clId="{1CF6E901-992B-4434-87EA-845A754D7E7C}" dt="2021-11-21T05:45:02.368" v="2" actId="478"/>
          <ac:inkMkLst>
            <pc:docMk/>
            <pc:sldMk cId="3687915298" sldId="299"/>
            <ac:inkMk id="3" creationId="{78921034-98F0-4CAC-82C8-0ED2E2D1173A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5:28.073" v="3" actId="478"/>
        <pc:sldMkLst>
          <pc:docMk/>
          <pc:sldMk cId="3844257866" sldId="300"/>
        </pc:sldMkLst>
        <pc:inkChg chg="add del">
          <ac:chgData name="Dr. Md. Kabiruzzaman" userId="6ded3dbc-3596-4a7a-93e7-ec1de6630a67" providerId="ADAL" clId="{1CF6E901-992B-4434-87EA-845A754D7E7C}" dt="2021-11-21T05:45:28.073" v="3" actId="478"/>
          <ac:inkMkLst>
            <pc:docMk/>
            <pc:sldMk cId="3844257866" sldId="300"/>
            <ac:inkMk id="3" creationId="{BBF2A745-8064-4600-B800-1DDCA591D4CF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7:53.558" v="4" actId="478"/>
        <pc:sldMkLst>
          <pc:docMk/>
          <pc:sldMk cId="1526635029" sldId="301"/>
        </pc:sldMkLst>
        <pc:inkChg chg="add del">
          <ac:chgData name="Dr. Md. Kabiruzzaman" userId="6ded3dbc-3596-4a7a-93e7-ec1de6630a67" providerId="ADAL" clId="{1CF6E901-992B-4434-87EA-845A754D7E7C}" dt="2021-11-21T05:47:53.558" v="4" actId="478"/>
          <ac:inkMkLst>
            <pc:docMk/>
            <pc:sldMk cId="1526635029" sldId="301"/>
            <ac:inkMk id="4" creationId="{48EC262C-6211-4DBA-8C6E-619016026D4C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8:30.547" v="5" actId="478"/>
        <pc:sldMkLst>
          <pc:docMk/>
          <pc:sldMk cId="2325992001" sldId="302"/>
        </pc:sldMkLst>
        <pc:inkChg chg="add del">
          <ac:chgData name="Dr. Md. Kabiruzzaman" userId="6ded3dbc-3596-4a7a-93e7-ec1de6630a67" providerId="ADAL" clId="{1CF6E901-992B-4434-87EA-845A754D7E7C}" dt="2021-11-21T05:48:30.547" v="5" actId="478"/>
          <ac:inkMkLst>
            <pc:docMk/>
            <pc:sldMk cId="2325992001" sldId="302"/>
            <ac:inkMk id="3" creationId="{F0BA5DE6-6328-4E69-8A94-3AD672AC449C}"/>
          </ac:inkMkLst>
        </pc:inkChg>
      </pc:sldChg>
      <pc:sldChg chg="addSp">
        <pc:chgData name="Dr. Md. Kabiruzzaman" userId="6ded3dbc-3596-4a7a-93e7-ec1de6630a67" providerId="ADAL" clId="{1CF6E901-992B-4434-87EA-845A754D7E7C}" dt="2021-11-03T02:58:35.048" v="0"/>
        <pc:sldMkLst>
          <pc:docMk/>
          <pc:sldMk cId="4002549013" sldId="303"/>
        </pc:sldMkLst>
        <pc:inkChg chg="add">
          <ac:chgData name="Dr. Md. Kabiruzzaman" userId="6ded3dbc-3596-4a7a-93e7-ec1de6630a67" providerId="ADAL" clId="{1CF6E901-992B-4434-87EA-845A754D7E7C}" dt="2021-11-03T02:58:35.048" v="0"/>
          <ac:inkMkLst>
            <pc:docMk/>
            <pc:sldMk cId="4002549013" sldId="303"/>
            <ac:inkMk id="3" creationId="{2D2BEDC0-063A-413F-9DB5-5744A4A62E20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8:46.248" v="6" actId="478"/>
        <pc:sldMkLst>
          <pc:docMk/>
          <pc:sldMk cId="786933937" sldId="304"/>
        </pc:sldMkLst>
        <pc:inkChg chg="add del">
          <ac:chgData name="Dr. Md. Kabiruzzaman" userId="6ded3dbc-3596-4a7a-93e7-ec1de6630a67" providerId="ADAL" clId="{1CF6E901-992B-4434-87EA-845A754D7E7C}" dt="2021-11-21T05:48:46.248" v="6" actId="478"/>
          <ac:inkMkLst>
            <pc:docMk/>
            <pc:sldMk cId="786933937" sldId="304"/>
            <ac:inkMk id="4" creationId="{C775D7C5-C527-4290-A67C-5F17640604CE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8:51.318" v="7" actId="478"/>
        <pc:sldMkLst>
          <pc:docMk/>
          <pc:sldMk cId="3272244727" sldId="305"/>
        </pc:sldMkLst>
        <pc:inkChg chg="add del">
          <ac:chgData name="Dr. Md. Kabiruzzaman" userId="6ded3dbc-3596-4a7a-93e7-ec1de6630a67" providerId="ADAL" clId="{1CF6E901-992B-4434-87EA-845A754D7E7C}" dt="2021-11-21T05:48:51.318" v="7" actId="478"/>
          <ac:inkMkLst>
            <pc:docMk/>
            <pc:sldMk cId="3272244727" sldId="305"/>
            <ac:inkMk id="4" creationId="{09A1D659-08D6-4FDB-AD83-A22998DD15B0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9:01.488" v="8" actId="478"/>
        <pc:sldMkLst>
          <pc:docMk/>
          <pc:sldMk cId="379294693" sldId="306"/>
        </pc:sldMkLst>
        <pc:inkChg chg="add del">
          <ac:chgData name="Dr. Md. Kabiruzzaman" userId="6ded3dbc-3596-4a7a-93e7-ec1de6630a67" providerId="ADAL" clId="{1CF6E901-992B-4434-87EA-845A754D7E7C}" dt="2021-11-21T05:49:01.488" v="8" actId="478"/>
          <ac:inkMkLst>
            <pc:docMk/>
            <pc:sldMk cId="379294693" sldId="306"/>
            <ac:inkMk id="3" creationId="{55AB5030-A697-4DA5-A986-9F204CCA6A38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8:39:54.666" v="9" actId="478"/>
        <pc:sldMkLst>
          <pc:docMk/>
          <pc:sldMk cId="1799374717" sldId="307"/>
        </pc:sldMkLst>
        <pc:inkChg chg="add del">
          <ac:chgData name="Dr. Md. Kabiruzzaman" userId="6ded3dbc-3596-4a7a-93e7-ec1de6630a67" providerId="ADAL" clId="{1CF6E901-992B-4434-87EA-845A754D7E7C}" dt="2021-11-21T08:39:54.666" v="9" actId="478"/>
          <ac:inkMkLst>
            <pc:docMk/>
            <pc:sldMk cId="1799374717" sldId="307"/>
            <ac:inkMk id="4" creationId="{497CC3BE-8233-44E5-916D-47C79E9FB52C}"/>
          </ac:inkMkLst>
        </pc:inkChg>
      </pc:sldChg>
      <pc:sldChg chg="addSp delSp mod">
        <pc:chgData name="Dr. Md. Kabiruzzaman" userId="6ded3dbc-3596-4a7a-93e7-ec1de6630a67" providerId="ADAL" clId="{1CF6E901-992B-4434-87EA-845A754D7E7C}" dt="2021-11-21T05:44:57.758" v="1" actId="478"/>
        <pc:sldMkLst>
          <pc:docMk/>
          <pc:sldMk cId="3538841186" sldId="604"/>
        </pc:sldMkLst>
        <pc:inkChg chg="add del">
          <ac:chgData name="Dr. Md. Kabiruzzaman" userId="6ded3dbc-3596-4a7a-93e7-ec1de6630a67" providerId="ADAL" clId="{1CF6E901-992B-4434-87EA-845A754D7E7C}" dt="2021-11-21T05:44:57.758" v="1" actId="478"/>
          <ac:inkMkLst>
            <pc:docMk/>
            <pc:sldMk cId="3538841186" sldId="604"/>
            <ac:inkMk id="2" creationId="{5EBF84D8-DA93-41DF-8E31-EE16053EC7A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1-03T02:48:31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1985 2729 0,'-25'0'265,"124"0"-249,224 0-16,-1 49 16,100-24-16,24 74 15,150-24-15,-200-75 16,299 49-16,-249 50 16,-74-99-16,1 25 15,-76 0-15,-49 25 16,0-50-16,-124 0 15,-24 0-15,-76 0 16,1 0-16</inkml:trace>
  <inkml:trace contextRef="#ctx0" brushRef="#br0" timeOffset="11936.3">8682 10790 0</inkml:trace>
  <inkml:trace contextRef="#ctx0" brushRef="#br0" timeOffset="37703.53">9600 7640 0,'49'0'187,"199"49"-187,-74-49 16,74 0-16,-99 0 15,49 0-15,-24 25 16,0-25-16,-125 0 16,1 0-16,-25 0 15,-1 0 1,1 0 15</inkml:trace>
  <inkml:trace contextRef="#ctx0" brushRef="#br0" timeOffset="38967.49">10344 7293 0,'99'49'125,"-74"1"-125,49-1 15,-49-49-15,50 50 16,-51-50-1,26 0-15,-50 25 16,25-25 0,-25 25-1,25-25 1,24 0 156,150 0-172,-100 0 15,50 49-15,-75-24 16,-24 0-16,-25-25 16,-1 0-16,1 25 15,-99-1 188,-26 26-203,26-25 16,-50 24-16,-25 26 16,25-1-16,-49 1 15,24 24-15,0 0 16,50-49-16,-25 24 16,49-49-16,50 0 15,-24 0-15</inkml:trace>
  <inkml:trace contextRef="#ctx0" brushRef="#br0" timeOffset="53199.89">5011 4167 0,'0'25'110,"25"-25"-95,74 0-15,99 0 16,-49 0-16,-50 0 16,1 0-16,-1 0 15,-25 0-15,1 25 16,-51-25-16</inkml:trace>
  <inkml:trace contextRef="#ctx0" brushRef="#br0" timeOffset="53927.4">5383 3944 0,'-25'0'32,"0"0"-17,100-50 141,-26 50-156,51-49 16,-51 49-16,50-25 16,-74 25-16,0 0 15,0 0-15,0 0 16</inkml:trace>
  <inkml:trace contextRef="#ctx0" brushRef="#br0" timeOffset="54495.49">5358 3770 0,'50'0'63,"-1"0"-48,51 0-15,-76 0 16,26 0-16,-25 0 15,0 0 1,-1 0 0,1 0 15</inkml:trace>
  <inkml:trace contextRef="#ctx0" brushRef="#br0" timeOffset="54831.1">5383 3621 0,'0'-24'63,"174"-1"-48,-75-50-15,-25 75 16,-24 0-16,-25 0 16</inkml:trace>
  <inkml:trace contextRef="#ctx0" brushRef="#br0" timeOffset="58278.94">4936 6201 0,'-49'-25'219,"24"1"-203,25-1-1,-25 0-15,0 25 16,-24-25-16,-1 25 15,-24-49 1,49 49-16,-25-25 16,-24 25-16,24-25 15,1 0-15,-26-24 16,26 49-16,-1 0 16,25 0-1,-49-50-15,49 50 16,-49 0-16,49 0 15,0 0-15,-25 0 16,1-25-16,24 25 16,-49 0-16,49 0 15,-25 0-15,25 0 16,1 0-16,-26 25 16,0 0-1,1 24-15,-1 1 16,25 24-16,1 50 15,-51-24-15,50 73 16,1-123 0,-26 49-16,50 25 0,0-50 15,0 26 1,0-26-16,0-49 16,0 49-16,0-24 15,50-25-15,-26-25 16,1 25-16,25-25 15,-1 24-15,51-24 16,24 0-16,74 0 16,75 0-16,25-74 15,-50 24-15,-50-24 16,-49 24-16,0-24 16,-50 24-16,25-74 15,0 25-15,0-25 16,-25 25-16,-49 49 15,-25 1-15,-25 24 16,0 0 0,0 0-1,0 0 32,-25 1-16,0 24 1</inkml:trace>
  <inkml:trace contextRef="#ctx0" brushRef="#br0" timeOffset="85319.03">6722 9674 0,'0'-25'78,"-24"25"-62,-1 0 46,-25 0-62,25 0 16,-49 0-16,49 0 15,-49 0 1,24 0-16,1 0 16,-1 0-16,0 0 15,26 0-15,-1 0 16,0 0 15,-25 0-15,25 0-1,1 25 1,-1 0 0,25-1-16,-25-24 15,0 25-15,25 0 16,0 0-16,-25 49 16,1-49-16,24 49 15,-25 1-15,25-25 16,0 24-16,0 0 15,0 1-15,0-26 16,0 1-16,0-25 16,0 24-1,0 1-15,0 0 0,0-1 16,0 1-16,0 24 16,0 1-1,49-51-15,-49 26 16,25 24-16,25-24 15,-50-25-15,25 74 16,-1-74-16,1 0 16,0 49-16,0-49 15,0 25 1,0-26 0,-25 1-1,24 0-15,1 0 16,0-25-16,-25 25 15,25-1-15,0 1 16,-1-25-16,-24 25 16,25 0-16,0-25 15,25 25-15,-26 24 16,1-49-16,0 0 16,25 0-16,24 0 15,-49 0-15,49 0 16,-24-25-16,-1 25 15,-24-49-15,50 24 16,-51 0 0,1 25-16,0-25 0,0 1 15,0-1 1,-1-25 0,-24 25-16,0-24 15,0 24-15,0-49 16,0-1-16,0 1 15,0-1-15,0-24 16,0 25-16,0-1 16,0 26-16,0-26 15,0 1 1,-24-1-16,24 51 16,-50-1-16,0-25 15,-24-49-15,24 49 16,-24 1-16,24-26 15,-49 1-15,25-1 16,24 51-16,50-26 16,-25 25-1,1 25 142</inkml:trace>
  <inkml:trace contextRef="#ctx0" brushRef="#br0" timeOffset="87240">6474 9029 0,'0'25'250,"0"24"-234,0-24 0,0 25-1,0-25-15,0-1 16,0 26 0,0-25-1,0 24-15,0-24 16,0 0-16,0 0 15,0 24 1,0-24-16,0 0 16,25 0 15,-25 0 16,0 49-47,0-49 15,0 0-15,0 49 16,0 25-16,0 0 16,0 26-16,0 23 15,0 1-15,0 25 16,0-25 0,0 49-16,0-49 15,0 25-15,0-26 16,0-24-16,0-24 15,0-1-15,0-25 16,0 1-16,0-51 16,0 51-16,0-50 15,0 24-15,0-24 16,0 0 0,0 0-16,-25-1 15,25 1 126</inkml:trace>
  <inkml:trace contextRef="#ctx0" brushRef="#br0" timeOffset="88111.05">6648 9178 0,'0'25'47,"0"297"-47,-74-49 16,74-50-16,-25 50 15,0-25-15,-25-74 16,26-1-16,24-123 16,0 24-16,-25-24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11/21/2021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6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openxmlformats.org/officeDocument/2006/relationships/image" Target="../media/image7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8.wdp"/><Relationship Id="rId5" Type="http://schemas.openxmlformats.org/officeDocument/2006/relationships/image" Target="../media/image22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microsoft.com/office/2007/relationships/hdphoto" Target="../media/hdphoto17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510.png"/><Relationship Id="rId7" Type="http://schemas.openxmlformats.org/officeDocument/2006/relationships/image" Target="../media/image85.png"/><Relationship Id="rId12" Type="http://schemas.openxmlformats.org/officeDocument/2006/relationships/image" Target="../media/image1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.png"/><Relationship Id="rId5" Type="http://schemas.microsoft.com/office/2007/relationships/hdphoto" Target="../media/hdphoto21.wdp"/><Relationship Id="rId10" Type="http://schemas.openxmlformats.org/officeDocument/2006/relationships/image" Target="../media/image110.png"/><Relationship Id="rId4" Type="http://schemas.openxmlformats.org/officeDocument/2006/relationships/image" Target="../media/image25.png"/><Relationship Id="rId9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3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3.wdp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0.png"/><Relationship Id="rId10" Type="http://schemas.openxmlformats.org/officeDocument/2006/relationships/image" Target="../media/image30.png"/><Relationship Id="rId4" Type="http://schemas.openxmlformats.org/officeDocument/2006/relationships/image" Target="../media/image39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0.wdp"/><Relationship Id="rId7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10.wdp"/><Relationship Id="rId7" Type="http://schemas.openxmlformats.org/officeDocument/2006/relationships/image" Target="../media/image5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- 02</a:t>
            </a:r>
          </a:p>
        </p:txBody>
      </p:sp>
    </p:spTree>
    <p:extLst>
      <p:ext uri="{BB962C8B-B14F-4D97-AF65-F5344CB8AC3E}">
        <p14:creationId xmlns:p14="http://schemas.microsoft.com/office/powerpoint/2010/main" val="353884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83" y="23714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870838"/>
            <a:ext cx="8720088" cy="61087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u="sng" dirty="0">
                <a:latin typeface="Arial Narrow" panose="020B0606020202030204" pitchFamily="34" charset="0"/>
              </a:rPr>
              <a:t>EXAMPLE 5.3: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network of following Fig, without C</a:t>
            </a:r>
            <a:r>
              <a:rPr lang="en-US" baseline="-25000" dirty="0">
                <a:latin typeface="Arial Narrow" panose="020B0606020202030204" pitchFamily="34" charset="0"/>
              </a:rPr>
              <a:t>E 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unbypassed</a:t>
            </a:r>
            <a:r>
              <a:rPr lang="en-US" dirty="0">
                <a:latin typeface="Arial Narrow" panose="020B0606020202030204" pitchFamily="34" charset="0"/>
              </a:rPr>
              <a:t>), determine: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&amp;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4468" y="1554361"/>
            <a:ext cx="3172888" cy="3889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44" y="1998877"/>
            <a:ext cx="5406863" cy="15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62" y="1063491"/>
            <a:ext cx="3173243" cy="3886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3543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 Contd.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64" y="1252550"/>
            <a:ext cx="5506998" cy="2406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6" y="4021520"/>
            <a:ext cx="4377122" cy="16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410513"/>
            <a:ext cx="8134403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EMITTER-FOLLOWER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5" y="4835401"/>
            <a:ext cx="7324731" cy="112943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This is also known as the common-collector configuration.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base and the output is taken from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There is 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225" y="1407685"/>
            <a:ext cx="2720652" cy="3101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0643" y="1407685"/>
            <a:ext cx="3300825" cy="30623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54366" y="2562272"/>
            <a:ext cx="1213339" cy="7174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98427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657" y="1980467"/>
            <a:ext cx="3856718" cy="28970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830918" y="2065034"/>
            <a:ext cx="3365696" cy="2253468"/>
            <a:chOff x="1613414" y="1595511"/>
            <a:chExt cx="4487594" cy="3004624"/>
          </a:xfrm>
        </p:grpSpPr>
        <p:sp>
          <p:nvSpPr>
            <p:cNvPr id="19" name="Rounded Rectangle 18"/>
            <p:cNvSpPr/>
            <p:nvPr/>
          </p:nvSpPr>
          <p:spPr>
            <a:xfrm>
              <a:off x="1613414" y="1595511"/>
              <a:ext cx="4487594" cy="30046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2805" y="1754790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60807" y="2214530"/>
              <a:ext cx="3691190" cy="1997441"/>
              <a:chOff x="998418" y="1561537"/>
              <a:chExt cx="3691190" cy="22231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1831441" cy="5517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22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l-G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18" y="2121463"/>
                    <a:ext cx="3047586" cy="6165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692883"/>
                    <a:ext cx="2201201" cy="5517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66" r="-590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232883"/>
                    <a:ext cx="3663054" cy="5517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11" r="-44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416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94" y="437862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2707" y="1093891"/>
            <a:ext cx="3108614" cy="233510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6658" y="1423724"/>
            <a:ext cx="4505179" cy="4010552"/>
            <a:chOff x="914399" y="968991"/>
            <a:chExt cx="6006905" cy="5347403"/>
          </a:xfrm>
        </p:grpSpPr>
        <p:sp>
          <p:nvSpPr>
            <p:cNvPr id="8" name="Rounded Rectangle 7"/>
            <p:cNvSpPr/>
            <p:nvPr/>
          </p:nvSpPr>
          <p:spPr>
            <a:xfrm>
              <a:off x="914399" y="968991"/>
              <a:ext cx="6006905" cy="534740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4544" y="1095432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, 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l-GR" sz="15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dirty="0"/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𝑺𝒊𝒏𝒄𝒆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5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r>
                        <a:rPr lang="en-US" sz="1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sz="15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5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500" b="1" dirty="0"/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𝑻𝒐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𝒅𝒆𝒕𝒆𝒓𝒎𝒊𝒏𝒆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𝒊𝒔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𝒔𝒆𝒕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𝒛𝒆𝒓𝒐</m:t>
                        </m:r>
                      </m:oMath>
                    </m:oMathPara>
                  </a14:m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:endParaRPr lang="en-US" sz="1500" b="1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||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1500" b="1" dirty="0"/>
                    <a:t>  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sz="1500" b="1" baseline="-25000" dirty="0"/>
                    <a:t> </a:t>
                  </a:r>
                  <a14:m>
                    <m:oMath xmlns:m="http://schemas.openxmlformats.org/officeDocument/2006/math">
                      <m:r>
                        <a:rPr lang="en-US" sz="1500" b="1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15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500" b="1" i="1" baseline="-2500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15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706" y="1683538"/>
                  <a:ext cx="5300330" cy="4382654"/>
                </a:xfrm>
                <a:prstGeom prst="rect">
                  <a:avLst/>
                </a:prstGeom>
                <a:blipFill>
                  <a:blip r:embed="rId4"/>
                  <a:stretch>
                    <a:fillRect l="-1687" t="-186" b="-25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4436" y="3638064"/>
            <a:ext cx="2385157" cy="21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5" y="43438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146" y="1376308"/>
            <a:ext cx="4283613" cy="4105383"/>
            <a:chOff x="801858" y="968991"/>
            <a:chExt cx="5711484" cy="5473844"/>
          </a:xfrm>
        </p:grpSpPr>
        <p:sp>
          <p:nvSpPr>
            <p:cNvPr id="7" name="Rounded Rectangle 6"/>
            <p:cNvSpPr/>
            <p:nvPr/>
          </p:nvSpPr>
          <p:spPr>
            <a:xfrm>
              <a:off x="801858" y="968991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46417" y="1079022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85" y="1924296"/>
                  <a:ext cx="5587515" cy="778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  <a:r>
                    <a:rPr lang="en-US" b="1" i="1" dirty="0"/>
                    <a:t>and</a:t>
                  </a:r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85" y="3090883"/>
                  <a:ext cx="4323663" cy="495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2444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𝑩𝒖𝒕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443" y="3937043"/>
                  <a:ext cx="381668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65" y="4798430"/>
                  <a:ext cx="5444836" cy="766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0019" y="1555680"/>
            <a:ext cx="3856718" cy="2897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498" y="4823544"/>
            <a:ext cx="2963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b="1" i="1" u="sng" dirty="0">
                <a:latin typeface="Arial Narrow" panose="020B0606020202030204" pitchFamily="34" charset="0"/>
              </a:rPr>
              <a:t>See Example 5.7 </a:t>
            </a:r>
          </a:p>
        </p:txBody>
      </p:sp>
    </p:spTree>
    <p:extLst>
      <p:ext uri="{BB962C8B-B14F-4D97-AF65-F5344CB8AC3E}">
        <p14:creationId xmlns:p14="http://schemas.microsoft.com/office/powerpoint/2010/main" val="2807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2" y="42671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06" y="3652755"/>
            <a:ext cx="4194768" cy="201614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input is applied to the emitter.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is taken from the collector.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Low input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High output impedance.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Very high voltage gain.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No phase shift between input and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767" y="1115034"/>
            <a:ext cx="3540773" cy="1956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2233" y="1116415"/>
            <a:ext cx="4611722" cy="23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411726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CALCULATIONS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2403" y="1310974"/>
            <a:ext cx="2817056" cy="1028369"/>
            <a:chOff x="829994" y="1167619"/>
            <a:chExt cx="3756074" cy="1371159"/>
          </a:xfrm>
        </p:grpSpPr>
        <p:sp>
          <p:nvSpPr>
            <p:cNvPr id="7" name="Rounded Rectangle 6"/>
            <p:cNvSpPr/>
            <p:nvPr/>
          </p:nvSpPr>
          <p:spPr>
            <a:xfrm>
              <a:off x="829994" y="1167619"/>
              <a:ext cx="3756074" cy="137115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0666" y="1785162"/>
                  <a:ext cx="2630729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4938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251155" y="2535273"/>
            <a:ext cx="2817056" cy="972704"/>
            <a:chOff x="829995" y="3574875"/>
            <a:chExt cx="3756074" cy="1296938"/>
          </a:xfrm>
        </p:grpSpPr>
        <p:sp>
          <p:nvSpPr>
            <p:cNvPr id="12" name="Rounded Rectangle 11"/>
            <p:cNvSpPr/>
            <p:nvPr/>
          </p:nvSpPr>
          <p:spPr>
            <a:xfrm>
              <a:off x="829995" y="3574875"/>
              <a:ext cx="3756074" cy="129693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1412" y="3648135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666" y="4161640"/>
                  <a:ext cx="2630729" cy="430886"/>
                </a:xfrm>
                <a:prstGeom prst="rect">
                  <a:avLst/>
                </a:prstGeom>
                <a:blipFill>
                  <a:blip r:embed="rId3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9616" y="1207985"/>
            <a:ext cx="5605538" cy="1862993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34470" y="3809691"/>
            <a:ext cx="5502682" cy="2056142"/>
            <a:chOff x="829994" y="3648596"/>
            <a:chExt cx="7336909" cy="2741522"/>
          </a:xfrm>
        </p:grpSpPr>
        <p:sp>
          <p:nvSpPr>
            <p:cNvPr id="17" name="Rounded Rectangle 16"/>
            <p:cNvSpPr/>
            <p:nvPr/>
          </p:nvSpPr>
          <p:spPr>
            <a:xfrm>
              <a:off x="829994" y="3648596"/>
              <a:ext cx="7033846" cy="2741522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1157" y="3739353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411" y="4304675"/>
                  <a:ext cx="561014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29" t="-2826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655" y="4144044"/>
                  <a:ext cx="1631852" cy="7536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05" y="5141276"/>
                  <a:ext cx="3992098" cy="673433"/>
                </a:xfrm>
                <a:prstGeom prst="rect">
                  <a:avLst/>
                </a:prstGeom>
                <a:blipFill>
                  <a:blip r:embed="rId8"/>
                  <a:stretch>
                    <a:fillRect l="-204" t="-1205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;</a:t>
                  </a: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57" y="5108205"/>
                  <a:ext cx="2510365" cy="588795"/>
                </a:xfrm>
                <a:prstGeom prst="rect">
                  <a:avLst/>
                </a:prstGeom>
                <a:blipFill>
                  <a:blip r:embed="rId9"/>
                  <a:stretch>
                    <a:fillRect l="-4545" t="-1370" b="-10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042385" y="3498458"/>
            <a:ext cx="2817056" cy="2303480"/>
            <a:chOff x="7970320" y="3709357"/>
            <a:chExt cx="3756074" cy="3071306"/>
          </a:xfrm>
        </p:grpSpPr>
        <p:sp>
          <p:nvSpPr>
            <p:cNvPr id="31" name="Rounded Rectangle 30"/>
            <p:cNvSpPr/>
            <p:nvPr/>
          </p:nvSpPr>
          <p:spPr>
            <a:xfrm>
              <a:off x="7970320" y="3709357"/>
              <a:ext cx="3756074" cy="3071306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27400" y="3722961"/>
              <a:ext cx="2615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CURRENT GAIN, </a:t>
              </a:r>
              <a:r>
                <a:rPr lang="en-US" b="1" i="1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A</a:t>
              </a:r>
              <a:r>
                <a:rPr lang="en-US" b="1" i="1" baseline="-25000" dirty="0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𝑨𝒔𝒔𝒖𝒎𝒊𝒏𝒈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185" y="4229018"/>
                  <a:ext cx="3244354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5013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532" y="4729578"/>
                  <a:ext cx="1376233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8876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l-GR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𝛂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363" y="5187135"/>
                  <a:ext cx="328257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960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21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≅−</m:t>
                        </m:r>
                        <m:r>
                          <a:rPr lang="en-US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863" y="5715423"/>
                  <a:ext cx="3282571" cy="8792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83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7" y="404409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Phase Relationship: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The fact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A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v</a:t>
                </a:r>
                <a:r>
                  <a:rPr lang="en-US" dirty="0">
                    <a:latin typeface="Arial Narrow" panose="020B0606020202030204" pitchFamily="34" charset="0"/>
                  </a:rPr>
                  <a:t>  is a positive number shows that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</a:t>
                </a:r>
                <a:r>
                  <a:rPr lang="en-US" dirty="0">
                    <a:latin typeface="Arial Narrow" panose="020B0606020202030204" pitchFamily="34" charset="0"/>
                  </a:rPr>
                  <a:t> and </a:t>
                </a:r>
                <a:r>
                  <a:rPr lang="en-US" b="1" i="1" dirty="0">
                    <a:latin typeface="Arial Narrow" panose="020B0606020202030204" pitchFamily="34" charset="0"/>
                  </a:rPr>
                  <a:t>V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i</a:t>
                </a:r>
                <a:r>
                  <a:rPr lang="en-US" dirty="0">
                    <a:latin typeface="Arial Narrow" panose="020B0606020202030204" pitchFamily="34" charset="0"/>
                  </a:rPr>
                  <a:t> are in phase for the common-base configuration.</a:t>
                </a:r>
              </a:p>
              <a:p>
                <a:pPr marL="0" indent="0" algn="just">
                  <a:buNone/>
                </a:pPr>
                <a:endParaRPr lang="en-US" dirty="0">
                  <a:latin typeface="Arial Narrow" panose="020B0606020202030204" pitchFamily="34" charset="0"/>
                </a:endParaRPr>
              </a:p>
              <a:p>
                <a:pPr algn="just"/>
                <a:r>
                  <a:rPr lang="en-US" dirty="0">
                    <a:latin typeface="Arial Narrow" panose="020B0606020202030204" pitchFamily="34" charset="0"/>
                  </a:rPr>
                  <a:t> </a:t>
                </a:r>
                <a:r>
                  <a:rPr lang="en-US" b="1" u="sng" dirty="0">
                    <a:latin typeface="Arial Narrow" panose="020B0606020202030204" pitchFamily="34" charset="0"/>
                  </a:rPr>
                  <a:t>Effect of </a:t>
                </a:r>
                <a:r>
                  <a:rPr lang="en-US" b="1" u="sng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u="sng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u="sng" dirty="0">
                    <a:latin typeface="Arial Narrow" panose="020B0606020202030204" pitchFamily="34" charset="0"/>
                  </a:rPr>
                  <a:t> :</a:t>
                </a:r>
                <a:r>
                  <a:rPr lang="en-US" b="1" dirty="0">
                    <a:latin typeface="Arial Narrow" panose="020B0606020202030204" pitchFamily="34" charset="0"/>
                  </a:rPr>
                  <a:t> 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Arial Narrow" panose="020B0606020202030204" pitchFamily="34" charset="0"/>
                  </a:rPr>
                  <a:t>For the common-base configuration,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= 1/h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ob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:r>
                  <a:rPr lang="en-US" dirty="0">
                    <a:latin typeface="Arial Narrow" panose="020B0606020202030204" pitchFamily="34" charset="0"/>
                  </a:rPr>
                  <a:t>is typically in the </a:t>
                </a:r>
                <a:r>
                  <a:rPr lang="en-US" dirty="0" err="1">
                    <a:latin typeface="Arial Narrow" panose="020B0606020202030204" pitchFamily="34" charset="0"/>
                  </a:rPr>
                  <a:t>megohm</a:t>
                </a:r>
                <a:r>
                  <a:rPr lang="en-US" dirty="0">
                    <a:latin typeface="Arial Narrow" panose="020B0606020202030204" pitchFamily="34" charset="0"/>
                  </a:rPr>
                  <a:t> range and sufficiently larger than the parallel resistance </a:t>
                </a:r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dirty="0">
                    <a:latin typeface="Arial Narrow" panose="020B0606020202030204" pitchFamily="34" charset="0"/>
                  </a:rPr>
                  <a:t> to permit the approximation </a:t>
                </a:r>
                <a:r>
                  <a:rPr lang="en-US" b="1" i="1" dirty="0" err="1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 err="1">
                    <a:latin typeface="Arial Narrow" panose="020B0606020202030204" pitchFamily="34" charset="0"/>
                  </a:rPr>
                  <a:t>o</a:t>
                </a:r>
                <a:r>
                  <a:rPr lang="en-US" b="1" i="1" dirty="0">
                    <a:latin typeface="Arial Narrow" panose="020B0606020202030204" pitchFamily="34" charset="0"/>
                  </a:rPr>
                  <a:t> || 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b="1" i="1" dirty="0">
                    <a:latin typeface="Arial Narrow" panose="020B0606020202030204" pitchFamily="34" charset="0"/>
                  </a:rPr>
                  <a:t>R</a:t>
                </a:r>
                <a:r>
                  <a:rPr lang="en-US" b="1" i="1" baseline="-25000" dirty="0">
                    <a:latin typeface="Arial Narrow" panose="020B0606020202030204" pitchFamily="34" charset="0"/>
                  </a:rPr>
                  <a:t>C</a:t>
                </a:r>
                <a:r>
                  <a:rPr lang="en-US" b="1" i="1" dirty="0">
                    <a:latin typeface="Arial Narrow" panose="020B0606020202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28" y="1798328"/>
                <a:ext cx="8145716" cy="2630836"/>
              </a:xfrm>
              <a:blipFill>
                <a:blip r:embed="rId2"/>
                <a:stretch>
                  <a:fillRect l="-623" t="-962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09" y="406720"/>
            <a:ext cx="7429499" cy="61087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32" y="1199333"/>
            <a:ext cx="7615451" cy="517955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 EXAMPLE 5.8:</a:t>
            </a:r>
            <a:r>
              <a:rPr lang="en-US" dirty="0">
                <a:latin typeface="Arial Narrow" panose="020B0606020202030204" pitchFamily="34" charset="0"/>
              </a:rPr>
              <a:t>  For the network of  following figure, determine: </a:t>
            </a:r>
            <a:r>
              <a:rPr lang="pt-BR" b="1" i="1" dirty="0">
                <a:latin typeface="Arial Narrow" panose="020B0606020202030204" pitchFamily="34" charset="0"/>
              </a:rPr>
              <a:t>r</a:t>
            </a:r>
            <a:r>
              <a:rPr lang="pt-BR" b="1" i="1" baseline="-25000" dirty="0">
                <a:latin typeface="Arial Narrow" panose="020B0606020202030204" pitchFamily="34" charset="0"/>
              </a:rPr>
              <a:t>e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, Z</a:t>
            </a:r>
            <a:r>
              <a:rPr lang="pt-BR" b="1" i="1" baseline="-25000" dirty="0">
                <a:latin typeface="Arial Narrow" panose="020B0606020202030204" pitchFamily="34" charset="0"/>
              </a:rPr>
              <a:t>o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v</a:t>
            </a:r>
            <a:r>
              <a:rPr lang="pt-BR" b="1" i="1" dirty="0">
                <a:latin typeface="Arial Narrow" panose="020B0606020202030204" pitchFamily="34" charset="0"/>
              </a:rPr>
              <a:t>, A</a:t>
            </a:r>
            <a:r>
              <a:rPr lang="pt-BR" b="1" i="1" baseline="-25000" dirty="0">
                <a:latin typeface="Arial Narrow" panose="020B0606020202030204" pitchFamily="34" charset="0"/>
              </a:rPr>
              <a:t>i</a:t>
            </a:r>
            <a:r>
              <a:rPr lang="pt-BR" b="1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560" y="1717288"/>
            <a:ext cx="5526726" cy="334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3769" y="3044252"/>
            <a:ext cx="4882196" cy="2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46" y="257924"/>
            <a:ext cx="7959436" cy="44523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 COMMON-EMITTER VOLTAGE-DIVIDER BIAS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103" y="1431066"/>
            <a:ext cx="2953107" cy="3263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8818" y="1991347"/>
            <a:ext cx="5403945" cy="21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96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23" y="359804"/>
            <a:ext cx="7907482" cy="466021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COMMON-EMITTER VOLTAGE-DIVIDER BIAS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316" y="1107837"/>
            <a:ext cx="5432825" cy="17421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0566" y="1373069"/>
            <a:ext cx="2817056" cy="1656470"/>
            <a:chOff x="829994" y="1167619"/>
            <a:chExt cx="3756074" cy="2208627"/>
          </a:xfrm>
        </p:grpSpPr>
        <p:sp>
          <p:nvSpPr>
            <p:cNvPr id="8" name="Rounded Rectangle 7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1413" y="1167619"/>
              <a:ext cx="3444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29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1887" b="-32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232554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59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03785" y="3357330"/>
            <a:ext cx="3321733" cy="1718516"/>
            <a:chOff x="829995" y="3574875"/>
            <a:chExt cx="4428977" cy="2291354"/>
          </a:xfrm>
        </p:grpSpPr>
        <p:sp>
          <p:nvSpPr>
            <p:cNvPr id="13" name="Rounded Rectangle 12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64383" y="3501699"/>
            <a:ext cx="5338689" cy="2230633"/>
            <a:chOff x="4712677" y="3806485"/>
            <a:chExt cx="7118252" cy="2974177"/>
          </a:xfrm>
        </p:grpSpPr>
        <p:sp>
          <p:nvSpPr>
            <p:cNvPr id="18" name="Rounded Rectangle 17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2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38" y="248355"/>
            <a:ext cx="7429499" cy="4868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01" y="859227"/>
            <a:ext cx="8312901" cy="913817"/>
          </a:xfrm>
        </p:spPr>
        <p:txBody>
          <a:bodyPr>
            <a:noAutofit/>
          </a:bodyPr>
          <a:lstStyle/>
          <a:p>
            <a:pPr lvl="0" algn="just"/>
            <a:r>
              <a:rPr lang="en-US" b="1" u="sng" dirty="0">
                <a:solidFill>
                  <a:prstClr val="black"/>
                </a:solidFill>
                <a:latin typeface="Arial Narrow" panose="020B0606020202030204" pitchFamily="34" charset="0"/>
              </a:rPr>
              <a:t>EXAMPLE 5.2: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 For the network of Fig. 5.28 :</a:t>
            </a:r>
          </a:p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o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∞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), 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∞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 = 50 </a:t>
            </a:r>
            <a:r>
              <a:rPr lang="en-US" b="1" i="1" dirty="0">
                <a:latin typeface="Arial Narrow" panose="020B0606020202030204" pitchFamily="34" charset="0"/>
              </a:rPr>
              <a:t>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endParaRPr lang="en-US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685" y="1965973"/>
            <a:ext cx="3078124" cy="3662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91" y="1965973"/>
            <a:ext cx="5615816" cy="31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291376"/>
            <a:ext cx="7429499" cy="517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 Contd.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05" y="1405573"/>
            <a:ext cx="8217679" cy="378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8265" y="809351"/>
            <a:ext cx="2472909" cy="25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7" y="259443"/>
            <a:ext cx="8283854" cy="61087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 COMMON-EMITTER EMITTER-BIAS CONFIGURATION: UNBYPASSED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208" y="1093340"/>
            <a:ext cx="3138147" cy="3737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492" y="1197604"/>
            <a:ext cx="5165589" cy="3551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2BEDC0-063A-413F-9DB5-5744A4A62E20}"/>
                  </a:ext>
                </a:extLst>
              </p14:cNvPr>
              <p14:cNvContentPartPr/>
              <p14:nvPr/>
            </p14:nvContentPartPr>
            <p14:xfrm>
              <a:off x="705600" y="982440"/>
              <a:ext cx="3420360" cy="339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2BEDC0-063A-413F-9DB5-5744A4A62E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240" y="973080"/>
                <a:ext cx="3439080" cy="34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25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4" y="41556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IMPEDANCE CALCULATION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1042" y="1168125"/>
            <a:ext cx="4987234" cy="302445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3712" y="1554546"/>
            <a:ext cx="3391945" cy="3505385"/>
            <a:chOff x="829994" y="1167619"/>
            <a:chExt cx="4487594" cy="4768947"/>
          </a:xfrm>
        </p:grpSpPr>
        <p:grpSp>
          <p:nvGrpSpPr>
            <p:cNvPr id="19" name="Group 18"/>
            <p:cNvGrpSpPr/>
            <p:nvPr/>
          </p:nvGrpSpPr>
          <p:grpSpPr>
            <a:xfrm>
              <a:off x="829994" y="1167619"/>
              <a:ext cx="4487594" cy="4768947"/>
              <a:chOff x="829994" y="1167619"/>
              <a:chExt cx="4487594" cy="4768947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829994" y="1167619"/>
                <a:ext cx="4487594" cy="4768947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55274" y="1335004"/>
                <a:ext cx="34446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INPUT IMPEDANCE, </a:t>
                </a:r>
                <a:r>
                  <a:rPr lang="en-US" b="1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Z</a:t>
                </a:r>
                <a:r>
                  <a:rPr lang="en-US" b="1" baseline="-25000" dirty="0" err="1">
                    <a:solidFill>
                      <a:srgbClr val="00B050"/>
                    </a:solidFill>
                    <a:latin typeface="Arial Narrow" panose="020B0606020202030204" pitchFamily="34" charset="0"/>
                  </a:rPr>
                  <a:t>i</a:t>
                </a:r>
                <a:endParaRPr lang="en-US" b="1" baseline="-25000" dirty="0">
                  <a:solidFill>
                    <a:srgbClr val="00B05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41412" y="1856585"/>
              <a:ext cx="4026316" cy="3896412"/>
              <a:chOff x="1026554" y="1561537"/>
              <a:chExt cx="4026316" cy="3896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r>
                      <a:rPr lang="en-US" b="1" dirty="0"/>
                      <a:t> 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/>
                      <a:t>     =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1561537"/>
                    <a:ext cx="3447184" cy="1049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59" r="-941" b="-178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den>
                        </m:f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2588042"/>
                    <a:ext cx="3586965" cy="7939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41" r="-905" b="-8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554" y="3559879"/>
                    <a:ext cx="4026316" cy="495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21" r="-2621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</m:oMath>
                    </a14:m>
                    <a:r>
                      <a:rPr lang="en-US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𝒇𝒐𝒓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</m:t>
                        </m:r>
                        <m:sSub>
                          <m:sSubPr>
                            <m:ctrlPr>
                              <a:rPr lang="el-G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481" y="4218711"/>
                    <a:ext cx="3663055" cy="495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82" r="-443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||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030" y="4965506"/>
                    <a:ext cx="2007131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4774723" y="4547017"/>
            <a:ext cx="2817056" cy="1142858"/>
            <a:chOff x="5682932" y="3736745"/>
            <a:chExt cx="3756074" cy="1523810"/>
          </a:xfrm>
        </p:grpSpPr>
        <p:sp>
          <p:nvSpPr>
            <p:cNvPr id="21" name="Rounded Rectangle 20"/>
            <p:cNvSpPr/>
            <p:nvPr/>
          </p:nvSpPr>
          <p:spPr>
            <a:xfrm>
              <a:off x="5682932" y="3736745"/>
              <a:ext cx="3756074" cy="152381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4349" y="3928188"/>
              <a:ext cx="34446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604" y="4537122"/>
                  <a:ext cx="2630729" cy="430886"/>
                </a:xfrm>
                <a:prstGeom prst="rect">
                  <a:avLst/>
                </a:prstGeom>
                <a:blipFill>
                  <a:blip r:embed="rId9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9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6" y="382106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GAIN CALCULATIONS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5496" y="1180451"/>
            <a:ext cx="4197419" cy="25454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4892" y="1180451"/>
            <a:ext cx="4283613" cy="4105383"/>
            <a:chOff x="735801" y="872862"/>
            <a:chExt cx="5711484" cy="5473844"/>
          </a:xfrm>
        </p:grpSpPr>
        <p:sp>
          <p:nvSpPr>
            <p:cNvPr id="8" name="Rounded Rectangle 7"/>
            <p:cNvSpPr/>
            <p:nvPr/>
          </p:nvSpPr>
          <p:spPr>
            <a:xfrm>
              <a:off x="735801" y="872862"/>
              <a:ext cx="5711484" cy="54738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6416" y="1079021"/>
              <a:ext cx="25743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=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:r>
                    <a:rPr lang="en-US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b="1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452" y="1798686"/>
                  <a:ext cx="4968677" cy="577423"/>
                </a:xfrm>
                <a:prstGeom prst="rect">
                  <a:avLst/>
                </a:prstGeom>
                <a:blipFill>
                  <a:blip r:embed="rId4"/>
                  <a:stretch>
                    <a:fillRect l="-2291" t="-2817" b="-12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2537285"/>
                  <a:ext cx="3093549" cy="681896"/>
                </a:xfrm>
                <a:prstGeom prst="rect">
                  <a:avLst/>
                </a:prstGeom>
                <a:blipFill>
                  <a:blip r:embed="rId5"/>
                  <a:stretch>
                    <a:fillRect t="-119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𝑺𝒖𝒃𝒔𝒕𝒊𝒕𝒖𝒕𝒊𝒏𝒈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l-G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228" y="3366641"/>
                  <a:ext cx="4473191" cy="495777"/>
                </a:xfrm>
                <a:prstGeom prst="rect">
                  <a:avLst/>
                </a:prstGeom>
                <a:blipFill>
                  <a:blip r:embed="rId6"/>
                  <a:stretch>
                    <a:fillRect l="-3267" r="-2359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218" y="4052319"/>
                  <a:ext cx="3093549" cy="673433"/>
                </a:xfrm>
                <a:prstGeom prst="rect">
                  <a:avLst/>
                </a:prstGeom>
                <a:blipFill>
                  <a:blip r:embed="rId7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𝑭𝒐𝒓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𝒂𝒑𝒑𝒓𝒐𝒙𝒊𝒎𝒂𝒕𝒊𝒐𝒏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1" i="1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789" y="4726739"/>
                  <a:ext cx="5150812" cy="495777"/>
                </a:xfrm>
                <a:prstGeom prst="rect">
                  <a:avLst/>
                </a:prstGeom>
                <a:blipFill>
                  <a:blip r:embed="rId8"/>
                  <a:stretch>
                    <a:fillRect l="-2050" r="-4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357" y="5317381"/>
                  <a:ext cx="3093549" cy="673347"/>
                </a:xfrm>
                <a:prstGeom prst="rect">
                  <a:avLst/>
                </a:prstGeom>
                <a:blipFill>
                  <a:blip r:embed="rId9"/>
                  <a:stretch>
                    <a:fillRect t="-2410" b="-10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036636" y="4506776"/>
            <a:ext cx="3196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negative sign </a:t>
            </a:r>
            <a:r>
              <a:rPr lang="en-US" b="1" dirty="0">
                <a:latin typeface="Arial Narrow" panose="020B0606020202030204" pitchFamily="34" charset="0"/>
              </a:rPr>
              <a:t>in gain equations reveals </a:t>
            </a: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180° phase shift </a:t>
            </a:r>
            <a:r>
              <a:rPr lang="en-US" b="1" dirty="0">
                <a:latin typeface="Arial Narrow" panose="020B0606020202030204" pitchFamily="34" charset="0"/>
              </a:rPr>
              <a:t>between input and output waveforms.</a:t>
            </a:r>
          </a:p>
        </p:txBody>
      </p:sp>
    </p:spTree>
    <p:extLst>
      <p:ext uri="{BB962C8B-B14F-4D97-AF65-F5344CB8AC3E}">
        <p14:creationId xmlns:p14="http://schemas.microsoft.com/office/powerpoint/2010/main" val="32722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49" y="245327"/>
            <a:ext cx="8041764" cy="67046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COMMON-EMITTER EMITTER-BIAS CONFIGURATION: BYPASSED R</a:t>
            </a:r>
            <a:r>
              <a:rPr lang="en-US" sz="2000" b="1" baseline="-25000" dirty="0">
                <a:solidFill>
                  <a:srgbClr val="00B050"/>
                </a:solidFill>
              </a:rPr>
              <a:t>E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3089" y="2584494"/>
            <a:ext cx="4676738" cy="25919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364" y="1067452"/>
            <a:ext cx="7853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Bypassed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If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is bypassed by an emitter capacitor C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, the complete r</a:t>
            </a:r>
            <a:r>
              <a:rPr lang="en-US" baseline="-25000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 equivalent model can be substituted, resulting in the same equivalent network as  Fig. 5.22. Equations of slide no. 13 are therefore applicable. </a:t>
            </a:r>
          </a:p>
        </p:txBody>
      </p:sp>
    </p:spTree>
    <p:extLst>
      <p:ext uri="{BB962C8B-B14F-4D97-AF65-F5344CB8AC3E}">
        <p14:creationId xmlns:p14="http://schemas.microsoft.com/office/powerpoint/2010/main" val="3792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759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Apple Chancery</vt:lpstr>
      <vt:lpstr>Arial</vt:lpstr>
      <vt:lpstr>Arial Narrow</vt:lpstr>
      <vt:lpstr>Calibri</vt:lpstr>
      <vt:lpstr>Cambria</vt:lpstr>
      <vt:lpstr>Cambria Math</vt:lpstr>
      <vt:lpstr>Franklin Gothic Book</vt:lpstr>
      <vt:lpstr>Times New Roman</vt:lpstr>
      <vt:lpstr>TimesNewRomanPS</vt:lpstr>
      <vt:lpstr>Wingdings</vt:lpstr>
      <vt:lpstr>Theme1</vt:lpstr>
      <vt:lpstr>1_Theme1</vt:lpstr>
      <vt:lpstr>2_Theme1</vt:lpstr>
      <vt:lpstr>3_Theme1</vt:lpstr>
      <vt:lpstr>4_Theme1</vt:lpstr>
      <vt:lpstr>PowerPoint Presentation</vt:lpstr>
      <vt:lpstr> COMMON-EMITTER VOLTAGE-DIVIDER BIAS</vt:lpstr>
      <vt:lpstr>COMMON-EMITTER VOLTAGE-DIVIDER BIAS</vt:lpstr>
      <vt:lpstr> EXAMPLE</vt:lpstr>
      <vt:lpstr>EXAMPLE Contd.</vt:lpstr>
      <vt:lpstr> COMMON-EMITTER EMITTER-BIAS CONFIGURATION: UNBYPASSED RE </vt:lpstr>
      <vt:lpstr> IMPEDANCE CALCULATION</vt:lpstr>
      <vt:lpstr> GAIN CALCULATIONS</vt:lpstr>
      <vt:lpstr>COMMON-EMITTER EMITTER-BIAS CONFIGURATION: BYPASSED RE</vt:lpstr>
      <vt:lpstr> EXAMPLE</vt:lpstr>
      <vt:lpstr> EXAMPLE Contd.</vt:lpstr>
      <vt:lpstr> EMITTER-FOLLOWER CONFIGURATION </vt:lpstr>
      <vt:lpstr> IMPEDANCE CALCULATIONS</vt:lpstr>
      <vt:lpstr> IMPEDANCE CALCULATIONS</vt:lpstr>
      <vt:lpstr> GAIN CALCULATIONS</vt:lpstr>
      <vt:lpstr> COMMON-BASE CONFIGURATION </vt:lpstr>
      <vt:lpstr> CALCULATIONS</vt:lpstr>
      <vt:lpstr> COMMON-BASE CONFIGURATION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196</cp:revision>
  <dcterms:created xsi:type="dcterms:W3CDTF">2016-06-11T11:25:17Z</dcterms:created>
  <dcterms:modified xsi:type="dcterms:W3CDTF">2021-11-21T08:40:03Z</dcterms:modified>
</cp:coreProperties>
</file>