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2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27" r:id="rId11"/>
    <p:sldId id="328" r:id="rId12"/>
    <p:sldId id="257" r:id="rId13"/>
    <p:sldId id="309" r:id="rId14"/>
    <p:sldId id="311" r:id="rId15"/>
    <p:sldId id="312" r:id="rId16"/>
    <p:sldId id="313" r:id="rId17"/>
    <p:sldId id="314" r:id="rId18"/>
    <p:sldId id="603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434AB-B51A-4844-9547-1F912AAF2078}" v="2" dt="2021-11-09T07:44:47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88"/>
  </p:normalViewPr>
  <p:slideViewPr>
    <p:cSldViewPr snapToGrid="0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4F8434AB-B51A-4844-9547-1F912AAF2078}"/>
    <pc:docChg chg="custSel modSld">
      <pc:chgData name="Dr. Md. Kabiruzzaman" userId="6ded3dbc-3596-4a7a-93e7-ec1de6630a67" providerId="ADAL" clId="{4F8434AB-B51A-4844-9547-1F912AAF2078}" dt="2021-11-09T08:17:08.973" v="12" actId="478"/>
      <pc:docMkLst>
        <pc:docMk/>
      </pc:docMkLst>
      <pc:sldChg chg="addSp delSp mod">
        <pc:chgData name="Dr. Md. Kabiruzzaman" userId="6ded3dbc-3596-4a7a-93e7-ec1de6630a67" providerId="ADAL" clId="{4F8434AB-B51A-4844-9547-1F912AAF2078}" dt="2021-11-09T08:17:08.973" v="12" actId="478"/>
        <pc:sldMkLst>
          <pc:docMk/>
          <pc:sldMk cId="529824054" sldId="257"/>
        </pc:sldMkLst>
        <pc:inkChg chg="add del">
          <ac:chgData name="Dr. Md. Kabiruzzaman" userId="6ded3dbc-3596-4a7a-93e7-ec1de6630a67" providerId="ADAL" clId="{4F8434AB-B51A-4844-9547-1F912AAF2078}" dt="2021-11-09T08:17:08.973" v="12" actId="478"/>
          <ac:inkMkLst>
            <pc:docMk/>
            <pc:sldMk cId="529824054" sldId="257"/>
            <ac:inkMk id="4" creationId="{4AC88E15-C792-4EFB-904F-EFD75E9D1276}"/>
          </ac:inkMkLst>
        </pc:inkChg>
      </pc:sldChg>
      <pc:sldChg chg="addSp delSp mod">
        <pc:chgData name="Dr. Md. Kabiruzzaman" userId="6ded3dbc-3596-4a7a-93e7-ec1de6630a67" providerId="ADAL" clId="{4F8434AB-B51A-4844-9547-1F912AAF2078}" dt="2021-11-09T08:16:02.123" v="3" actId="478"/>
        <pc:sldMkLst>
          <pc:docMk/>
          <pc:sldMk cId="1571493016" sldId="300"/>
        </pc:sldMkLst>
        <pc:inkChg chg="add del">
          <ac:chgData name="Dr. Md. Kabiruzzaman" userId="6ded3dbc-3596-4a7a-93e7-ec1de6630a67" providerId="ADAL" clId="{4F8434AB-B51A-4844-9547-1F912AAF2078}" dt="2021-11-09T07:02:00.887" v="1" actId="478"/>
          <ac:inkMkLst>
            <pc:docMk/>
            <pc:sldMk cId="1571493016" sldId="300"/>
            <ac:inkMk id="4" creationId="{F829BD9D-1DC1-47D6-A40B-644B85970D02}"/>
          </ac:inkMkLst>
        </pc:inkChg>
        <pc:inkChg chg="add del">
          <ac:chgData name="Dr. Md. Kabiruzzaman" userId="6ded3dbc-3596-4a7a-93e7-ec1de6630a67" providerId="ADAL" clId="{4F8434AB-B51A-4844-9547-1F912AAF2078}" dt="2021-11-09T08:16:02.123" v="3" actId="478"/>
          <ac:inkMkLst>
            <pc:docMk/>
            <pc:sldMk cId="1571493016" sldId="300"/>
            <ac:inkMk id="6" creationId="{A0BCC382-B866-4680-AE17-02D7AC283A35}"/>
          </ac:inkMkLst>
        </pc:inkChg>
      </pc:sldChg>
      <pc:sldChg chg="addSp delSp mod">
        <pc:chgData name="Dr. Md. Kabiruzzaman" userId="6ded3dbc-3596-4a7a-93e7-ec1de6630a67" providerId="ADAL" clId="{4F8434AB-B51A-4844-9547-1F912AAF2078}" dt="2021-11-09T08:16:20.943" v="4" actId="478"/>
        <pc:sldMkLst>
          <pc:docMk/>
          <pc:sldMk cId="539157199" sldId="301"/>
        </pc:sldMkLst>
        <pc:inkChg chg="add del">
          <ac:chgData name="Dr. Md. Kabiruzzaman" userId="6ded3dbc-3596-4a7a-93e7-ec1de6630a67" providerId="ADAL" clId="{4F8434AB-B51A-4844-9547-1F912AAF2078}" dt="2021-11-09T08:16:20.943" v="4" actId="478"/>
          <ac:inkMkLst>
            <pc:docMk/>
            <pc:sldMk cId="539157199" sldId="301"/>
            <ac:inkMk id="3" creationId="{AA665436-E024-453E-9B82-EB851023553B}"/>
          </ac:inkMkLst>
        </pc:inkChg>
      </pc:sldChg>
      <pc:sldChg chg="addSp delSp mod">
        <pc:chgData name="Dr. Md. Kabiruzzaman" userId="6ded3dbc-3596-4a7a-93e7-ec1de6630a67" providerId="ADAL" clId="{4F8434AB-B51A-4844-9547-1F912AAF2078}" dt="2021-11-09T08:16:26.817" v="5" actId="478"/>
        <pc:sldMkLst>
          <pc:docMk/>
          <pc:sldMk cId="2168989910" sldId="303"/>
        </pc:sldMkLst>
        <pc:inkChg chg="add del">
          <ac:chgData name="Dr. Md. Kabiruzzaman" userId="6ded3dbc-3596-4a7a-93e7-ec1de6630a67" providerId="ADAL" clId="{4F8434AB-B51A-4844-9547-1F912AAF2078}" dt="2021-11-09T08:16:26.817" v="5" actId="478"/>
          <ac:inkMkLst>
            <pc:docMk/>
            <pc:sldMk cId="2168989910" sldId="303"/>
            <ac:inkMk id="3" creationId="{2DDF1DE9-DEA7-4361-B308-46A37A615854}"/>
          </ac:inkMkLst>
        </pc:inkChg>
      </pc:sldChg>
      <pc:sldChg chg="addSp delSp mod">
        <pc:chgData name="Dr. Md. Kabiruzzaman" userId="6ded3dbc-3596-4a7a-93e7-ec1de6630a67" providerId="ADAL" clId="{4F8434AB-B51A-4844-9547-1F912AAF2078}" dt="2021-11-09T08:16:32.653" v="6" actId="478"/>
        <pc:sldMkLst>
          <pc:docMk/>
          <pc:sldMk cId="972792402" sldId="304"/>
        </pc:sldMkLst>
        <pc:inkChg chg="add del">
          <ac:chgData name="Dr. Md. Kabiruzzaman" userId="6ded3dbc-3596-4a7a-93e7-ec1de6630a67" providerId="ADAL" clId="{4F8434AB-B51A-4844-9547-1F912AAF2078}" dt="2021-11-09T08:16:32.653" v="6" actId="478"/>
          <ac:inkMkLst>
            <pc:docMk/>
            <pc:sldMk cId="972792402" sldId="304"/>
            <ac:inkMk id="4" creationId="{6357FC4D-3651-42C9-9FCD-639622291A0C}"/>
          </ac:inkMkLst>
        </pc:inkChg>
      </pc:sldChg>
      <pc:sldChg chg="addSp delSp mod">
        <pc:chgData name="Dr. Md. Kabiruzzaman" userId="6ded3dbc-3596-4a7a-93e7-ec1de6630a67" providerId="ADAL" clId="{4F8434AB-B51A-4844-9547-1F912AAF2078}" dt="2021-11-09T08:16:39.657" v="7" actId="478"/>
        <pc:sldMkLst>
          <pc:docMk/>
          <pc:sldMk cId="3110716852" sldId="305"/>
        </pc:sldMkLst>
        <pc:inkChg chg="add del">
          <ac:chgData name="Dr. Md. Kabiruzzaman" userId="6ded3dbc-3596-4a7a-93e7-ec1de6630a67" providerId="ADAL" clId="{4F8434AB-B51A-4844-9547-1F912AAF2078}" dt="2021-11-09T08:16:39.657" v="7" actId="478"/>
          <ac:inkMkLst>
            <pc:docMk/>
            <pc:sldMk cId="3110716852" sldId="305"/>
            <ac:inkMk id="3" creationId="{431E08D3-F28D-4CB2-B97F-435B7CB28576}"/>
          </ac:inkMkLst>
        </pc:inkChg>
      </pc:sldChg>
      <pc:sldChg chg="addSp delSp mod">
        <pc:chgData name="Dr. Md. Kabiruzzaman" userId="6ded3dbc-3596-4a7a-93e7-ec1de6630a67" providerId="ADAL" clId="{4F8434AB-B51A-4844-9547-1F912AAF2078}" dt="2021-11-09T08:16:45.333" v="8" actId="478"/>
        <pc:sldMkLst>
          <pc:docMk/>
          <pc:sldMk cId="1352516973" sldId="306"/>
        </pc:sldMkLst>
        <pc:inkChg chg="add del">
          <ac:chgData name="Dr. Md. Kabiruzzaman" userId="6ded3dbc-3596-4a7a-93e7-ec1de6630a67" providerId="ADAL" clId="{4F8434AB-B51A-4844-9547-1F912AAF2078}" dt="2021-11-09T08:16:45.333" v="8" actId="478"/>
          <ac:inkMkLst>
            <pc:docMk/>
            <pc:sldMk cId="1352516973" sldId="306"/>
            <ac:inkMk id="4" creationId="{BF7F8B18-44FA-4AD3-AF93-13FCAA469EE9}"/>
          </ac:inkMkLst>
        </pc:inkChg>
      </pc:sldChg>
      <pc:sldChg chg="addSp delSp mod">
        <pc:chgData name="Dr. Md. Kabiruzzaman" userId="6ded3dbc-3596-4a7a-93e7-ec1de6630a67" providerId="ADAL" clId="{4F8434AB-B51A-4844-9547-1F912AAF2078}" dt="2021-11-09T08:16:50.511" v="9" actId="478"/>
        <pc:sldMkLst>
          <pc:docMk/>
          <pc:sldMk cId="1281213113" sldId="307"/>
        </pc:sldMkLst>
        <pc:inkChg chg="add del">
          <ac:chgData name="Dr. Md. Kabiruzzaman" userId="6ded3dbc-3596-4a7a-93e7-ec1de6630a67" providerId="ADAL" clId="{4F8434AB-B51A-4844-9547-1F912AAF2078}" dt="2021-11-09T08:16:50.511" v="9" actId="478"/>
          <ac:inkMkLst>
            <pc:docMk/>
            <pc:sldMk cId="1281213113" sldId="307"/>
            <ac:inkMk id="6" creationId="{11653F69-B9B2-46EE-AC03-318560A6BAC8}"/>
          </ac:inkMkLst>
        </pc:inkChg>
      </pc:sldChg>
      <pc:sldChg chg="addSp delSp mod">
        <pc:chgData name="Dr. Md. Kabiruzzaman" userId="6ded3dbc-3596-4a7a-93e7-ec1de6630a67" providerId="ADAL" clId="{4F8434AB-B51A-4844-9547-1F912AAF2078}" dt="2021-11-09T08:16:56.377" v="10" actId="478"/>
        <pc:sldMkLst>
          <pc:docMk/>
          <pc:sldMk cId="422719131" sldId="327"/>
        </pc:sldMkLst>
        <pc:inkChg chg="add del">
          <ac:chgData name="Dr. Md. Kabiruzzaman" userId="6ded3dbc-3596-4a7a-93e7-ec1de6630a67" providerId="ADAL" clId="{4F8434AB-B51A-4844-9547-1F912AAF2078}" dt="2021-11-09T08:16:56.377" v="10" actId="478"/>
          <ac:inkMkLst>
            <pc:docMk/>
            <pc:sldMk cId="422719131" sldId="327"/>
            <ac:inkMk id="3" creationId="{B4F2CD77-2781-4CE7-81B8-F8ACB76079B3}"/>
          </ac:inkMkLst>
        </pc:inkChg>
      </pc:sldChg>
      <pc:sldChg chg="addSp delSp mod">
        <pc:chgData name="Dr. Md. Kabiruzzaman" userId="6ded3dbc-3596-4a7a-93e7-ec1de6630a67" providerId="ADAL" clId="{4F8434AB-B51A-4844-9547-1F912AAF2078}" dt="2021-11-09T08:17:01.589" v="11" actId="478"/>
        <pc:sldMkLst>
          <pc:docMk/>
          <pc:sldMk cId="2136570458" sldId="328"/>
        </pc:sldMkLst>
        <pc:inkChg chg="add del">
          <ac:chgData name="Dr. Md. Kabiruzzaman" userId="6ded3dbc-3596-4a7a-93e7-ec1de6630a67" providerId="ADAL" clId="{4F8434AB-B51A-4844-9547-1F912AAF2078}" dt="2021-11-09T08:17:01.589" v="11" actId="478"/>
          <ac:inkMkLst>
            <pc:docMk/>
            <pc:sldMk cId="2136570458" sldId="328"/>
            <ac:inkMk id="3" creationId="{6051076E-1623-4F4E-AB48-3E134104822B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0152F5E-5B55-43F9-8AA7-B572829257F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4882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BE4DCA-84A6-4BF4-A149-6EED2FA2B2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62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84ACDD7-9B1F-4577-BE13-E5A18DD3AA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107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77319C7-5345-4CA9-9163-4663F82259F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39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E8E8780-F826-4BE9-8A89-D87C5B63F93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8670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233418A-1376-44A4-B0A4-D6DCD6262E8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551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084CB89-9BD3-4304-8968-88381D2163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225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5099B2C-E26C-4393-80E4-64E5BB2A02E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5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974D08-E6BE-4A85-B8B8-9F05413C5CC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259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1456B7B-8930-4A50-988B-5B824B58CA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4336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39C777F-53FC-4A24-9FF7-CF0674DF15C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92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A83227E-28F1-4D62-B4C3-460D0D607CE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11/9/2021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</a:p>
        </p:txBody>
      </p:sp>
    </p:spTree>
    <p:extLst>
      <p:ext uri="{BB962C8B-B14F-4D97-AF65-F5344CB8AC3E}">
        <p14:creationId xmlns:p14="http://schemas.microsoft.com/office/powerpoint/2010/main" val="252200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10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2363" y="2368248"/>
            <a:ext cx="3093244" cy="3529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11694"/>
            <a:ext cx="7073731" cy="21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9" y="1583993"/>
            <a:ext cx="7901643" cy="143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4276" y="3039393"/>
            <a:ext cx="3919611" cy="28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11076"/>
            <a:ext cx="7429499" cy="411668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								MOSFETs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484440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MOSFETs have characteristics similar to JFETs and additional characteristics that make them very useful.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are 2 types: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Depletion-Type MOSFET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Enhancement-Type MOSFET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13" y="2537607"/>
            <a:ext cx="4016825" cy="28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4" y="161442"/>
            <a:ext cx="8439097" cy="1147099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ENHANCEMENT-TYPE MOSFET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583993"/>
            <a:ext cx="4934146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Drain (D) and Source (S) connect to the to n-doped regions.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Gate (G) connects to the p-doped substrate via a thin insulating layer of SiO2.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is no channel. The n-doped material lies on a p-doped substrate that may have an additional terminal connection called SS.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In summary, therefore, the construction of an enhancement-type MOSFET is quite similar to that of the depletion-type MOSFET, except for the absence of a channel between the drain and source terminals.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13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4990" y="1604466"/>
            <a:ext cx="3608313" cy="37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5964462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15582"/>
            <a:ext cx="4604081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As 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in magnitude,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concentration of electrons near the SiO2 surface increases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until eventually the induced n-type region can support a measurable flow between drain and source.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The level of 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that results in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significant increase in drain current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is called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threshold voltage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is given the symbol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Since the channel is nonexistent with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=0 V and “enhanced” by the application of a positive gate-to-source voltage, this type of MOSFET is called an enhancement-type MOSFET.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14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3678" y="1212129"/>
            <a:ext cx="3470277" cy="44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83672"/>
            <a:ext cx="7429499" cy="52772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CONTINUED…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As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is increased beyond the threshold level</a:t>
            </a:r>
            <a:r>
              <a:rPr lang="en-US" sz="1500" dirty="0">
                <a:latin typeface="Arial Narrow" panose="020B0606020202030204" pitchFamily="34" charset="0"/>
              </a:rPr>
              <a:t>, the </a:t>
            </a:r>
            <a:r>
              <a:rPr lang="en-US" sz="1500" b="1" i="1" dirty="0">
                <a:latin typeface="Arial Narrow" panose="020B0606020202030204" pitchFamily="34" charset="0"/>
              </a:rPr>
              <a:t>density of free carriers</a:t>
            </a:r>
            <a:r>
              <a:rPr lang="en-US" sz="1500" dirty="0">
                <a:latin typeface="Arial Narrow" panose="020B0606020202030204" pitchFamily="34" charset="0"/>
              </a:rPr>
              <a:t> in the induced channel </a:t>
            </a:r>
            <a:r>
              <a:rPr lang="en-US" sz="1500" b="1" i="1" dirty="0">
                <a:latin typeface="Arial Narrow" panose="020B0606020202030204" pitchFamily="34" charset="0"/>
              </a:rPr>
              <a:t>will increase</a:t>
            </a:r>
            <a:r>
              <a:rPr lang="en-US" sz="1500" dirty="0">
                <a:latin typeface="Arial Narrow" panose="020B0606020202030204" pitchFamily="34" charset="0"/>
              </a:rPr>
              <a:t>, resulting in </a:t>
            </a:r>
            <a:r>
              <a:rPr lang="en-US" sz="1500" b="1" i="1" dirty="0">
                <a:latin typeface="Arial Narrow" panose="020B0606020202030204" pitchFamily="34" charset="0"/>
              </a:rPr>
              <a:t>an increased level of drain current.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However, if we hold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constant and increase the level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, the drain current will eventually reach a saturation level The levelling off of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is due to a pinching-off process depicted by the narrower channel at the drain end of the induced channel.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By applying KVL we get –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If </a:t>
            </a:r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is held fixed</a:t>
            </a:r>
            <a:r>
              <a:rPr lang="en-US" sz="1500" dirty="0">
                <a:latin typeface="Arial Narrow" panose="020B0606020202030204" pitchFamily="34" charset="0"/>
              </a:rPr>
              <a:t> at some value such as 8 V and </a:t>
            </a:r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DS</a:t>
            </a:r>
            <a:r>
              <a:rPr lang="en-US" sz="1500" b="1" i="1" dirty="0">
                <a:latin typeface="Arial Narrow" panose="020B0606020202030204" pitchFamily="34" charset="0"/>
              </a:rPr>
              <a:t> is increased </a:t>
            </a:r>
            <a:r>
              <a:rPr lang="en-US" sz="1500" dirty="0">
                <a:latin typeface="Arial Narrow" panose="020B0606020202030204" pitchFamily="34" charset="0"/>
              </a:rPr>
              <a:t>from 2 to 5V, the voltage will drop from -6 to -3 V. This </a:t>
            </a:r>
            <a:r>
              <a:rPr lang="en-US" sz="1500" b="1" i="1" dirty="0">
                <a:latin typeface="Arial Narrow" panose="020B0606020202030204" pitchFamily="34" charset="0"/>
              </a:rPr>
              <a:t>reduction in gate-to-drain voltage </a:t>
            </a:r>
            <a:r>
              <a:rPr lang="en-US" sz="1500" dirty="0">
                <a:latin typeface="Arial Narrow" panose="020B0606020202030204" pitchFamily="34" charset="0"/>
              </a:rPr>
              <a:t>will in turn </a:t>
            </a:r>
            <a:r>
              <a:rPr lang="en-US" sz="1500" b="1" i="1" dirty="0">
                <a:latin typeface="Arial Narrow" panose="020B0606020202030204" pitchFamily="34" charset="0"/>
              </a:rPr>
              <a:t>reduce the attractive forces for free carriers</a:t>
            </a:r>
            <a:r>
              <a:rPr lang="en-US" sz="1500" dirty="0">
                <a:latin typeface="Arial Narrow" panose="020B0606020202030204" pitchFamily="34" charset="0"/>
              </a:rPr>
              <a:t> (electrons) in this region of the induced channel</a:t>
            </a:r>
            <a:r>
              <a:rPr lang="en-US" sz="1500" b="1" i="1" dirty="0">
                <a:latin typeface="Arial Narrow" panose="020B0606020202030204" pitchFamily="34" charset="0"/>
              </a:rPr>
              <a:t>, causing a reduction in the effective channel width.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Eventually, the channel will be reduced to the point of pinch-off and a saturation condition will be established.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15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5743" y="3322005"/>
            <a:ext cx="1672733" cy="4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434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CONTINUED…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16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1563" y="973121"/>
            <a:ext cx="3379859" cy="45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64" y="1583993"/>
            <a:ext cx="7615451" cy="36986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Enhancement-type MOSFET only operates in the enhancement mode.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17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8804" y="2165501"/>
            <a:ext cx="6107906" cy="33861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7763" y="2216450"/>
            <a:ext cx="2288285" cy="34729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always positive.</a:t>
            </a:r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As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increases.</a:t>
            </a:r>
          </a:p>
          <a:p>
            <a:pPr algn="just"/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But if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kept constant 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increased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, then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saturates (I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).</a:t>
            </a:r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The saturation level, </a:t>
            </a:r>
            <a:r>
              <a:rPr lang="en-US" sz="1500" b="1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DSsat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 is reached.</a:t>
            </a:r>
          </a:p>
          <a:p>
            <a:pPr algn="just"/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30313"/>
              </p:ext>
            </p:extLst>
          </p:nvPr>
        </p:nvGraphicFramePr>
        <p:xfrm>
          <a:off x="1242810" y="5035739"/>
          <a:ext cx="133231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228600" progId="Equation.3">
                  <p:embed/>
                </p:oleObj>
              </mc:Choice>
              <mc:Fallback>
                <p:oleObj name="Equation" r:id="rId4" imgW="9396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810" y="5035739"/>
                        <a:ext cx="133231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5609" y="5701950"/>
            <a:ext cx="474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Check this: http://www-g.eng.cam.ac.uk/mmg/teaching/linearcircuits/jfet.html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491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24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89" y="574737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P-CHANNEL JFET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2" y="1568023"/>
            <a:ext cx="4150118" cy="4084911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increases more positively:</a:t>
            </a: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depletion zone increases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decreases (I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&lt; I</a:t>
            </a:r>
            <a:r>
              <a:rPr lang="en-US" sz="1650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)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Eventually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0A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Also note that at high levels of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the JFET reaches a breakdown situation.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increases uncontrollably if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&gt; 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DSmax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2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9696" y="1568023"/>
            <a:ext cx="4062422" cy="33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JFET SYMBOLS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3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582" y="1583994"/>
            <a:ext cx="4225529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SUMMARY TILL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maximum current is defined as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occurs 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V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≥ |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|,  as shown in Fig. 6.15a 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For gate-to-source voltages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is less than (more negative than) the pinch-off level, the drain current is 0 A (I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 0 A ), as in Fig. 6.15b .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all levels of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between 0 V and the pinch-off level, the current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will range between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0 A, respectively, as in Fig. 6.15c.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A similar list can be developed for p-channel JFETs.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4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07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SUMMARY TILL NOW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948" y="1569707"/>
            <a:ext cx="3461681" cy="21071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5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2203" y="1562692"/>
            <a:ext cx="2877448" cy="2121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949" y="3401197"/>
            <a:ext cx="2942408" cy="2055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032" y="5180999"/>
            <a:ext cx="5593556" cy="5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JFET TRANSFER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 transfer characteristic of </a:t>
            </a:r>
            <a:r>
              <a:rPr lang="en-US" altLang="en-US" dirty="0">
                <a:solidFill>
                  <a:srgbClr val="FF33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input-to-output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 not as straight forward in a JFET as it was in a BJT. </a:t>
            </a:r>
            <a:b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en-US" altLang="en-US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a BJT, 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indicated the relationship between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(input) and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(output).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a JFET, the relationship of V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GS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(input) and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(output) is a little more complicated (Shockley’s equation):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3376" y="3704475"/>
            <a:ext cx="3794705" cy="16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TRANSFER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7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1696" y="1583994"/>
            <a:ext cx="6642443" cy="38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PLOTTING THE TRANSFER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Using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(V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GS(off)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) values found in a specification sheet, the Transfer Curve can be plotted using these 3 steps: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1: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= 0V: 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2: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=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(V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GS(off)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):  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3: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= 0V to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: 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8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343315" y="2294636"/>
          <a:ext cx="1704969" cy="61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393529" progId="Equation.3">
                  <p:embed/>
                </p:oleObj>
              </mc:Choice>
              <mc:Fallback>
                <p:oleObj name="Equation" r:id="rId2" imgW="1079032" imgH="393529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315" y="2294636"/>
                        <a:ext cx="1704969" cy="61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029415" y="2822566"/>
          <a:ext cx="1857346" cy="53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330200" progId="Equation.3">
                  <p:embed/>
                </p:oleObj>
              </mc:Choice>
              <mc:Fallback>
                <p:oleObj name="Equation" r:id="rId4" imgW="1143000" imgH="3302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415" y="2822566"/>
                        <a:ext cx="1857346" cy="535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603689" y="3606570"/>
          <a:ext cx="1662479" cy="603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032" imgH="393529" progId="Equation.3">
                  <p:embed/>
                </p:oleObj>
              </mc:Choice>
              <mc:Fallback>
                <p:oleObj name="Equation" r:id="rId6" imgW="1079032" imgH="393529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689" y="3606570"/>
                        <a:ext cx="1662479" cy="603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166610" y="4339349"/>
          <a:ext cx="1582954" cy="51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300" imgH="368300" progId="Equation.3">
                  <p:embed/>
                </p:oleObj>
              </mc:Choice>
              <mc:Fallback>
                <p:oleObj name="Equation" r:id="rId7" imgW="1130300" imgH="36830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610" y="4339349"/>
                        <a:ext cx="1582954" cy="51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990075" y="5077163"/>
          <a:ext cx="1704975" cy="59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30040" imgH="393480" progId="Equation.3">
                  <p:embed/>
                </p:oleObj>
              </mc:Choice>
              <mc:Fallback>
                <p:oleObj name="Equation" r:id="rId9" imgW="1130040" imgH="39348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075" y="5077163"/>
                        <a:ext cx="1704975" cy="59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5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SHORTHAND METHOD</a:t>
            </a:r>
          </a:p>
        </p:txBody>
      </p:sp>
      <p:graphicFrame>
        <p:nvGraphicFramePr>
          <p:cNvPr id="7" name="Group 57"/>
          <p:cNvGraphicFramePr>
            <a:graphicFrameLocks noGrp="1"/>
          </p:cNvGraphicFramePr>
          <p:nvPr>
            <p:ph idx="1"/>
          </p:nvPr>
        </p:nvGraphicFramePr>
        <p:xfrm>
          <a:off x="2365131" y="2023989"/>
          <a:ext cx="5086350" cy="2571753"/>
        </p:xfrm>
        <a:graphic>
          <a:graphicData uri="http://schemas.openxmlformats.org/drawingml/2006/table">
            <a:tbl>
              <a:tblPr/>
              <a:tblGrid>
                <a:gridCol w="25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9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370" y="4900400"/>
            <a:ext cx="240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/>
              <a:t>VGS </a:t>
            </a:r>
            <a:r>
              <a:rPr lang="en-US" dirty="0"/>
              <a:t>= 0 V, </a:t>
            </a:r>
            <a:r>
              <a:rPr lang="en-US" i="1" dirty="0"/>
              <a:t>ID </a:t>
            </a:r>
            <a:r>
              <a:rPr lang="en-US" dirty="0"/>
              <a:t>= </a:t>
            </a:r>
            <a:r>
              <a:rPr lang="en-US" i="1" dirty="0"/>
              <a:t>IDSS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7866" y="4900400"/>
            <a:ext cx="235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/>
              <a:t>VGS </a:t>
            </a:r>
            <a:r>
              <a:rPr lang="en-US" dirty="0"/>
              <a:t>= </a:t>
            </a:r>
            <a:r>
              <a:rPr lang="en-US" i="1" dirty="0"/>
              <a:t>VP</a:t>
            </a:r>
            <a:r>
              <a:rPr lang="en-US" dirty="0"/>
              <a:t>, </a:t>
            </a:r>
            <a:r>
              <a:rPr lang="en-US" i="1" dirty="0"/>
              <a:t>ID </a:t>
            </a:r>
            <a:r>
              <a:rPr lang="en-US" dirty="0"/>
              <a:t>= 0 mA</a:t>
            </a:r>
          </a:p>
        </p:txBody>
      </p:sp>
    </p:spTree>
    <p:extLst>
      <p:ext uri="{BB962C8B-B14F-4D97-AF65-F5344CB8AC3E}">
        <p14:creationId xmlns:p14="http://schemas.microsoft.com/office/powerpoint/2010/main" val="12812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780</TotalTime>
  <Words>868</Words>
  <Application>Microsoft Office PowerPoint</Application>
  <PresentationFormat>On-screen Show (4:3)</PresentationFormat>
  <Paragraphs>112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P-CHANNEL JFET CHARACTERISTICS</vt:lpstr>
      <vt:lpstr>JFET SYMBOLS</vt:lpstr>
      <vt:lpstr>SUMMARY TILL NOW</vt:lpstr>
      <vt:lpstr>SUMMARY TILL NOW</vt:lpstr>
      <vt:lpstr>JFET TRANSFER CHARACTERISTICS</vt:lpstr>
      <vt:lpstr>TRANSFER CURVE</vt:lpstr>
      <vt:lpstr>PLOTTING THE TRANSFER CURVE</vt:lpstr>
      <vt:lpstr>SHORTHAND METHOD</vt:lpstr>
      <vt:lpstr>EXAMPLE</vt:lpstr>
      <vt:lpstr>EXAMPLE</vt:lpstr>
      <vt:lpstr>         MOSFETs</vt:lpstr>
      <vt:lpstr>ENHANCEMENT-TYPE MOSFET CONSTRUCTION</vt:lpstr>
      <vt:lpstr> CONTINUED…</vt:lpstr>
      <vt:lpstr> CONTINUED… </vt:lpstr>
      <vt:lpstr> CONTINUED… </vt:lpstr>
      <vt:lpstr> BASIC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Dr. Md. Kabiruzzaman</cp:lastModifiedBy>
  <cp:revision>129</cp:revision>
  <dcterms:created xsi:type="dcterms:W3CDTF">2016-06-11T11:25:17Z</dcterms:created>
  <dcterms:modified xsi:type="dcterms:W3CDTF">2021-11-09T08:17:23Z</dcterms:modified>
</cp:coreProperties>
</file>