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29" r:id="rId2"/>
    <p:sldId id="315" r:id="rId3"/>
    <p:sldId id="316" r:id="rId4"/>
    <p:sldId id="317" r:id="rId5"/>
    <p:sldId id="322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08" r:id="rId15"/>
    <p:sldId id="323" r:id="rId16"/>
    <p:sldId id="324" r:id="rId17"/>
    <p:sldId id="325" r:id="rId18"/>
    <p:sldId id="326" r:id="rId19"/>
    <p:sldId id="603" r:id="rId2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BEDF4-9CF4-48DA-94DF-A67082CCF154}" v="2" dt="2021-11-14T08:33:01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88"/>
  </p:normalViewPr>
  <p:slideViewPr>
    <p:cSldViewPr snapToGrid="0">
      <p:cViewPr varScale="1">
        <p:scale>
          <a:sx n="68" d="100"/>
          <a:sy n="68" d="100"/>
        </p:scale>
        <p:origin x="156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458BEDF4-9CF4-48DA-94DF-A67082CCF154}"/>
    <pc:docChg chg="custSel modSld">
      <pc:chgData name="Dr. Md. Kabiruzzaman" userId="6ded3dbc-3596-4a7a-93e7-ec1de6630a67" providerId="ADAL" clId="{458BEDF4-9CF4-48DA-94DF-A67082CCF154}" dt="2021-11-15T02:01:13.579" v="10" actId="478"/>
      <pc:docMkLst>
        <pc:docMk/>
      </pc:docMkLst>
      <pc:sldChg chg="addSp delSp mod">
        <pc:chgData name="Dr. Md. Kabiruzzaman" userId="6ded3dbc-3596-4a7a-93e7-ec1de6630a67" providerId="ADAL" clId="{458BEDF4-9CF4-48DA-94DF-A67082CCF154}" dt="2021-11-14T08:12:22.911" v="3" actId="478"/>
        <pc:sldMkLst>
          <pc:docMk/>
          <pc:sldMk cId="1676441106" sldId="287"/>
        </pc:sldMkLst>
        <pc:inkChg chg="add del">
          <ac:chgData name="Dr. Md. Kabiruzzaman" userId="6ded3dbc-3596-4a7a-93e7-ec1de6630a67" providerId="ADAL" clId="{458BEDF4-9CF4-48DA-94DF-A67082CCF154}" dt="2021-11-14T08:12:22.911" v="3" actId="478"/>
          <ac:inkMkLst>
            <pc:docMk/>
            <pc:sldMk cId="1676441106" sldId="287"/>
            <ac:inkMk id="4" creationId="{45B8EB48-F7A6-4FEF-8814-E9F26B84A9E7}"/>
          </ac:inkMkLst>
        </pc:inkChg>
      </pc:sldChg>
      <pc:sldChg chg="addSp delSp mod">
        <pc:chgData name="Dr. Md. Kabiruzzaman" userId="6ded3dbc-3596-4a7a-93e7-ec1de6630a67" providerId="ADAL" clId="{458BEDF4-9CF4-48DA-94DF-A67082CCF154}" dt="2021-11-14T08:12:25.225" v="4" actId="478"/>
        <pc:sldMkLst>
          <pc:docMk/>
          <pc:sldMk cId="3513493442" sldId="288"/>
        </pc:sldMkLst>
        <pc:inkChg chg="add del">
          <ac:chgData name="Dr. Md. Kabiruzzaman" userId="6ded3dbc-3596-4a7a-93e7-ec1de6630a67" providerId="ADAL" clId="{458BEDF4-9CF4-48DA-94DF-A67082CCF154}" dt="2021-11-14T08:12:25.225" v="4" actId="478"/>
          <ac:inkMkLst>
            <pc:docMk/>
            <pc:sldMk cId="3513493442" sldId="288"/>
            <ac:inkMk id="4" creationId="{158381EE-ABCC-4272-8D97-F15E12248CD4}"/>
          </ac:inkMkLst>
        </pc:inkChg>
      </pc:sldChg>
      <pc:sldChg chg="addSp delSp mod">
        <pc:chgData name="Dr. Md. Kabiruzzaman" userId="6ded3dbc-3596-4a7a-93e7-ec1de6630a67" providerId="ADAL" clId="{458BEDF4-9CF4-48DA-94DF-A67082CCF154}" dt="2021-11-14T08:12:28.502" v="5" actId="478"/>
        <pc:sldMkLst>
          <pc:docMk/>
          <pc:sldMk cId="2549677447" sldId="290"/>
        </pc:sldMkLst>
        <pc:inkChg chg="add del">
          <ac:chgData name="Dr. Md. Kabiruzzaman" userId="6ded3dbc-3596-4a7a-93e7-ec1de6630a67" providerId="ADAL" clId="{458BEDF4-9CF4-48DA-94DF-A67082CCF154}" dt="2021-11-14T08:12:28.502" v="5" actId="478"/>
          <ac:inkMkLst>
            <pc:docMk/>
            <pc:sldMk cId="2549677447" sldId="290"/>
            <ac:inkMk id="4" creationId="{3FE2593E-B5FD-401C-802D-3886AF7400FF}"/>
          </ac:inkMkLst>
        </pc:inkChg>
      </pc:sldChg>
      <pc:sldChg chg="addSp delSp mod">
        <pc:chgData name="Dr. Md. Kabiruzzaman" userId="6ded3dbc-3596-4a7a-93e7-ec1de6630a67" providerId="ADAL" clId="{458BEDF4-9CF4-48DA-94DF-A67082CCF154}" dt="2021-11-14T08:12:33.446" v="6" actId="478"/>
        <pc:sldMkLst>
          <pc:docMk/>
          <pc:sldMk cId="447718031" sldId="294"/>
        </pc:sldMkLst>
        <pc:inkChg chg="add del">
          <ac:chgData name="Dr. Md. Kabiruzzaman" userId="6ded3dbc-3596-4a7a-93e7-ec1de6630a67" providerId="ADAL" clId="{458BEDF4-9CF4-48DA-94DF-A67082CCF154}" dt="2021-11-14T08:12:33.446" v="6" actId="478"/>
          <ac:inkMkLst>
            <pc:docMk/>
            <pc:sldMk cId="447718031" sldId="294"/>
            <ac:inkMk id="3" creationId="{28C2D9B7-5004-4451-BB24-F8A0EE4642F2}"/>
          </ac:inkMkLst>
        </pc:inkChg>
      </pc:sldChg>
      <pc:sldChg chg="addSp delSp mod">
        <pc:chgData name="Dr. Md. Kabiruzzaman" userId="6ded3dbc-3596-4a7a-93e7-ec1de6630a67" providerId="ADAL" clId="{458BEDF4-9CF4-48DA-94DF-A67082CCF154}" dt="2021-11-14T08:12:35.754" v="7" actId="478"/>
        <pc:sldMkLst>
          <pc:docMk/>
          <pc:sldMk cId="1985390472" sldId="308"/>
        </pc:sldMkLst>
        <pc:inkChg chg="add del">
          <ac:chgData name="Dr. Md. Kabiruzzaman" userId="6ded3dbc-3596-4a7a-93e7-ec1de6630a67" providerId="ADAL" clId="{458BEDF4-9CF4-48DA-94DF-A67082CCF154}" dt="2021-11-14T08:12:35.754" v="7" actId="478"/>
          <ac:inkMkLst>
            <pc:docMk/>
            <pc:sldMk cId="1985390472" sldId="308"/>
            <ac:inkMk id="3" creationId="{E519A882-D678-415F-8BC1-4CD67C277F24}"/>
          </ac:inkMkLst>
        </pc:inkChg>
      </pc:sldChg>
      <pc:sldChg chg="addSp delSp mod">
        <pc:chgData name="Dr. Md. Kabiruzzaman" userId="6ded3dbc-3596-4a7a-93e7-ec1de6630a67" providerId="ADAL" clId="{458BEDF4-9CF4-48DA-94DF-A67082CCF154}" dt="2021-11-14T08:12:10.559" v="1" actId="478"/>
        <pc:sldMkLst>
          <pc:docMk/>
          <pc:sldMk cId="2903145252" sldId="315"/>
        </pc:sldMkLst>
        <pc:inkChg chg="add del">
          <ac:chgData name="Dr. Md. Kabiruzzaman" userId="6ded3dbc-3596-4a7a-93e7-ec1de6630a67" providerId="ADAL" clId="{458BEDF4-9CF4-48DA-94DF-A67082CCF154}" dt="2021-11-14T08:12:10.559" v="1" actId="478"/>
          <ac:inkMkLst>
            <pc:docMk/>
            <pc:sldMk cId="2903145252" sldId="315"/>
            <ac:inkMk id="4" creationId="{4D4B4B92-AB07-47DC-BAE0-202E376E29C4}"/>
          </ac:inkMkLst>
        </pc:inkChg>
      </pc:sldChg>
      <pc:sldChg chg="addSp delSp mod">
        <pc:chgData name="Dr. Md. Kabiruzzaman" userId="6ded3dbc-3596-4a7a-93e7-ec1de6630a67" providerId="ADAL" clId="{458BEDF4-9CF4-48DA-94DF-A67082CCF154}" dt="2021-11-15T02:01:13.579" v="10" actId="478"/>
        <pc:sldMkLst>
          <pc:docMk/>
          <pc:sldMk cId="3716941440" sldId="316"/>
        </pc:sldMkLst>
        <pc:inkChg chg="add del">
          <ac:chgData name="Dr. Md. Kabiruzzaman" userId="6ded3dbc-3596-4a7a-93e7-ec1de6630a67" providerId="ADAL" clId="{458BEDF4-9CF4-48DA-94DF-A67082CCF154}" dt="2021-11-14T08:12:16.816" v="2" actId="478"/>
          <ac:inkMkLst>
            <pc:docMk/>
            <pc:sldMk cId="3716941440" sldId="316"/>
            <ac:inkMk id="4" creationId="{BA9093AF-9FAF-4401-9FA8-FB758C379F88}"/>
          </ac:inkMkLst>
        </pc:inkChg>
        <pc:inkChg chg="add del">
          <ac:chgData name="Dr. Md. Kabiruzzaman" userId="6ded3dbc-3596-4a7a-93e7-ec1de6630a67" providerId="ADAL" clId="{458BEDF4-9CF4-48DA-94DF-A67082CCF154}" dt="2021-11-15T02:01:13.579" v="10" actId="478"/>
          <ac:inkMkLst>
            <pc:docMk/>
            <pc:sldMk cId="3716941440" sldId="316"/>
            <ac:inkMk id="5" creationId="{DF839804-1B34-4415-8615-4E495EC9B453}"/>
          </ac:inkMkLst>
        </pc:inkChg>
      </pc:sldChg>
      <pc:sldChg chg="addSp">
        <pc:chgData name="Dr. Md. Kabiruzzaman" userId="6ded3dbc-3596-4a7a-93e7-ec1de6630a67" providerId="ADAL" clId="{458BEDF4-9CF4-48DA-94DF-A67082CCF154}" dt="2021-11-14T07:07:44.069" v="0"/>
        <pc:sldMkLst>
          <pc:docMk/>
          <pc:sldMk cId="1638370188" sldId="317"/>
        </pc:sldMkLst>
        <pc:inkChg chg="add">
          <ac:chgData name="Dr. Md. Kabiruzzaman" userId="6ded3dbc-3596-4a7a-93e7-ec1de6630a67" providerId="ADAL" clId="{458BEDF4-9CF4-48DA-94DF-A67082CCF154}" dt="2021-11-14T07:07:44.069" v="0"/>
          <ac:inkMkLst>
            <pc:docMk/>
            <pc:sldMk cId="1638370188" sldId="317"/>
            <ac:inkMk id="3" creationId="{03E15B8B-C201-42E3-8F5E-04BC35A058C9}"/>
          </ac:inkMkLst>
        </pc:inkChg>
      </pc:sldChg>
      <pc:sldChg chg="addSp delSp mod">
        <pc:chgData name="Dr. Md. Kabiruzzaman" userId="6ded3dbc-3596-4a7a-93e7-ec1de6630a67" providerId="ADAL" clId="{458BEDF4-9CF4-48DA-94DF-A67082CCF154}" dt="2021-11-14T08:12:38.264" v="8" actId="478"/>
        <pc:sldMkLst>
          <pc:docMk/>
          <pc:sldMk cId="3843789248" sldId="323"/>
        </pc:sldMkLst>
        <pc:inkChg chg="add del">
          <ac:chgData name="Dr. Md. Kabiruzzaman" userId="6ded3dbc-3596-4a7a-93e7-ec1de6630a67" providerId="ADAL" clId="{458BEDF4-9CF4-48DA-94DF-A67082CCF154}" dt="2021-11-14T08:12:38.264" v="8" actId="478"/>
          <ac:inkMkLst>
            <pc:docMk/>
            <pc:sldMk cId="3843789248" sldId="323"/>
            <ac:inkMk id="4" creationId="{6CE0F452-AB3E-4D9F-B4B8-EF4AA4353DA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1-11-14T06:50:10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11907 5259 0,'0'24'172,"0"1"-156,0 0 0,0 0-16,0 0 31,0 24 16,24-24-16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3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9E1F397-0477-1845-A6C4-537F008B35C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882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52AD1B9-CE3D-544D-A1A2-7113DF4C619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5EB26242-193F-8D41-B25F-373B48D840A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107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C6344EBC-D1EF-9647-9F34-F79B9C8ECBC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39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CD70A58-8119-F340-9EDF-E34280926FEE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8670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EE0F0A1-704E-A144-AFFF-A64C7B4087A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551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17F5A17-D7E5-FB4E-9D5A-77728B998F7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25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D984FDF-98DD-A742-9007-7652A0DBD4F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5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E2F41CD-052C-7D41-94BC-67C93EB9DD7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259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338E0E7-18D3-3643-91C1-62548AD20C6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4336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172A421-21EE-C148-BFB5-7A8D7079B5B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92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6CE468F-BECE-CE4E-9421-907231D3E67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11/15/2021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- 05</a:t>
            </a:r>
          </a:p>
        </p:txBody>
      </p:sp>
    </p:spTree>
    <p:extLst>
      <p:ext uri="{BB962C8B-B14F-4D97-AF65-F5344CB8AC3E}">
        <p14:creationId xmlns:p14="http://schemas.microsoft.com/office/powerpoint/2010/main" val="146481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246" y="304048"/>
            <a:ext cx="7357163" cy="4222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ENHANCEMENT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015537"/>
            <a:ext cx="7615451" cy="430584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positive values of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, the positive gate will draw additional electrons (free carriers) from the p-type substrate due to the reverse leakage current and establish new carriers through the collisions resulting between accelerating particles.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As the gate-to-source voltage continues to increase in the positive direction, the drain current will increase at a rapid rate.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application of a positive gate-to-source voltage has “enhanced” the level of free carriers in the channel compared to that encountered with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=0 V. For this reason the region of positive gate voltages on the drain or transfer characteristics is often referred to as the enhancement region,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region between cutoff and the saturation level of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referred to as the depletion region.</a:t>
            </a:r>
          </a:p>
        </p:txBody>
      </p:sp>
    </p:spTree>
    <p:extLst>
      <p:ext uri="{BB962C8B-B14F-4D97-AF65-F5344CB8AC3E}">
        <p14:creationId xmlns:p14="http://schemas.microsoft.com/office/powerpoint/2010/main" val="31055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456" y="697759"/>
            <a:ext cx="7429499" cy="443321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fr-FR" sz="2400" b="1" dirty="0">
                <a:solidFill>
                  <a:srgbClr val="00B050"/>
                </a:solidFill>
              </a:rPr>
              <a:t>DEPLETION-TYPE MOSFET IN </a:t>
            </a:r>
            <a:r>
              <a:rPr lang="fr-FR" sz="2400" b="1" i="1" u="sng" dirty="0">
                <a:solidFill>
                  <a:srgbClr val="FF0000"/>
                </a:solidFill>
              </a:rPr>
              <a:t>ENHANCEMENT MODE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738" y="1873925"/>
            <a:ext cx="3313517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Enhancement mode: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&gt;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increases above I</a:t>
            </a:r>
            <a:r>
              <a:rPr lang="en-US" baseline="-25000" dirty="0">
                <a:latin typeface="Arial Narrow" panose="020B0606020202030204" pitchFamily="34" charset="0"/>
              </a:rPr>
              <a:t>DSS.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formula used to plot the  Transfer Curve still applies:  	</a:t>
            </a:r>
          </a:p>
          <a:p>
            <a:pPr marL="0" indent="0" algn="just">
              <a:buNone/>
            </a:pPr>
            <a:r>
              <a:rPr lang="en-US" dirty="0">
                <a:latin typeface="Arial Narrow" panose="020B0606020202030204" pitchFamily="34" charset="0"/>
              </a:rPr>
              <a:t>(note that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is now a positive polarity)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8976" y="2249522"/>
            <a:ext cx="4594302" cy="277164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907630"/>
              </p:ext>
            </p:extLst>
          </p:nvPr>
        </p:nvGraphicFramePr>
        <p:xfrm>
          <a:off x="1710018" y="4460906"/>
          <a:ext cx="1756401" cy="63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393529" progId="Equation.3">
                  <p:embed/>
                </p:oleObj>
              </mc:Choice>
              <mc:Fallback>
                <p:oleObj name="Equation" r:id="rId4" imgW="1079032" imgH="393529" progId="Equation.3">
                  <p:embed/>
                  <p:pic>
                    <p:nvPicPr>
                      <p:cNvPr id="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018" y="4460906"/>
                        <a:ext cx="1756401" cy="6371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447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5277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P-CHANNEL DEPLETION-TYPE MOSFET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p-channel Depletion-type MOSFET is similar to the  n-channel except that the voltage polarities and current directions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3915" y="2186043"/>
            <a:ext cx="7165181" cy="339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SYMBOLS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82257" y="1278557"/>
            <a:ext cx="3738333" cy="442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8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SUMMARY TABLE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5888" y="1450059"/>
            <a:ext cx="4580408" cy="44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9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MOSFET HANDLING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5536162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MOSFETs are </a:t>
            </a:r>
            <a:r>
              <a:rPr lang="en-US" b="1" i="1" dirty="0">
                <a:latin typeface="Arial Narrow" panose="020B0606020202030204" pitchFamily="34" charset="0"/>
              </a:rPr>
              <a:t>very static sensitive</a:t>
            </a:r>
            <a:r>
              <a:rPr lang="en-US" dirty="0">
                <a:latin typeface="Arial Narrow" panose="020B0606020202030204" pitchFamily="34" charset="0"/>
              </a:rPr>
              <a:t>. Because of the very thin SiO2 layer between the external terminals and the layers of the device, any small electrical discharge can stablish an unwanted conduction.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Protection: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Always transport in a static sensitive bag.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Always wear a static strap when handling MOSFETS.</a:t>
            </a:r>
          </a:p>
          <a:p>
            <a:pPr lvl="2" algn="just"/>
            <a:r>
              <a:rPr lang="en-US" sz="1800" dirty="0">
                <a:latin typeface="Arial Narrow" panose="020B0606020202030204" pitchFamily="34" charset="0"/>
              </a:rPr>
              <a:t>Apply voltage limiting devices between the Gate and Source, such as back-to-back </a:t>
            </a:r>
            <a:r>
              <a:rPr lang="en-US" sz="1800" dirty="0" err="1">
                <a:latin typeface="Arial Narrow" panose="020B0606020202030204" pitchFamily="34" charset="0"/>
              </a:rPr>
              <a:t>Zeners</a:t>
            </a:r>
            <a:r>
              <a:rPr lang="en-US" sz="1800" dirty="0">
                <a:latin typeface="Arial Narrow" panose="020B0606020202030204" pitchFamily="34" charset="0"/>
              </a:rPr>
              <a:t> to limit any transient voltage.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934" y="2053113"/>
            <a:ext cx="1761045" cy="271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8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090707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CMOS – Complementary MOSFET p-channel and n-channel MOSFET on the same substrate.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Advantage: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Useful in logic circuit designs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Higher input impedance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Faster switching speeds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Lower operating power levels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b="1" dirty="0">
                <a:latin typeface="Arial Narrow" panose="020B0606020202030204" pitchFamily="34" charset="0"/>
              </a:rPr>
              <a:t>Application: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CMOS Inverter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2194" y="2418763"/>
            <a:ext cx="4825094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139" y="857250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INVERTER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329146"/>
            <a:ext cx="5071049" cy="4199709"/>
          </a:xfrm>
        </p:spPr>
        <p:txBody>
          <a:bodyPr>
            <a:noAutofit/>
          </a:bodyPr>
          <a:lstStyle/>
          <a:p>
            <a:pPr algn="just">
              <a:spcBef>
                <a:spcPct val="0"/>
              </a:spcBef>
            </a:pP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 inverter is a logic element that “inverts” the applied signal. That is, if the logic levels of operation are 0V (0-state) and 5V (1-state), an input level of 0V will result in an output level of 5V, and vice versa.</a:t>
            </a:r>
          </a:p>
          <a:p>
            <a:pPr algn="just">
              <a:spcBef>
                <a:spcPct val="0"/>
              </a:spcBef>
            </a:pPr>
            <a:endParaRPr lang="en-GB" altLang="en-US" sz="1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US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Here,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gates are connected to the applied signal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both drain to the output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source of the p-channel MOSFET (Q</a:t>
            </a:r>
            <a:r>
              <a:rPr lang="en-GB" altLang="en-US" sz="1500" b="1" i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</a:t>
            </a:r>
            <a:r>
              <a:rPr lang="en-GB" altLang="en-US" sz="1500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connected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 directly to the </a:t>
            </a:r>
            <a:r>
              <a:rPr lang="en-GB" altLang="en-US" sz="1500" b="1" i="1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applied voltage V</a:t>
            </a:r>
            <a:r>
              <a:rPr lang="en-GB" altLang="en-US" sz="1500" b="1" i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while the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source of the n-channel MOSFET (Q</a:t>
            </a:r>
            <a:r>
              <a:rPr lang="en-GB" altLang="en-US" sz="1500" b="1" i="1" baseline="-25000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)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is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connected</a:t>
            </a:r>
            <a:r>
              <a:rPr lang="en-GB" altLang="en-US" sz="1500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b="1" i="1" dirty="0">
                <a:solidFill>
                  <a:srgbClr val="00B050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to ground. </a:t>
            </a:r>
          </a:p>
          <a:p>
            <a:pPr algn="just">
              <a:spcBef>
                <a:spcPct val="0"/>
              </a:spcBef>
            </a:pPr>
            <a:endParaRPr lang="en-GB" altLang="en-US" sz="1500" i="1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Here, the application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of 5V at the input should result in approximately 0 V at the output.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With 5V at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(with respect to ground),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GS1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=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and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Q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is “on,”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resulting in a relatively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low resistance between drain and source. </a:t>
            </a:r>
          </a:p>
          <a:p>
            <a:pPr algn="just">
              <a:spcBef>
                <a:spcPct val="0"/>
              </a:spcBef>
            </a:pPr>
            <a:endParaRPr lang="en-GB" altLang="en-US" sz="15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Since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i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and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SS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are at 5 V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GS2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= 0 V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which is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less than the required V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T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1500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for the device, resulting in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an “off” </a:t>
            </a:r>
            <a:r>
              <a:rPr lang="en-GB" altLang="en-US" sz="15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state</a:t>
            </a:r>
            <a:r>
              <a:rPr lang="en-GB" altLang="en-US" sz="1500" dirty="0">
                <a:latin typeface="Arial Narrow" panose="020B0606020202030204" pitchFamily="34" charset="0"/>
                <a:cs typeface="Times New Roman" panose="02020603050405020304" pitchFamily="18" charset="0"/>
              </a:rPr>
              <a:t>. The resulting resistance level between drain and source is 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quite high for Q</a:t>
            </a:r>
            <a:r>
              <a:rPr lang="en-GB" altLang="en-US" sz="1500" b="1" i="1" baseline="-25000" dirty="0"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sz="1500" b="1" i="1" dirty="0">
                <a:latin typeface="Arial Narrow" panose="020B0606020202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1893" y="1583993"/>
            <a:ext cx="3464266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5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CMOS INVERTER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4797608" cy="4084911"/>
          </a:xfrm>
        </p:spPr>
        <p:txBody>
          <a:bodyPr>
            <a:noAutofit/>
          </a:bodyPr>
          <a:lstStyle/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 simple application of the voltage-divider rule will reveal that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is very close to 0 V or the 0-state,</a:t>
            </a: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establishing the desired inversion process. </a:t>
            </a:r>
          </a:p>
          <a:p>
            <a:pPr marL="0" indent="0" algn="just">
              <a:spcBef>
                <a:spcPct val="0"/>
              </a:spcBef>
              <a:buNone/>
            </a:pPr>
            <a:endParaRPr lang="en-GB" altLang="en-US" i="1" dirty="0">
              <a:solidFill>
                <a:prstClr val="black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For 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an applied voltage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i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of 0V (0-state),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GS1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 0V and 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will be off with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SS2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=-5V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, turning on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p-channel MOSFET</a:t>
            </a:r>
            <a:r>
              <a:rPr lang="en-GB" altLang="en-US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.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The result is that 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2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will present a small </a:t>
            </a:r>
            <a:r>
              <a:rPr lang="en-GB" altLang="en-US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resistance level,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Q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1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a high resistance, and 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o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=V</a:t>
            </a:r>
            <a:r>
              <a:rPr lang="en-GB" altLang="en-US" b="1" i="1" baseline="-25000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SS </a:t>
            </a:r>
            <a:r>
              <a:rPr lang="en-GB" altLang="en-US" b="1" i="1" dirty="0">
                <a:solidFill>
                  <a:prstClr val="black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 =5 V (the 1-state).</a:t>
            </a:r>
          </a:p>
          <a:p>
            <a:pPr algn="just"/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6256" y="1807333"/>
            <a:ext cx="3267698" cy="35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5843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863" y="578223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TRANSFER CURVE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84" y="1386544"/>
            <a:ext cx="3758037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To determine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given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:					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where V</a:t>
            </a:r>
            <a:r>
              <a:rPr lang="en-US" sz="1500" baseline="-25000" dirty="0">
                <a:latin typeface="Arial Narrow" panose="020B0606020202030204" pitchFamily="34" charset="0"/>
              </a:rPr>
              <a:t>T</a:t>
            </a:r>
            <a:r>
              <a:rPr lang="en-US" sz="1500" dirty="0">
                <a:latin typeface="Arial Narrow" panose="020B0606020202030204" pitchFamily="34" charset="0"/>
              </a:rPr>
              <a:t> = threshold voltage or voltage at which the MOSFET turns on.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k = constant found in the specification sheet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k can also be determined by using values at a specific point and the formula:</a:t>
            </a:r>
          </a:p>
          <a:p>
            <a:pPr marL="0" indent="0" algn="just">
              <a:buNone/>
            </a:pPr>
            <a:r>
              <a:rPr lang="en-US" sz="1500" dirty="0">
                <a:latin typeface="Arial Narrow" panose="020B0606020202030204" pitchFamily="34" charset="0"/>
              </a:rPr>
              <a:t>                                                       		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DSsat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can also be calculated: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976043" y="1583992"/>
          <a:ext cx="1307570" cy="29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41300" progId="Equation.3">
                  <p:embed/>
                </p:oleObj>
              </mc:Choice>
              <mc:Fallback>
                <p:oleObj name="Equation" r:id="rId2" imgW="1054100" imgH="241300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043" y="1583992"/>
                        <a:ext cx="1307570" cy="298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68257"/>
              </p:ext>
            </p:extLst>
          </p:nvPr>
        </p:nvGraphicFramePr>
        <p:xfrm>
          <a:off x="1651743" y="3784979"/>
          <a:ext cx="1528952" cy="575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431800" progId="Equation.3">
                  <p:embed/>
                </p:oleObj>
              </mc:Choice>
              <mc:Fallback>
                <p:oleObj name="Equation" r:id="rId4" imgW="1143000" imgH="4318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43" y="3784979"/>
                        <a:ext cx="1528952" cy="5751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272540"/>
              </p:ext>
            </p:extLst>
          </p:nvPr>
        </p:nvGraphicFramePr>
        <p:xfrm>
          <a:off x="1926395" y="4941777"/>
          <a:ext cx="1137723" cy="28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28600" progId="Equation.DSMT4">
                  <p:embed/>
                </p:oleObj>
              </mc:Choice>
              <mc:Fallback>
                <p:oleObj name="Equation" r:id="rId6" imgW="914400" imgH="228600" progId="Equation.DSMT4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395" y="4941777"/>
                        <a:ext cx="1137723" cy="284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6219" y="1567265"/>
            <a:ext cx="4065905" cy="343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2" y="758335"/>
            <a:ext cx="7525976" cy="4538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P -CHANNEL ENHANCEMENT-TYPE MOSFETS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72" y="1212206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p-channel Enhancement-type MOSFET is similar to the  n-channel except that the voltage polarities and current directions are reversed.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9521" y="2245486"/>
            <a:ext cx="7553187" cy="350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SYMBOLS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64722" y="1083343"/>
            <a:ext cx="3357398" cy="4691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E15B8B-C201-42E3-8F5E-04BC35A058C9}"/>
                  </a:ext>
                </a:extLst>
              </p14:cNvPr>
              <p14:cNvContentPartPr/>
              <p14:nvPr/>
            </p14:nvContentPartPr>
            <p14:xfrm>
              <a:off x="4286520" y="1893240"/>
              <a:ext cx="9000" cy="7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E15B8B-C201-42E3-8F5E-04BC35A05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7160" y="1883880"/>
                <a:ext cx="2772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37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9" y="437262"/>
            <a:ext cx="7884702" cy="485523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DEPLETION-TYPE MOSFET CONSTRUCTION</a:t>
            </a:r>
            <a:br>
              <a:rPr lang="en-US" sz="2700" b="1" dirty="0">
                <a:solidFill>
                  <a:srgbClr val="00B050"/>
                </a:solidFill>
              </a:rPr>
            </a:b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04" y="1249456"/>
            <a:ext cx="4412905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Drain (D) and Source (S) connect to the to n-doped regions.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These N-doped regions are connected via an n-channel. This n-channel is connected to the Gate (G) via a thin insulating layer of SiO2.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n-doped material lies on a p-doped substrate that may have an additional terminal connection called 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5214" y="1249456"/>
            <a:ext cx="3706169" cy="39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28" y="549374"/>
            <a:ext cx="7429499" cy="401117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28" y="1227754"/>
            <a:ext cx="3639074" cy="4084911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Arial Narrow" panose="020B0606020202030204" pitchFamily="34" charset="0"/>
              </a:rPr>
              <a:t>In Fig. 6.25 the gate-to-source voltage is set to 0 V by the direct connection from one terminal to the other, and a voltage V</a:t>
            </a:r>
            <a:r>
              <a:rPr lang="en-US" sz="1650" baseline="-25000" dirty="0">
                <a:latin typeface="Arial Narrow" panose="020B0606020202030204" pitchFamily="34" charset="0"/>
              </a:rPr>
              <a:t>DD</a:t>
            </a:r>
            <a:r>
              <a:rPr lang="en-US" sz="1650" dirty="0">
                <a:latin typeface="Arial Narrow" panose="020B0606020202030204" pitchFamily="34" charset="0"/>
              </a:rPr>
              <a:t> is applied across the drain-to-source terminals. 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The result is an attraction of the free electrons of the n-channel for the positive voltage at the drain. </a:t>
            </a:r>
          </a:p>
          <a:p>
            <a:pPr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sz="1650" dirty="0">
                <a:latin typeface="Arial Narrow" panose="020B0606020202030204" pitchFamily="34" charset="0"/>
              </a:rPr>
              <a:t>The result is a current similar to that flowing in the channel of the JFET. In fact, the resulting current with V</a:t>
            </a:r>
            <a:r>
              <a:rPr lang="en-US" sz="1650" baseline="-25000" dirty="0">
                <a:latin typeface="Arial Narrow" panose="020B0606020202030204" pitchFamily="34" charset="0"/>
              </a:rPr>
              <a:t>GS</a:t>
            </a:r>
            <a:r>
              <a:rPr lang="en-US" sz="1650" dirty="0">
                <a:latin typeface="Arial Narrow" panose="020B0606020202030204" pitchFamily="34" charset="0"/>
              </a:rPr>
              <a:t> = 0 V continues to be labeled I</a:t>
            </a:r>
            <a:r>
              <a:rPr lang="en-US" sz="1650" baseline="-25000" dirty="0">
                <a:latin typeface="Arial Narrow" panose="020B0606020202030204" pitchFamily="34" charset="0"/>
              </a:rPr>
              <a:t>DSS.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375" y="1364349"/>
            <a:ext cx="4513421" cy="41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4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7" y="769398"/>
            <a:ext cx="7429499" cy="422219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</a:t>
            </a:r>
            <a:br>
              <a:rPr lang="en-US" sz="2700" b="1" dirty="0">
                <a:solidFill>
                  <a:srgbClr val="00B050"/>
                </a:solidFill>
              </a:rPr>
            </a:b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50" y="132751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altLang="en-US" dirty="0">
                <a:latin typeface="Arial Narrow" panose="020B0606020202030204" pitchFamily="34" charset="0"/>
                <a:cs typeface="Times" panose="02020603050405020304" pitchFamily="18" charset="0"/>
              </a:rPr>
              <a:t>A Depletion MOSFET can operate in two modes: Depletion or Enhancement mode.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8734" y="1946938"/>
            <a:ext cx="6206532" cy="37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26" y="571677"/>
            <a:ext cx="7429499" cy="465630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BASIC OPERATION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89" y="1182549"/>
            <a:ext cx="5152818" cy="4084911"/>
          </a:xfrm>
        </p:spPr>
        <p:txBody>
          <a:bodyPr>
            <a:noAutofit/>
          </a:bodyPr>
          <a:lstStyle/>
          <a:p>
            <a:pPr algn="just"/>
            <a:r>
              <a:rPr lang="en-US" sz="1500" dirty="0">
                <a:latin typeface="Arial Narrow" panose="020B0606020202030204" pitchFamily="34" charset="0"/>
              </a:rPr>
              <a:t>In this figure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has been set at a negative voltage such as 1 V. The negative potential at the gate will tend to pressure electrons toward the p-type substrate (like charges repel) and attract holes from the p-type substrate (opposite charges attract).</a:t>
            </a:r>
          </a:p>
          <a:p>
            <a:pPr marL="0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Depending on the magnitude of the negative bias established by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, a level of recombination between electrons and holes will occur that will reduce the number of free electrons in the n-channel available for conduction. The more negative the bias, the higher the rate of recombination.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The resulting level of drain current is therefore reduced with increasing negative bias for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for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=1 V, 2 V, and so on, to the pinch-off level of 6 V. The resulting levels of drain current and the plotting of the transfer curve proceeds exactly as described for the JFET.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169" y="1236184"/>
            <a:ext cx="3059723" cy="3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3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56" y="605131"/>
            <a:ext cx="7723163" cy="369465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400" b="1" dirty="0">
                <a:solidFill>
                  <a:srgbClr val="00B050"/>
                </a:solidFill>
              </a:rPr>
              <a:t> DEPLETION-TYPE MOSFET IN </a:t>
            </a:r>
            <a:r>
              <a:rPr lang="en-US" sz="2400" b="1" i="1" dirty="0">
                <a:solidFill>
                  <a:srgbClr val="FF0000"/>
                </a:solidFill>
              </a:rPr>
              <a:t>DEPLETION MODE</a:t>
            </a:r>
            <a:br>
              <a:rPr lang="en-US" sz="2400" b="1" dirty="0">
                <a:solidFill>
                  <a:srgbClr val="00B050"/>
                </a:solidFill>
              </a:rPr>
            </a:b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899" y="1216003"/>
            <a:ext cx="3055343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Depletion mode: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characteristics are similar to the JFET.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&lt; 0V,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&lt;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formula used to plot the Transfer Curve still applies: </a:t>
            </a:r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284318"/>
              </p:ext>
            </p:extLst>
          </p:nvPr>
        </p:nvGraphicFramePr>
        <p:xfrm>
          <a:off x="904855" y="4357938"/>
          <a:ext cx="1993429" cy="723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032" imgH="393529" progId="Equation.3">
                  <p:embed/>
                </p:oleObj>
              </mc:Choice>
              <mc:Fallback>
                <p:oleObj name="Equation" r:id="rId2" imgW="1079032" imgH="393529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55" y="4357938"/>
                        <a:ext cx="1993429" cy="723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6220" y="1825776"/>
            <a:ext cx="4899023" cy="29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723</TotalTime>
  <Words>1111</Words>
  <Application>Microsoft Office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Theme1</vt:lpstr>
      <vt:lpstr>Equation</vt:lpstr>
      <vt:lpstr>PowerPoint Presentation</vt:lpstr>
      <vt:lpstr> TRANSFER CURVE </vt:lpstr>
      <vt:lpstr> P -CHANNEL ENHANCEMENT-TYPE MOSFETS</vt:lpstr>
      <vt:lpstr> SYMBOLS </vt:lpstr>
      <vt:lpstr> DEPLETION-TYPE MOSFET CONSTRUCTION </vt:lpstr>
      <vt:lpstr> BASIC OPERATION</vt:lpstr>
      <vt:lpstr> BASIC OPERATION </vt:lpstr>
      <vt:lpstr> BASIC OPERATION CONTD.</vt:lpstr>
      <vt:lpstr> DEPLETION-TYPE MOSFET IN DEPLETION MODE </vt:lpstr>
      <vt:lpstr> ENHANCEMENT MODE</vt:lpstr>
      <vt:lpstr> DEPLETION-TYPE MOSFET IN ENHANCEMENT MODE</vt:lpstr>
      <vt:lpstr> P-CHANNEL DEPLETION-TYPE MOSFET</vt:lpstr>
      <vt:lpstr> SYMBOLS</vt:lpstr>
      <vt:lpstr> SUMMARY TABLE </vt:lpstr>
      <vt:lpstr> MOSFET HANDLING </vt:lpstr>
      <vt:lpstr> CMOS </vt:lpstr>
      <vt:lpstr> CMOS INVERTER </vt:lpstr>
      <vt:lpstr> CMOS INVERTER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 Md. Kabiruzzaman</cp:lastModifiedBy>
  <cp:revision>130</cp:revision>
  <dcterms:created xsi:type="dcterms:W3CDTF">2016-06-11T11:25:17Z</dcterms:created>
  <dcterms:modified xsi:type="dcterms:W3CDTF">2021-11-15T02:01:29Z</dcterms:modified>
</cp:coreProperties>
</file>