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29" r:id="rId2"/>
    <p:sldId id="604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603" r:id="rId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88"/>
  </p:normalViewPr>
  <p:slideViewPr>
    <p:cSldViewPr snapToGrid="0">
      <p:cViewPr varScale="1">
        <p:scale>
          <a:sx n="78" d="100"/>
          <a:sy n="78" d="100"/>
        </p:scale>
        <p:origin x="168" y="4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6/9/20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85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D10F0DC7-EC81-3743-97AF-BD26D709B7E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5692507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B4E13AD-AA8B-184A-9E4E-CC5C2571F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058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46CD9F8-C6B9-D343-948F-EB19E5CB57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777265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E6F7697-089B-5A48-B2A7-B8D3296106DC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0300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9D6E653-DACD-C24F-90D2-E3116859FE10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2855510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2D418F0-E4B8-AB4C-ABEB-2691A1CE521F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9498055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D203BF2-FA49-8A46-B5CE-4A977F8F091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9593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C1D7FE9-1DA8-2E43-8B36-2B5AB2515F11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008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C27CD2E-F485-C84C-AE78-D6C574F82A3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9265843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9FEE320F-FD7F-2944-AF3B-EE171B5DB02A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80821401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BEC7D5A-3949-2B45-A699-E6AC8950098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1060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B844E964-BA04-714A-8CDA-965FFB147C8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6/9/20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1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0.wdp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microsoft.com/office/2007/relationships/hdphoto" Target="../media/hdphoto1.wdp"/><Relationship Id="rId9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7" Type="http://schemas.microsoft.com/office/2007/relationships/hdphoto" Target="../media/hdphoto10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9.wdp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22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microsoft.com/office/2007/relationships/hdphoto" Target="../media/hdphoto11.wdp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openxmlformats.org/officeDocument/2006/relationships/oleObject" Target="../embeddings/oleObject9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4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4.wdp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5.wdp"/><Relationship Id="rId7" Type="http://schemas.microsoft.com/office/2007/relationships/hdphoto" Target="../media/hdphoto17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6.wdp"/><Relationship Id="rId4" Type="http://schemas.openxmlformats.org/officeDocument/2006/relationships/image" Target="../media/image29.png"/><Relationship Id="rId9" Type="http://schemas.microsoft.com/office/2007/relationships/hdphoto" Target="../media/hdphoto18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(Chapter-7)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</p:spTree>
    <p:extLst>
      <p:ext uri="{BB962C8B-B14F-4D97-AF65-F5344CB8AC3E}">
        <p14:creationId xmlns:p14="http://schemas.microsoft.com/office/powerpoint/2010/main" val="198428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617" y="700747"/>
            <a:ext cx="7429499" cy="429012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796004"/>
            <a:ext cx="2376494" cy="12900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5472" y="1575671"/>
            <a:ext cx="4547368" cy="436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6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188" y="738946"/>
            <a:ext cx="7429499" cy="610873"/>
          </a:xfrm>
        </p:spPr>
        <p:txBody>
          <a:bodyPr/>
          <a:lstStyle/>
          <a:p>
            <a:r>
              <a:rPr lang="en-US" dirty="0"/>
              <a:t> p-CHANNEL 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1845007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For </a:t>
            </a:r>
            <a:r>
              <a:rPr lang="en-US" b="1" dirty="0">
                <a:solidFill>
                  <a:srgbClr val="00B050"/>
                </a:solidFill>
                <a:latin typeface="Arial Narrow" panose="020B0606020202030204" pitchFamily="34" charset="0"/>
              </a:rPr>
              <a:t>p-channel FETs</a:t>
            </a:r>
            <a:r>
              <a:rPr lang="en-US" dirty="0">
                <a:latin typeface="Arial Narrow" panose="020B0606020202030204" pitchFamily="34" charset="0"/>
              </a:rPr>
              <a:t> the </a:t>
            </a:r>
            <a:r>
              <a:rPr lang="en-US" b="1" dirty="0">
                <a:latin typeface="Arial Narrow" panose="020B0606020202030204" pitchFamily="34" charset="0"/>
              </a:rPr>
              <a:t>same</a:t>
            </a:r>
            <a:r>
              <a:rPr lang="en-US" dirty="0">
                <a:latin typeface="Arial Narrow" panose="020B0606020202030204" pitchFamily="34" charset="0"/>
              </a:rPr>
              <a:t> calculations and graphs are used, </a:t>
            </a:r>
            <a:r>
              <a:rPr lang="en-US" b="1" dirty="0">
                <a:latin typeface="Arial Narrow" panose="020B0606020202030204" pitchFamily="34" charset="0"/>
              </a:rPr>
              <a:t>except</a:t>
            </a:r>
            <a:r>
              <a:rPr lang="en-US" dirty="0">
                <a:latin typeface="Arial Narrow" panose="020B0606020202030204" pitchFamily="34" charset="0"/>
              </a:rPr>
              <a:t> that the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voltage polarities </a:t>
            </a:r>
            <a:r>
              <a:rPr lang="en-US" dirty="0">
                <a:latin typeface="Arial Narrow" panose="020B0606020202030204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Arial Narrow" panose="020B0606020202030204" pitchFamily="34" charset="0"/>
              </a:rPr>
              <a:t>current directions </a:t>
            </a:r>
            <a:r>
              <a:rPr lang="en-US" dirty="0">
                <a:latin typeface="Arial Narrow" panose="020B0606020202030204" pitchFamily="34" charset="0"/>
              </a:rPr>
              <a:t>are the </a:t>
            </a:r>
            <a:r>
              <a:rPr lang="en-US" b="1" dirty="0">
                <a:latin typeface="Arial Narrow" panose="020B0606020202030204" pitchFamily="34" charset="0"/>
              </a:rPr>
              <a:t>opposite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graphs will be mirrors of the n-channel graphs.</a:t>
            </a:r>
          </a:p>
        </p:txBody>
      </p:sp>
    </p:spTree>
    <p:extLst>
      <p:ext uri="{BB962C8B-B14F-4D97-AF65-F5344CB8AC3E}">
        <p14:creationId xmlns:p14="http://schemas.microsoft.com/office/powerpoint/2010/main" val="426367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Lecture-8</a:t>
            </a:r>
          </a:p>
        </p:txBody>
      </p:sp>
    </p:spTree>
    <p:extLst>
      <p:ext uri="{BB962C8B-B14F-4D97-AF65-F5344CB8AC3E}">
        <p14:creationId xmlns:p14="http://schemas.microsoft.com/office/powerpoint/2010/main" val="137733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886-4D2B-4642-9BEA-7DCE33DBD486}"/>
              </a:ext>
            </a:extLst>
          </p:cNvPr>
          <p:cNvSpPr txBox="1">
            <a:spLocks/>
          </p:cNvSpPr>
          <p:nvPr/>
        </p:nvSpPr>
        <p:spPr>
          <a:xfrm>
            <a:off x="563548" y="605131"/>
            <a:ext cx="7429499" cy="61087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2475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5pPr>
            <a:lvl6pPr marL="25717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6pPr>
            <a:lvl7pPr marL="51435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7pPr>
            <a:lvl8pPr marL="771525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8pPr>
            <a:lvl9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2475">
                <a:solidFill>
                  <a:schemeClr val="tx1"/>
                </a:solidFill>
                <a:latin typeface="Calibri" panose="020F0502020204030204" pitchFamily="34" charset="0"/>
                <a:ea typeface="ＭＳ Ｐゴシック"/>
                <a:cs typeface="ＭＳ Ｐゴシック"/>
              </a:defRPr>
            </a:lvl9pPr>
          </a:lstStyle>
          <a:p>
            <a:r>
              <a:rPr lang="en-US"/>
              <a:t> </a:t>
            </a:r>
            <a:r>
              <a:rPr lang="en-US" sz="2700" b="1">
                <a:solidFill>
                  <a:srgbClr val="00B050"/>
                </a:solidFill>
              </a:rPr>
              <a:t>E-MOSFET VOLTAGE-DIVIDER BIAS</a:t>
            </a:r>
            <a:endParaRPr lang="en-US" sz="27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AAAD4-D9AE-B542-A558-33DA30F92185}"/>
              </a:ext>
            </a:extLst>
          </p:cNvPr>
          <p:cNvSpPr txBox="1">
            <a:spLocks/>
          </p:cNvSpPr>
          <p:nvPr/>
        </p:nvSpPr>
        <p:spPr>
          <a:xfrm>
            <a:off x="485411" y="1216003"/>
            <a:ext cx="5588072" cy="4084911"/>
          </a:xfrm>
          <a:prstGeom prst="rect">
            <a:avLst/>
          </a:prstGeom>
        </p:spPr>
        <p:txBody>
          <a:bodyPr>
            <a:noAutofit/>
          </a:bodyPr>
          <a:lstStyle>
            <a:lvl1pPr marL="192881" indent="-19288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1pPr>
            <a:lvl2pPr marL="417910" indent="-16073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57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2pPr>
            <a:lvl3pPr marL="64293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3pPr>
            <a:lvl4pPr marL="900113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4pPr>
            <a:lvl5pPr marL="1157288" indent="-1285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ＭＳ Ｐゴシック"/>
              </a:defRPr>
            </a:lvl5pPr>
            <a:lvl6pPr marL="141446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3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13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88" indent="-128588" algn="l" defTabSz="51435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>
                <a:latin typeface="Arial Narrow" panose="020B0606020202030204" pitchFamily="34" charset="0"/>
              </a:rPr>
              <a:t>E-MOSFETs</a:t>
            </a:r>
            <a:r>
              <a:rPr lang="en-US">
                <a:latin typeface="Arial Narrow" panose="020B0606020202030204" pitchFamily="34" charset="0"/>
              </a:rPr>
              <a:t> use the </a:t>
            </a:r>
            <a:r>
              <a:rPr lang="en-US" b="1">
                <a:solidFill>
                  <a:srgbClr val="00B050"/>
                </a:solidFill>
                <a:latin typeface="Arial Narrow" panose="020B0606020202030204" pitchFamily="34" charset="0"/>
              </a:rPr>
              <a:t>same procedure</a:t>
            </a:r>
            <a:r>
              <a:rPr lang="en-US">
                <a:latin typeface="Arial Narrow" panose="020B0606020202030204" pitchFamily="34" charset="0"/>
              </a:rPr>
              <a:t> to </a:t>
            </a:r>
            <a:r>
              <a:rPr lang="en-US" b="1">
                <a:latin typeface="Arial Narrow" panose="020B0606020202030204" pitchFamily="34" charset="0"/>
              </a:rPr>
              <a:t>JFETs</a:t>
            </a:r>
            <a:r>
              <a:rPr lang="en-US">
                <a:latin typeface="Arial Narrow" panose="020B0606020202030204" pitchFamily="34" charset="0"/>
              </a:rPr>
              <a:t> and </a:t>
            </a:r>
            <a:r>
              <a:rPr lang="en-US" b="1">
                <a:latin typeface="Arial Narrow" panose="020B0606020202030204" pitchFamily="34" charset="0"/>
              </a:rPr>
              <a:t>D-MOSFETs.</a:t>
            </a:r>
            <a:endParaRPr lang="en-US" b="1" dirty="0">
              <a:latin typeface="Arial Narrow" panose="020B0606020202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03395-7476-014F-BC1C-8CC224C9E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3483" y="1185480"/>
            <a:ext cx="2105516" cy="438927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A3E28BB-86F8-0A41-AC4A-4C8937FF432B}"/>
              </a:ext>
            </a:extLst>
          </p:cNvPr>
          <p:cNvGrpSpPr/>
          <p:nvPr/>
        </p:nvGrpSpPr>
        <p:grpSpPr>
          <a:xfrm>
            <a:off x="2199797" y="1852511"/>
            <a:ext cx="1962458" cy="709723"/>
            <a:chOff x="3509506" y="1470196"/>
            <a:chExt cx="2616611" cy="946297"/>
          </a:xfrm>
          <a:solidFill>
            <a:schemeClr val="accent5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5B1B22-BE37-E342-8FA3-0FAECF22C223}"/>
                </a:ext>
              </a:extLst>
            </p:cNvPr>
            <p:cNvSpPr/>
            <p:nvPr/>
          </p:nvSpPr>
          <p:spPr>
            <a:xfrm>
              <a:off x="3509506" y="1470196"/>
              <a:ext cx="2616611" cy="919000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7" name="Object 4">
              <a:extLst>
                <a:ext uri="{FF2B5EF4-FFF2-40B4-BE49-F238E27FC236}">
                  <a16:creationId xmlns:a16="http://schemas.microsoft.com/office/drawing/2014/main" id="{8D4343F3-5741-E649-A6CF-5712A42167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7747406"/>
                </p:ext>
              </p:extLst>
            </p:nvPr>
          </p:nvGraphicFramePr>
          <p:xfrm>
            <a:off x="3934635" y="1541765"/>
            <a:ext cx="1766351" cy="874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7" name="Equation" r:id="rId5" imgW="812520" imgH="431640" progId="Equation.3">
                    <p:embed/>
                  </p:oleObj>
                </mc:Choice>
                <mc:Fallback>
                  <p:oleObj name="Equation" r:id="rId5" imgW="812520" imgH="431640" progId="Equation.3">
                    <p:embed/>
                    <p:pic>
                      <p:nvPicPr>
                        <p:cNvPr id="2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635" y="1541765"/>
                          <a:ext cx="1766351" cy="874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DFFF88B-0130-B84A-B571-99FA6D7613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48" y="2924501"/>
            <a:ext cx="2066723" cy="5075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2E4E7F-E21B-504B-9E2C-1D45D8481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9017" y="2949880"/>
            <a:ext cx="2632884" cy="45677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E6DDAB-455D-7544-B651-ED285795A0BD}"/>
              </a:ext>
            </a:extLst>
          </p:cNvPr>
          <p:cNvGrpSpPr/>
          <p:nvPr/>
        </p:nvGrpSpPr>
        <p:grpSpPr>
          <a:xfrm>
            <a:off x="2221572" y="3899921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9FDF3F7-EB30-E748-A2A9-C1D6AC319493}"/>
                </a:ext>
              </a:extLst>
            </p:cNvPr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87F1068A-5DBD-9840-825B-C105D61CED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950633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8" name="Equation" r:id="rId9" imgW="1079280" imgH="241200" progId="Equation.3">
                    <p:embed/>
                  </p:oleObj>
                </mc:Choice>
                <mc:Fallback>
                  <p:oleObj name="Equation" r:id="rId9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61165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097" y="456622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097" y="1192108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using </a:t>
            </a:r>
          </a:p>
          <a:p>
            <a:pPr marL="514350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for: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0A</a:t>
            </a:r>
          </a:p>
          <a:p>
            <a:pPr lvl="4" algn="just"/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= 0V at I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latin typeface="Arial Narrow" panose="020B0606020202030204" pitchFamily="34" charset="0"/>
              </a:rPr>
              <a:t> =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</a:t>
            </a:r>
            <a:r>
              <a:rPr lang="en-US" sz="1500" b="1" i="1" dirty="0">
                <a:latin typeface="Arial Narrow" panose="020B0606020202030204" pitchFamily="34" charset="0"/>
              </a:rPr>
              <a:t>/R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S</a:t>
            </a:r>
          </a:p>
          <a:p>
            <a:pPr lvl="4" algn="just"/>
            <a:endParaRPr lang="en-US" sz="1500" b="1" i="1" baseline="-2500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40577" y="1212581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7" name="Rounded Rectangle 6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60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5" name="Equation" r:id="rId3" imgW="1358640" imgH="482400" progId="Equation.3">
                    <p:embed/>
                  </p:oleObj>
                </mc:Choice>
                <mc:Fallback>
                  <p:oleObj name="Equation" r:id="rId3" imgW="1358640" imgH="482400" progId="Equation.3">
                    <p:embed/>
                    <p:pic>
                      <p:nvPicPr>
                        <p:cNvPr id="4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9"/>
          <p:cNvGrpSpPr/>
          <p:nvPr/>
        </p:nvGrpSpPr>
        <p:grpSpPr>
          <a:xfrm>
            <a:off x="3200704" y="2266049"/>
            <a:ext cx="2193887" cy="741620"/>
            <a:chOff x="4727643" y="5454007"/>
            <a:chExt cx="2925182" cy="988827"/>
          </a:xfrm>
          <a:solidFill>
            <a:schemeClr val="accent5"/>
          </a:solidFill>
        </p:grpSpPr>
        <p:sp>
          <p:nvSpPr>
            <p:cNvPr id="11" name="Rounded Rectangle 10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2094548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6" name="Equation" r:id="rId5" imgW="1079280" imgH="241200" progId="Equation.3">
                    <p:embed/>
                  </p:oleObj>
                </mc:Choice>
                <mc:Fallback>
                  <p:oleObj name="Equation" r:id="rId5" imgW="1079280" imgH="241200" progId="Equation.3">
                    <p:embed/>
                    <p:pic>
                      <p:nvPicPr>
                        <p:cNvPr id="33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2773" y="4035734"/>
            <a:ext cx="2066723" cy="50753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50245" y="3429000"/>
            <a:ext cx="3844975" cy="252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090" y="524510"/>
            <a:ext cx="7429499" cy="400829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47665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</a:t>
            </a:r>
            <a:r>
              <a:rPr lang="en-US" b="1" i="1" dirty="0">
                <a:latin typeface="Arial Narrow" panose="020B0606020202030204" pitchFamily="34" charset="0"/>
              </a:rPr>
              <a:t>, V</a:t>
            </a:r>
            <a:r>
              <a:rPr lang="en-US" b="1" i="1" baseline="-25000" dirty="0">
                <a:latin typeface="Arial Narrow" panose="020B0606020202030204" pitchFamily="34" charset="0"/>
              </a:rPr>
              <a:t>GS</a:t>
            </a:r>
            <a:r>
              <a:rPr lang="en-US" b="1" i="1" dirty="0">
                <a:latin typeface="Arial Narrow" panose="020B0606020202030204" pitchFamily="34" charset="0"/>
              </a:rPr>
              <a:t>, and V</a:t>
            </a:r>
            <a:r>
              <a:rPr lang="en-US" b="1" i="1" baseline="-25000" dirty="0">
                <a:latin typeface="Arial Narrow" panose="020B0606020202030204" pitchFamily="34" charset="0"/>
              </a:rPr>
              <a:t>DS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network: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5341" y="1635353"/>
            <a:ext cx="3092215" cy="3382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1881602"/>
            <a:ext cx="3724896" cy="6422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840" y="2579274"/>
            <a:ext cx="3915778" cy="3547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90" y="2989321"/>
            <a:ext cx="4843756" cy="5297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063" y="3624158"/>
            <a:ext cx="4809288" cy="187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6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934" y="538896"/>
            <a:ext cx="8163838" cy="438407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rgbClr val="00B050"/>
                </a:solidFill>
              </a:rPr>
              <a:t>E-MOSFET VOLTAGE-DIVIDER BIAS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885" y="2761810"/>
            <a:ext cx="4066558" cy="3114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1270540"/>
            <a:ext cx="5068583" cy="21261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5921" y="3611903"/>
            <a:ext cx="3896633" cy="172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7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217" y="730284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8319" y="2095349"/>
            <a:ext cx="4485682" cy="308267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042551" y="2041957"/>
            <a:ext cx="1299410" cy="647771"/>
            <a:chOff x="1540042" y="3692264"/>
            <a:chExt cx="1732547" cy="863694"/>
          </a:xfrm>
        </p:grpSpPr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3925568"/>
                </p:ext>
              </p:extLst>
            </p:nvPr>
          </p:nvGraphicFramePr>
          <p:xfrm>
            <a:off x="1853675" y="3824073"/>
            <a:ext cx="1198562" cy="600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" name="Equation" r:id="rId5" imgW="507960" imgH="228600" progId="Equation.3">
                    <p:embed/>
                  </p:oleObj>
                </mc:Choice>
                <mc:Fallback>
                  <p:oleObj name="Equation" r:id="rId5" imgW="507960" imgH="2286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3675" y="3824073"/>
                          <a:ext cx="1198562" cy="600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Rounded Rectangle 8"/>
            <p:cNvSpPr/>
            <p:nvPr/>
          </p:nvSpPr>
          <p:spPr>
            <a:xfrm>
              <a:off x="1540042" y="3692264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66775" y="2041956"/>
            <a:ext cx="1299410" cy="647771"/>
            <a:chOff x="3764003" y="3627572"/>
            <a:chExt cx="1732547" cy="863694"/>
          </a:xfrm>
        </p:grpSpPr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81651825"/>
                </p:ext>
              </p:extLst>
            </p:nvPr>
          </p:nvGraphicFramePr>
          <p:xfrm>
            <a:off x="3964346" y="3779927"/>
            <a:ext cx="133191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1" name="Equation" r:id="rId7" imgW="596880" imgH="228600" progId="Equation.3">
                    <p:embed/>
                  </p:oleObj>
                </mc:Choice>
                <mc:Fallback>
                  <p:oleObj name="Equation" r:id="rId7" imgW="5968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4346" y="3779927"/>
                          <a:ext cx="1331913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Rounded Rectangle 11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68012" y="4041489"/>
            <a:ext cx="2156164" cy="566730"/>
            <a:chOff x="1957465" y="4424592"/>
            <a:chExt cx="2874885" cy="755640"/>
          </a:xfrm>
        </p:grpSpPr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4846326"/>
                </p:ext>
              </p:extLst>
            </p:nvPr>
          </p:nvGraphicFramePr>
          <p:xfrm>
            <a:off x="2089150" y="4491038"/>
            <a:ext cx="274320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" name="Equation" r:id="rId9" imgW="1079280" imgH="228600" progId="Equation.3">
                    <p:embed/>
                  </p:oleObj>
                </mc:Choice>
                <mc:Fallback>
                  <p:oleObj name="Equation" r:id="rId9" imgW="1079280" imgH="228600" progId="Equation.3">
                    <p:embed/>
                    <p:pic>
                      <p:nvPicPr>
                        <p:cNvPr id="1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9150" y="4491038"/>
                          <a:ext cx="2743200" cy="514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ounded Rectangle 14"/>
            <p:cNvSpPr/>
            <p:nvPr/>
          </p:nvSpPr>
          <p:spPr>
            <a:xfrm>
              <a:off x="1957465" y="4424592"/>
              <a:ext cx="2874653" cy="755640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96390" y="3016567"/>
            <a:ext cx="1299410" cy="647771"/>
            <a:chOff x="3764003" y="3627572"/>
            <a:chExt cx="1732547" cy="863694"/>
          </a:xfrm>
        </p:grpSpPr>
        <p:graphicFrame>
          <p:nvGraphicFramePr>
            <p:cNvPr id="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1663253"/>
                </p:ext>
              </p:extLst>
            </p:nvPr>
          </p:nvGraphicFramePr>
          <p:xfrm>
            <a:off x="3950109" y="3780607"/>
            <a:ext cx="1360488" cy="557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3" name="Equation" r:id="rId11" imgW="609480" imgH="228600" progId="Equation.3">
                    <p:embed/>
                  </p:oleObj>
                </mc:Choice>
                <mc:Fallback>
                  <p:oleObj name="Equation" r:id="rId11" imgW="609480" imgH="228600" progId="Equation.3">
                    <p:embed/>
                    <p:pic>
                      <p:nvPicPr>
                        <p:cNvPr id="1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0109" y="3780607"/>
                          <a:ext cx="1360488" cy="557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Rounded Rectangle 17"/>
            <p:cNvSpPr/>
            <p:nvPr/>
          </p:nvSpPr>
          <p:spPr>
            <a:xfrm>
              <a:off x="3764003" y="3627572"/>
              <a:ext cx="1732547" cy="863694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406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31" y="505300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89788" y="1583993"/>
            <a:ext cx="7957123" cy="4084911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 Narrow" panose="020B0606020202030204" pitchFamily="34" charset="0"/>
              </a:rPr>
              <a:t>Graphical Approach (</a:t>
            </a:r>
            <a:r>
              <a:rPr lang="en-US" dirty="0">
                <a:latin typeface="Arial Narrow" panose="020B0606020202030204" pitchFamily="34" charset="0"/>
              </a:rPr>
              <a:t>to find </a:t>
            </a:r>
            <a:r>
              <a:rPr lang="en-US" b="1" dirty="0">
                <a:latin typeface="Arial Narrow" panose="020B0606020202030204" pitchFamily="34" charset="0"/>
              </a:rPr>
              <a:t>V</a:t>
            </a:r>
            <a:r>
              <a:rPr lang="en-US" b="1" baseline="-25000" dirty="0">
                <a:latin typeface="Arial Narrow" panose="020B0606020202030204" pitchFamily="34" charset="0"/>
              </a:rPr>
              <a:t>GSQ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and</a:t>
            </a:r>
            <a:r>
              <a:rPr lang="en-US" b="1" dirty="0">
                <a:latin typeface="Arial Narrow" panose="020B0606020202030204" pitchFamily="34" charset="0"/>
              </a:rPr>
              <a:t> I</a:t>
            </a:r>
            <a:r>
              <a:rPr lang="en-US" b="1" baseline="-25000" dirty="0">
                <a:latin typeface="Arial Narrow" panose="020B0606020202030204" pitchFamily="34" charset="0"/>
              </a:rPr>
              <a:t>DQ</a:t>
            </a:r>
            <a:r>
              <a:rPr lang="en-US" b="1" dirty="0">
                <a:latin typeface="Arial Narrow" panose="020B0606020202030204" pitchFamily="34" charset="0"/>
              </a:rPr>
              <a:t>):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Calculate the value for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</a:t>
            </a:r>
            <a:r>
              <a:rPr lang="en-US" sz="1650" b="1" i="1" dirty="0">
                <a:latin typeface="Arial Narrow" panose="020B0606020202030204" pitchFamily="34" charset="0"/>
              </a:rPr>
              <a:t>V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650" b="1" i="1" dirty="0">
                <a:latin typeface="Arial Narrow" panose="020B0606020202030204" pitchFamily="34" charset="0"/>
              </a:rPr>
              <a:t> vs I</a:t>
            </a:r>
            <a:r>
              <a:rPr lang="en-US" sz="1650" b="1" i="1" baseline="-25000" dirty="0">
                <a:latin typeface="Arial Narrow" panose="020B0606020202030204" pitchFamily="34" charset="0"/>
              </a:rPr>
              <a:t>D</a:t>
            </a:r>
            <a:r>
              <a:rPr lang="en-US" sz="1650" b="1" i="1" dirty="0">
                <a:latin typeface="Arial Narrow" panose="020B0606020202030204" pitchFamily="34" charset="0"/>
              </a:rPr>
              <a:t> </a:t>
            </a:r>
            <a:r>
              <a:rPr lang="en-US" sz="1650" dirty="0">
                <a:latin typeface="Arial Narrow" panose="020B0606020202030204" pitchFamily="34" charset="0"/>
              </a:rPr>
              <a:t>for the range of interest.</a:t>
            </a:r>
          </a:p>
          <a:p>
            <a:pPr marL="740664" lvl="2" indent="0" algn="just">
              <a:buNone/>
            </a:pP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Plot : </a:t>
            </a:r>
          </a:p>
          <a:p>
            <a:pPr lvl="2" algn="just"/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Identify the Q-point.</a:t>
            </a:r>
          </a:p>
          <a:p>
            <a:pPr lvl="4" algn="just"/>
            <a:endParaRPr lang="en-US" sz="1500" dirty="0">
              <a:latin typeface="Arial Narrow" panose="020B060602020203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124472" y="1604466"/>
            <a:ext cx="2803560" cy="938516"/>
            <a:chOff x="5497360" y="1052934"/>
            <a:chExt cx="3738080" cy="1251354"/>
          </a:xfrm>
          <a:solidFill>
            <a:schemeClr val="accent5"/>
          </a:solidFill>
        </p:grpSpPr>
        <p:sp>
          <p:nvSpPr>
            <p:cNvPr id="8" name="Rounded Rectangle 7"/>
            <p:cNvSpPr/>
            <p:nvPr/>
          </p:nvSpPr>
          <p:spPr>
            <a:xfrm>
              <a:off x="5497360" y="1052934"/>
              <a:ext cx="3738080" cy="125135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60988"/>
                </p:ext>
              </p:extLst>
            </p:nvPr>
          </p:nvGraphicFramePr>
          <p:xfrm>
            <a:off x="5789252" y="1097276"/>
            <a:ext cx="3182938" cy="1012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3" name="Equation" r:id="rId3" imgW="1358640" imgH="482400" progId="Equation.3">
                    <p:embed/>
                  </p:oleObj>
                </mc:Choice>
                <mc:Fallback>
                  <p:oleObj name="Equation" r:id="rId3" imgW="1358640" imgH="482400" progId="Equation.3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9252" y="1097276"/>
                          <a:ext cx="3182938" cy="1012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2172819" y="3309700"/>
            <a:ext cx="2193887" cy="550398"/>
            <a:chOff x="3738340" y="3343085"/>
            <a:chExt cx="2925182" cy="733864"/>
          </a:xfrm>
          <a:solidFill>
            <a:schemeClr val="accent5"/>
          </a:solidFill>
        </p:grpSpPr>
        <p:sp>
          <p:nvSpPr>
            <p:cNvPr id="13" name="Rounded Rectangle 12"/>
            <p:cNvSpPr/>
            <p:nvPr/>
          </p:nvSpPr>
          <p:spPr>
            <a:xfrm>
              <a:off x="3738340" y="3343085"/>
              <a:ext cx="2925182" cy="733864"/>
            </a:xfrm>
            <a:prstGeom prst="roundRect">
              <a:avLst/>
            </a:prstGeom>
            <a:grpFill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092656"/>
                </p:ext>
              </p:extLst>
            </p:nvPr>
          </p:nvGraphicFramePr>
          <p:xfrm>
            <a:off x="3924300" y="3452813"/>
            <a:ext cx="2527300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4" name="Equation" r:id="rId5" imgW="1079280" imgH="228600" progId="Equation.3">
                    <p:embed/>
                  </p:oleObj>
                </mc:Choice>
                <mc:Fallback>
                  <p:oleObj name="Equation" r:id="rId5" imgW="1079280" imgH="2286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300" y="3452813"/>
                          <a:ext cx="2527300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8350" y="3180962"/>
            <a:ext cx="4315322" cy="250841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6311751" y="2748734"/>
            <a:ext cx="2193887" cy="741620"/>
            <a:chOff x="4727643" y="5454007"/>
            <a:chExt cx="2925182" cy="988827"/>
          </a:xfrm>
        </p:grpSpPr>
        <p:sp>
          <p:nvSpPr>
            <p:cNvPr id="18" name="Rounded Rectangle 17"/>
            <p:cNvSpPr/>
            <p:nvPr/>
          </p:nvSpPr>
          <p:spPr>
            <a:xfrm>
              <a:off x="4727643" y="5454007"/>
              <a:ext cx="2925182" cy="988827"/>
            </a:xfrm>
            <a:prstGeom prst="roundRect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1407137"/>
                </p:ext>
              </p:extLst>
            </p:nvPr>
          </p:nvGraphicFramePr>
          <p:xfrm>
            <a:off x="4914140" y="5695948"/>
            <a:ext cx="2527300" cy="506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5" name="Equation" r:id="rId9" imgW="1079280" imgH="241200" progId="Equation.3">
                    <p:embed/>
                  </p:oleObj>
                </mc:Choice>
                <mc:Fallback>
                  <p:oleObj name="Equation" r:id="rId9" imgW="1079280" imgH="241200" progId="Equation.3">
                    <p:embed/>
                    <p:pic>
                      <p:nvPicPr>
                        <p:cNvPr id="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140" y="5695948"/>
                          <a:ext cx="2527300" cy="506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4401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919" y="578223"/>
            <a:ext cx="7429499" cy="610873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700" b="1" dirty="0">
                <a:solidFill>
                  <a:srgbClr val="00B050"/>
                </a:solidFill>
              </a:rPr>
              <a:t>E-MOSFET FEEDBACK BIAS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2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u="sng" dirty="0">
                <a:latin typeface="Arial Narrow" panose="020B0606020202030204" pitchFamily="34" charset="0"/>
              </a:rPr>
              <a:t>Example 7.10:</a:t>
            </a:r>
            <a:r>
              <a:rPr lang="en-US" dirty="0">
                <a:latin typeface="Arial Narrow" panose="020B0606020202030204" pitchFamily="34" charset="0"/>
              </a:rPr>
              <a:t> Determine </a:t>
            </a:r>
            <a:r>
              <a:rPr lang="en-US" b="1" i="1" dirty="0">
                <a:latin typeface="Arial Narrow" panose="020B0606020202030204" pitchFamily="34" charset="0"/>
              </a:rPr>
              <a:t>I</a:t>
            </a:r>
            <a:r>
              <a:rPr lang="en-US" b="1" i="1" baseline="-25000" dirty="0">
                <a:latin typeface="Arial Narrow" panose="020B0606020202030204" pitchFamily="34" charset="0"/>
              </a:rPr>
              <a:t>DQ</a:t>
            </a:r>
            <a:r>
              <a:rPr lang="en-US" b="1" i="1" dirty="0">
                <a:latin typeface="Arial Narrow" panose="020B0606020202030204" pitchFamily="34" charset="0"/>
              </a:rPr>
              <a:t> and V</a:t>
            </a:r>
            <a:r>
              <a:rPr lang="en-US" b="1" i="1" baseline="-25000" dirty="0">
                <a:latin typeface="Arial Narrow" panose="020B0606020202030204" pitchFamily="34" charset="0"/>
              </a:rPr>
              <a:t>DSQ</a:t>
            </a:r>
            <a:r>
              <a:rPr lang="en-US" b="1" i="1" dirty="0">
                <a:latin typeface="Arial Narrow" panose="020B0606020202030204" pitchFamily="34" charset="0"/>
              </a:rPr>
              <a:t> </a:t>
            </a:r>
            <a:r>
              <a:rPr lang="en-US" dirty="0">
                <a:latin typeface="Arial Narrow" panose="020B0606020202030204" pitchFamily="34" charset="0"/>
              </a:rPr>
              <a:t>for the following circuit: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31045" y="1801687"/>
            <a:ext cx="4137235" cy="39849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2829" y="2705948"/>
            <a:ext cx="3256847" cy="16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1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710" y="542608"/>
            <a:ext cx="8116865" cy="372644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E-MOSFET FEEDBACK BIAS EXAMPLE CONTD.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665" y="1174408"/>
            <a:ext cx="5503867" cy="8642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90888" y="2213673"/>
            <a:ext cx="3155286" cy="32880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826" y="2373909"/>
            <a:ext cx="5661180" cy="7888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315" y="3481114"/>
            <a:ext cx="5493672" cy="169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1130</TotalTime>
  <Words>209</Words>
  <Application>Microsoft Macintosh PowerPoint</Application>
  <PresentationFormat>On-screen Show (4:3)</PresentationFormat>
  <Paragraphs>45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Theme1</vt:lpstr>
      <vt:lpstr>Equation</vt:lpstr>
      <vt:lpstr>PowerPoint Presentation</vt:lpstr>
      <vt:lpstr>PowerPoint Presentation</vt:lpstr>
      <vt:lpstr> E-MOSFET VOLTAGE-DIVIDER BIAS</vt:lpstr>
      <vt:lpstr> E-MOSFET VOLTAGE-DIVIDER BIAS EXAMPLE</vt:lpstr>
      <vt:lpstr>E-MOSFET VOLTAGE-DIVIDER BIAS EXAMPLE</vt:lpstr>
      <vt:lpstr> E-MOSFET FEEDBACK BIAS </vt:lpstr>
      <vt:lpstr> E-MOSFET FEEDBACK BIAS </vt:lpstr>
      <vt:lpstr> E-MOSFET FEEDBACK BIAS EXAMPLE</vt:lpstr>
      <vt:lpstr>E-MOSFET FEEDBACK BIAS EXAMPLE CONTD.</vt:lpstr>
      <vt:lpstr> E-MOSFET FEEDBACK BIAS EXAMPLE CONTD.</vt:lpstr>
      <vt:lpstr> p-CHANNEL FETs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A N M Shahebul Hasan</cp:lastModifiedBy>
  <cp:revision>233</cp:revision>
  <dcterms:created xsi:type="dcterms:W3CDTF">2016-06-11T11:25:17Z</dcterms:created>
  <dcterms:modified xsi:type="dcterms:W3CDTF">2020-06-08T18:51:23Z</dcterms:modified>
</cp:coreProperties>
</file>