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70" r:id="rId12"/>
    <p:sldId id="265" r:id="rId13"/>
    <p:sldId id="266" r:id="rId14"/>
    <p:sldId id="267" r:id="rId15"/>
    <p:sldId id="268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12A1"/>
    <a:srgbClr val="009900"/>
    <a:srgbClr val="CC3300"/>
    <a:srgbClr val="FF0000"/>
    <a:srgbClr val="008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DC631A-44E7-4CB3-808D-2B5CF2257C43}" v="1" dt="2023-04-05T05:10:16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91"/>
  </p:normalViewPr>
  <p:slideViewPr>
    <p:cSldViewPr snapToGrid="0" snapToObjects="1">
      <p:cViewPr varScale="1">
        <p:scale>
          <a:sx n="52" d="100"/>
          <a:sy n="5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nley Rodrick" userId="8969fbcc-7c96-46fb-a663-9e2e5920ff04" providerId="ADAL" clId="{3C7CB3AF-152F-D949-90C8-3A8205FD3A3E}"/>
    <pc:docChg chg="modSld">
      <pc:chgData name="Stanley Rodrick" userId="8969fbcc-7c96-46fb-a663-9e2e5920ff04" providerId="ADAL" clId="{3C7CB3AF-152F-D949-90C8-3A8205FD3A3E}" dt="2022-06-18T15:08:51.191" v="0"/>
      <pc:docMkLst>
        <pc:docMk/>
      </pc:docMkLst>
      <pc:sldChg chg="modAnim">
        <pc:chgData name="Stanley Rodrick" userId="8969fbcc-7c96-46fb-a663-9e2e5920ff04" providerId="ADAL" clId="{3C7CB3AF-152F-D949-90C8-3A8205FD3A3E}" dt="2022-06-18T15:08:51.191" v="0"/>
        <pc:sldMkLst>
          <pc:docMk/>
          <pc:sldMk cId="2969759283" sldId="270"/>
        </pc:sldMkLst>
      </pc:sldChg>
    </pc:docChg>
  </pc:docChgLst>
  <pc:docChgLst>
    <pc:chgData name="Stanley Rodrick" userId="8969fbcc-7c96-46fb-a663-9e2e5920ff04" providerId="ADAL" clId="{BBE6F5AD-4BFC-47CF-854A-D317113EBDB7}"/>
    <pc:docChg chg="undo custSel modSld">
      <pc:chgData name="Stanley Rodrick" userId="8969fbcc-7c96-46fb-a663-9e2e5920ff04" providerId="ADAL" clId="{BBE6F5AD-4BFC-47CF-854A-D317113EBDB7}" dt="2022-06-18T15:49:55.263" v="221" actId="122"/>
      <pc:docMkLst>
        <pc:docMk/>
      </pc:docMkLst>
      <pc:sldChg chg="modSp mod">
        <pc:chgData name="Stanley Rodrick" userId="8969fbcc-7c96-46fb-a663-9e2e5920ff04" providerId="ADAL" clId="{BBE6F5AD-4BFC-47CF-854A-D317113EBDB7}" dt="2022-06-18T15:36:56.638" v="0" actId="207"/>
        <pc:sldMkLst>
          <pc:docMk/>
          <pc:sldMk cId="38392622" sldId="256"/>
        </pc:sldMkLst>
        <pc:spChg chg="mod">
          <ac:chgData name="Stanley Rodrick" userId="8969fbcc-7c96-46fb-a663-9e2e5920ff04" providerId="ADAL" clId="{BBE6F5AD-4BFC-47CF-854A-D317113EBDB7}" dt="2022-06-18T15:36:56.638" v="0" actId="207"/>
          <ac:spMkLst>
            <pc:docMk/>
            <pc:sldMk cId="38392622" sldId="256"/>
            <ac:spMk id="6" creationId="{38A6B45F-9B3F-1379-7F3B-2FC05240D6A0}"/>
          </ac:spMkLst>
        </pc:spChg>
      </pc:sldChg>
      <pc:sldChg chg="modSp mod">
        <pc:chgData name="Stanley Rodrick" userId="8969fbcc-7c96-46fb-a663-9e2e5920ff04" providerId="ADAL" clId="{BBE6F5AD-4BFC-47CF-854A-D317113EBDB7}" dt="2022-06-18T15:40:24.731" v="40" actId="207"/>
        <pc:sldMkLst>
          <pc:docMk/>
          <pc:sldMk cId="2258628257" sldId="257"/>
        </pc:sldMkLst>
        <pc:spChg chg="mod">
          <ac:chgData name="Stanley Rodrick" userId="8969fbcc-7c96-46fb-a663-9e2e5920ff04" providerId="ADAL" clId="{BBE6F5AD-4BFC-47CF-854A-D317113EBDB7}" dt="2022-06-18T15:37:06.685" v="1"/>
          <ac:spMkLst>
            <pc:docMk/>
            <pc:sldMk cId="2258628257" sldId="257"/>
            <ac:spMk id="4" creationId="{E9D56ED5-6DAC-7709-922E-42724A8A0D8D}"/>
          </ac:spMkLst>
        </pc:spChg>
        <pc:spChg chg="mod">
          <ac:chgData name="Stanley Rodrick" userId="8969fbcc-7c96-46fb-a663-9e2e5920ff04" providerId="ADAL" clId="{BBE6F5AD-4BFC-47CF-854A-D317113EBDB7}" dt="2022-06-18T15:40:24.731" v="40" actId="207"/>
          <ac:spMkLst>
            <pc:docMk/>
            <pc:sldMk cId="2258628257" sldId="257"/>
            <ac:spMk id="5" creationId="{C2FBA749-3F67-78E1-45BC-0A85FAB5BCDF}"/>
          </ac:spMkLst>
        </pc:spChg>
      </pc:sldChg>
      <pc:sldChg chg="modSp mod">
        <pc:chgData name="Stanley Rodrick" userId="8969fbcc-7c96-46fb-a663-9e2e5920ff04" providerId="ADAL" clId="{BBE6F5AD-4BFC-47CF-854A-D317113EBDB7}" dt="2022-06-18T15:40:33.467" v="43"/>
        <pc:sldMkLst>
          <pc:docMk/>
          <pc:sldMk cId="2635811928" sldId="258"/>
        </pc:sldMkLst>
        <pc:spChg chg="mod">
          <ac:chgData name="Stanley Rodrick" userId="8969fbcc-7c96-46fb-a663-9e2e5920ff04" providerId="ADAL" clId="{BBE6F5AD-4BFC-47CF-854A-D317113EBDB7}" dt="2022-06-18T15:39:39.398" v="32"/>
          <ac:spMkLst>
            <pc:docMk/>
            <pc:sldMk cId="2635811928" sldId="258"/>
            <ac:spMk id="4" creationId="{E9D56ED5-6DAC-7709-922E-42724A8A0D8D}"/>
          </ac:spMkLst>
        </pc:spChg>
        <pc:spChg chg="mod">
          <ac:chgData name="Stanley Rodrick" userId="8969fbcc-7c96-46fb-a663-9e2e5920ff04" providerId="ADAL" clId="{BBE6F5AD-4BFC-47CF-854A-D317113EBDB7}" dt="2022-06-18T15:40:33.467" v="43"/>
          <ac:spMkLst>
            <pc:docMk/>
            <pc:sldMk cId="2635811928" sldId="258"/>
            <ac:spMk id="5" creationId="{C2FBA749-3F67-78E1-45BC-0A85FAB5BCDF}"/>
          </ac:spMkLst>
        </pc:spChg>
      </pc:sldChg>
      <pc:sldChg chg="modSp mod">
        <pc:chgData name="Stanley Rodrick" userId="8969fbcc-7c96-46fb-a663-9e2e5920ff04" providerId="ADAL" clId="{BBE6F5AD-4BFC-47CF-854A-D317113EBDB7}" dt="2022-06-18T15:40:54.513" v="47"/>
        <pc:sldMkLst>
          <pc:docMk/>
          <pc:sldMk cId="19373711" sldId="259"/>
        </pc:sldMkLst>
        <pc:spChg chg="mod">
          <ac:chgData name="Stanley Rodrick" userId="8969fbcc-7c96-46fb-a663-9e2e5920ff04" providerId="ADAL" clId="{BBE6F5AD-4BFC-47CF-854A-D317113EBDB7}" dt="2022-06-18T15:40:40.462" v="44"/>
          <ac:spMkLst>
            <pc:docMk/>
            <pc:sldMk cId="19373711" sldId="259"/>
            <ac:spMk id="4" creationId="{E9D56ED5-6DAC-7709-922E-42724A8A0D8D}"/>
          </ac:spMkLst>
        </pc:spChg>
        <pc:spChg chg="mod">
          <ac:chgData name="Stanley Rodrick" userId="8969fbcc-7c96-46fb-a663-9e2e5920ff04" providerId="ADAL" clId="{BBE6F5AD-4BFC-47CF-854A-D317113EBDB7}" dt="2022-06-18T15:40:54.513" v="47"/>
          <ac:spMkLst>
            <pc:docMk/>
            <pc:sldMk cId="19373711" sldId="259"/>
            <ac:spMk id="5" creationId="{C2FBA749-3F67-78E1-45BC-0A85FAB5BCDF}"/>
          </ac:spMkLst>
        </pc:spChg>
      </pc:sldChg>
      <pc:sldChg chg="modSp mod">
        <pc:chgData name="Stanley Rodrick" userId="8969fbcc-7c96-46fb-a663-9e2e5920ff04" providerId="ADAL" clId="{BBE6F5AD-4BFC-47CF-854A-D317113EBDB7}" dt="2022-06-18T15:41:10.562" v="53"/>
        <pc:sldMkLst>
          <pc:docMk/>
          <pc:sldMk cId="3832123466" sldId="260"/>
        </pc:sldMkLst>
        <pc:spChg chg="mod">
          <ac:chgData name="Stanley Rodrick" userId="8969fbcc-7c96-46fb-a663-9e2e5920ff04" providerId="ADAL" clId="{BBE6F5AD-4BFC-47CF-854A-D317113EBDB7}" dt="2022-06-18T15:41:01.590" v="48"/>
          <ac:spMkLst>
            <pc:docMk/>
            <pc:sldMk cId="3832123466" sldId="260"/>
            <ac:spMk id="4" creationId="{E9D56ED5-6DAC-7709-922E-42724A8A0D8D}"/>
          </ac:spMkLst>
        </pc:spChg>
        <pc:spChg chg="mod">
          <ac:chgData name="Stanley Rodrick" userId="8969fbcc-7c96-46fb-a663-9e2e5920ff04" providerId="ADAL" clId="{BBE6F5AD-4BFC-47CF-854A-D317113EBDB7}" dt="2022-06-18T15:41:10.562" v="53"/>
          <ac:spMkLst>
            <pc:docMk/>
            <pc:sldMk cId="3832123466" sldId="260"/>
            <ac:spMk id="5" creationId="{C2FBA749-3F67-78E1-45BC-0A85FAB5BCDF}"/>
          </ac:spMkLst>
        </pc:spChg>
      </pc:sldChg>
      <pc:sldChg chg="modSp mod">
        <pc:chgData name="Stanley Rodrick" userId="8969fbcc-7c96-46fb-a663-9e2e5920ff04" providerId="ADAL" clId="{BBE6F5AD-4BFC-47CF-854A-D317113EBDB7}" dt="2022-06-18T15:41:39.458" v="61"/>
        <pc:sldMkLst>
          <pc:docMk/>
          <pc:sldMk cId="1348009566" sldId="261"/>
        </pc:sldMkLst>
        <pc:spChg chg="mod">
          <ac:chgData name="Stanley Rodrick" userId="8969fbcc-7c96-46fb-a663-9e2e5920ff04" providerId="ADAL" clId="{BBE6F5AD-4BFC-47CF-854A-D317113EBDB7}" dt="2022-06-18T15:41:39.458" v="61"/>
          <ac:spMkLst>
            <pc:docMk/>
            <pc:sldMk cId="1348009566" sldId="261"/>
            <ac:spMk id="5" creationId="{C2FBA749-3F67-78E1-45BC-0A85FAB5BCDF}"/>
          </ac:spMkLst>
        </pc:spChg>
      </pc:sldChg>
      <pc:sldChg chg="modSp mod">
        <pc:chgData name="Stanley Rodrick" userId="8969fbcc-7c96-46fb-a663-9e2e5920ff04" providerId="ADAL" clId="{BBE6F5AD-4BFC-47CF-854A-D317113EBDB7}" dt="2022-06-18T15:42:46.293" v="80"/>
        <pc:sldMkLst>
          <pc:docMk/>
          <pc:sldMk cId="3007282456" sldId="264"/>
        </pc:sldMkLst>
        <pc:spChg chg="mod">
          <ac:chgData name="Stanley Rodrick" userId="8969fbcc-7c96-46fb-a663-9e2e5920ff04" providerId="ADAL" clId="{BBE6F5AD-4BFC-47CF-854A-D317113EBDB7}" dt="2022-06-18T15:42:15.341" v="71" actId="1076"/>
          <ac:spMkLst>
            <pc:docMk/>
            <pc:sldMk cId="3007282456" sldId="264"/>
            <ac:spMk id="4" creationId="{E9D56ED5-6DAC-7709-922E-42724A8A0D8D}"/>
          </ac:spMkLst>
        </pc:spChg>
        <pc:spChg chg="mod">
          <ac:chgData name="Stanley Rodrick" userId="8969fbcc-7c96-46fb-a663-9e2e5920ff04" providerId="ADAL" clId="{BBE6F5AD-4BFC-47CF-854A-D317113EBDB7}" dt="2022-06-18T15:42:46.293" v="80"/>
          <ac:spMkLst>
            <pc:docMk/>
            <pc:sldMk cId="3007282456" sldId="264"/>
            <ac:spMk id="9" creationId="{A7C65CB2-43EB-0C55-2264-6B5C7BCC5D44}"/>
          </ac:spMkLst>
        </pc:spChg>
      </pc:sldChg>
      <pc:sldChg chg="modSp mod">
        <pc:chgData name="Stanley Rodrick" userId="8969fbcc-7c96-46fb-a663-9e2e5920ff04" providerId="ADAL" clId="{BBE6F5AD-4BFC-47CF-854A-D317113EBDB7}" dt="2022-06-18T15:45:08.132" v="126"/>
        <pc:sldMkLst>
          <pc:docMk/>
          <pc:sldMk cId="598086555" sldId="265"/>
        </pc:sldMkLst>
        <pc:spChg chg="mod">
          <ac:chgData name="Stanley Rodrick" userId="8969fbcc-7c96-46fb-a663-9e2e5920ff04" providerId="ADAL" clId="{BBE6F5AD-4BFC-47CF-854A-D317113EBDB7}" dt="2022-06-18T15:45:08.132" v="126"/>
          <ac:spMkLst>
            <pc:docMk/>
            <pc:sldMk cId="598086555" sldId="265"/>
            <ac:spMk id="2" creationId="{35E4B773-AF8C-BCDF-115B-3EEDC8E69E14}"/>
          </ac:spMkLst>
        </pc:spChg>
        <pc:spChg chg="mod">
          <ac:chgData name="Stanley Rodrick" userId="8969fbcc-7c96-46fb-a663-9e2e5920ff04" providerId="ADAL" clId="{BBE6F5AD-4BFC-47CF-854A-D317113EBDB7}" dt="2022-06-18T15:44:31.207" v="118"/>
          <ac:spMkLst>
            <pc:docMk/>
            <pc:sldMk cId="598086555" sldId="265"/>
            <ac:spMk id="10" creationId="{C6E18D8F-ADB1-56A9-D95E-4EEF09E17B0D}"/>
          </ac:spMkLst>
        </pc:spChg>
      </pc:sldChg>
      <pc:sldChg chg="modSp">
        <pc:chgData name="Stanley Rodrick" userId="8969fbcc-7c96-46fb-a663-9e2e5920ff04" providerId="ADAL" clId="{BBE6F5AD-4BFC-47CF-854A-D317113EBDB7}" dt="2022-06-18T15:45:22.834" v="128"/>
        <pc:sldMkLst>
          <pc:docMk/>
          <pc:sldMk cId="894680936" sldId="266"/>
        </pc:sldMkLst>
        <pc:spChg chg="mod">
          <ac:chgData name="Stanley Rodrick" userId="8969fbcc-7c96-46fb-a663-9e2e5920ff04" providerId="ADAL" clId="{BBE6F5AD-4BFC-47CF-854A-D317113EBDB7}" dt="2022-06-18T15:45:22.834" v="128"/>
          <ac:spMkLst>
            <pc:docMk/>
            <pc:sldMk cId="894680936" sldId="266"/>
            <ac:spMk id="2" creationId="{35E4B773-AF8C-BCDF-115B-3EEDC8E69E14}"/>
          </ac:spMkLst>
        </pc:spChg>
        <pc:spChg chg="mod">
          <ac:chgData name="Stanley Rodrick" userId="8969fbcc-7c96-46fb-a663-9e2e5920ff04" providerId="ADAL" clId="{BBE6F5AD-4BFC-47CF-854A-D317113EBDB7}" dt="2022-06-18T15:45:20.414" v="127"/>
          <ac:spMkLst>
            <pc:docMk/>
            <pc:sldMk cId="894680936" sldId="266"/>
            <ac:spMk id="4" creationId="{E9D56ED5-6DAC-7709-922E-42724A8A0D8D}"/>
          </ac:spMkLst>
        </pc:spChg>
      </pc:sldChg>
      <pc:sldChg chg="delSp modSp mod">
        <pc:chgData name="Stanley Rodrick" userId="8969fbcc-7c96-46fb-a663-9e2e5920ff04" providerId="ADAL" clId="{BBE6F5AD-4BFC-47CF-854A-D317113EBDB7}" dt="2022-06-18T15:49:55.263" v="221" actId="122"/>
        <pc:sldMkLst>
          <pc:docMk/>
          <pc:sldMk cId="3720470322" sldId="267"/>
        </pc:sldMkLst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19" creationId="{D3DAE192-2848-0405-E213-2549FAA0D73E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20" creationId="{2FD91FC1-BA29-B095-D3D0-CE269FAB770C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21" creationId="{00F87345-785B-B3D5-2CA5-A8266006B8EA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22" creationId="{0B512BFB-EC81-9A87-6AA3-E1B0614113B4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23" creationId="{00E3C00F-4FEE-0EAA-BF51-3FCFC62CC510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24" creationId="{6D84BF28-356F-9C2A-FE51-53D0E6BCDA94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25" creationId="{71F70120-C568-2F30-DAD5-55FB24E8045F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26" creationId="{08C88F21-CEEC-0D7D-830F-89F2D78211E2}"/>
          </ac:spMkLst>
        </pc:spChg>
        <pc:spChg chg="mod">
          <ac:chgData name="Stanley Rodrick" userId="8969fbcc-7c96-46fb-a663-9e2e5920ff04" providerId="ADAL" clId="{BBE6F5AD-4BFC-47CF-854A-D317113EBDB7}" dt="2022-06-18T15:49:55.263" v="221" actId="122"/>
          <ac:spMkLst>
            <pc:docMk/>
            <pc:sldMk cId="3720470322" sldId="267"/>
            <ac:spMk id="27" creationId="{F0E50C5D-476F-0536-3BEB-61363176B7B5}"/>
          </ac:spMkLst>
        </pc:spChg>
        <pc:spChg chg="del mod">
          <ac:chgData name="Stanley Rodrick" userId="8969fbcc-7c96-46fb-a663-9e2e5920ff04" providerId="ADAL" clId="{BBE6F5AD-4BFC-47CF-854A-D317113EBDB7}" dt="2022-06-18T15:48:34.250" v="193" actId="478"/>
          <ac:spMkLst>
            <pc:docMk/>
            <pc:sldMk cId="3720470322" sldId="267"/>
            <ac:spMk id="28" creationId="{1517C8A5-BB2E-D044-D82F-82F66A8B47E6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29" creationId="{C7AF0741-D48B-7592-8A8A-3257ED136C30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30" creationId="{6286FC07-ABCC-AC65-85FE-4E941369D70B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31" creationId="{FB8DEB5E-B7EE-66F8-B6BE-CED292DC0C14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32" creationId="{03D12BE4-FD19-EEB6-F111-E716CD122B02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33" creationId="{CB978943-F81C-CF61-7E17-44A1B546E3D3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34" creationId="{5C706B6A-0A7E-9172-5B3B-C13EE37303EC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35" creationId="{F1F3D4BD-58A9-44F6-09AD-BF94021CC00D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36" creationId="{0204E362-D60A-728F-DD2A-E2D3848D2E75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37" creationId="{915D1BC8-4EA4-FF1A-B583-AA1A156DD9F2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38" creationId="{06E7BFBC-0B2F-4947-0B8E-6A5DB0D1A8FC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39" creationId="{ED24A196-74CE-60A4-9E78-5B69CAF3066B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40" creationId="{5AAEB205-DC11-055B-6A7E-CC77F305B9CA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41" creationId="{B3DD8D7D-9718-E036-2479-4CE1CD1908EA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42" creationId="{DB7C3E3F-DF14-1214-43C3-CA3B08A92AE8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43" creationId="{EE0BF67B-DE43-FFAC-C583-783E3D5E8305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44" creationId="{76FD1B19-4945-C5EA-6E19-DFF10D58BC23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45" creationId="{E345221F-C1AA-FC91-541E-9F5192E9C317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46" creationId="{C983CD83-57E1-423A-6992-F12BA205A8D0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47" creationId="{793682DB-479C-59D3-2216-F74D8C0186ED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48" creationId="{C7337454-2DB8-F57E-93C6-4805E0BE4F44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49" creationId="{7BCAC95F-1695-5875-669C-1B259EABC0A6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50" creationId="{6EECF9DD-31FD-9E8A-9144-6BB78BACD20D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51" creationId="{00C173AD-CD48-A498-47F5-2CA9F4E75539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52" creationId="{26FD9EAA-394E-5ABC-29F7-714F29410D90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53" creationId="{7F6EC312-E8FA-FDD9-1FA7-4E79557B92A9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54" creationId="{E636DD71-AF5C-693D-4957-F25899EC2063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55" creationId="{0B036193-FC1B-25EF-EDFE-13077F495F5E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56" creationId="{81D565A7-2AD6-2E1F-C0A7-C0882A1689A2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57" creationId="{B78B29B7-7D7E-38FC-57C5-E8E8B6166D98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58" creationId="{B10D1E2F-2C3A-7F3E-60EC-536EC215380C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59" creationId="{ADCBC781-E5B0-C8CF-0E65-172637BE0329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60" creationId="{7B4E8D59-AA5F-FFEE-3DB4-9781A57BC061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61" creationId="{6BFA417E-18D9-6938-EFEA-55222C4D7AB6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62" creationId="{441CBA57-D82C-B677-C3EC-D348166E4E4B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63" creationId="{34BE5D30-4B51-2562-2C0F-A981447B7B90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64" creationId="{1D31F36F-45B7-BF9A-1564-267F0D38438A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65" creationId="{195A0F9D-0B7B-E676-23A1-4B4DC9762587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66" creationId="{32A43B4D-6F25-C6EB-1377-C8108BE79909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67" creationId="{BD83827C-8BD1-8337-BCEF-5FCC158F87A2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68" creationId="{E6B659BB-7CBE-D9C5-3C34-9406B005E3B2}"/>
          </ac:spMkLst>
        </pc:spChg>
        <pc:spChg chg="mod">
          <ac:chgData name="Stanley Rodrick" userId="8969fbcc-7c96-46fb-a663-9e2e5920ff04" providerId="ADAL" clId="{BBE6F5AD-4BFC-47CF-854A-D317113EBDB7}" dt="2022-06-18T15:49:53.944" v="220" actId="1076"/>
          <ac:spMkLst>
            <pc:docMk/>
            <pc:sldMk cId="3720470322" sldId="267"/>
            <ac:spMk id="69" creationId="{E1DFB718-3E82-9C28-4442-E2E6F740C61E}"/>
          </ac:spMkLst>
        </pc:spChg>
        <pc:grpChg chg="mod">
          <ac:chgData name="Stanley Rodrick" userId="8969fbcc-7c96-46fb-a663-9e2e5920ff04" providerId="ADAL" clId="{BBE6F5AD-4BFC-47CF-854A-D317113EBDB7}" dt="2022-06-18T15:49:53.944" v="220" actId="1076"/>
          <ac:grpSpMkLst>
            <pc:docMk/>
            <pc:sldMk cId="3720470322" sldId="267"/>
            <ac:grpSpMk id="13" creationId="{01235ABF-531D-AE1A-1380-46D42B2A8A99}"/>
          </ac:grpSpMkLst>
        </pc:grpChg>
      </pc:sldChg>
      <pc:sldChg chg="modSp mod">
        <pc:chgData name="Stanley Rodrick" userId="8969fbcc-7c96-46fb-a663-9e2e5920ff04" providerId="ADAL" clId="{BBE6F5AD-4BFC-47CF-854A-D317113EBDB7}" dt="2022-06-18T15:48:05.501" v="181"/>
        <pc:sldMkLst>
          <pc:docMk/>
          <pc:sldMk cId="1501681067" sldId="268"/>
        </pc:sldMkLst>
        <pc:spChg chg="mod">
          <ac:chgData name="Stanley Rodrick" userId="8969fbcc-7c96-46fb-a663-9e2e5920ff04" providerId="ADAL" clId="{BBE6F5AD-4BFC-47CF-854A-D317113EBDB7}" dt="2022-06-18T15:48:05.501" v="181"/>
          <ac:spMkLst>
            <pc:docMk/>
            <pc:sldMk cId="1501681067" sldId="268"/>
            <ac:spMk id="71" creationId="{2AD7DD12-1A87-A57E-DC12-89969F36B6D7}"/>
          </ac:spMkLst>
        </pc:spChg>
      </pc:sldChg>
      <pc:sldChg chg="modSp mod">
        <pc:chgData name="Stanley Rodrick" userId="8969fbcc-7c96-46fb-a663-9e2e5920ff04" providerId="ADAL" clId="{BBE6F5AD-4BFC-47CF-854A-D317113EBDB7}" dt="2022-06-18T15:48:15.317" v="189"/>
        <pc:sldMkLst>
          <pc:docMk/>
          <pc:sldMk cId="3462955566" sldId="269"/>
        </pc:sldMkLst>
        <pc:spChg chg="mod">
          <ac:chgData name="Stanley Rodrick" userId="8969fbcc-7c96-46fb-a663-9e2e5920ff04" providerId="ADAL" clId="{BBE6F5AD-4BFC-47CF-854A-D317113EBDB7}" dt="2022-06-18T15:48:15.317" v="189"/>
          <ac:spMkLst>
            <pc:docMk/>
            <pc:sldMk cId="3462955566" sldId="269"/>
            <ac:spMk id="11" creationId="{E53D50A7-B48C-99B4-EA98-A8386E11B807}"/>
          </ac:spMkLst>
        </pc:spChg>
      </pc:sldChg>
      <pc:sldChg chg="modSp mod">
        <pc:chgData name="Stanley Rodrick" userId="8969fbcc-7c96-46fb-a663-9e2e5920ff04" providerId="ADAL" clId="{BBE6F5AD-4BFC-47CF-854A-D317113EBDB7}" dt="2022-06-18T15:44:24.350" v="117" actId="20577"/>
        <pc:sldMkLst>
          <pc:docMk/>
          <pc:sldMk cId="2969759283" sldId="270"/>
        </pc:sldMkLst>
        <pc:spChg chg="mod">
          <ac:chgData name="Stanley Rodrick" userId="8969fbcc-7c96-46fb-a663-9e2e5920ff04" providerId="ADAL" clId="{BBE6F5AD-4BFC-47CF-854A-D317113EBDB7}" dt="2022-06-18T15:42:55.939" v="82"/>
          <ac:spMkLst>
            <pc:docMk/>
            <pc:sldMk cId="2969759283" sldId="270"/>
            <ac:spMk id="4" creationId="{E9D56ED5-6DAC-7709-922E-42724A8A0D8D}"/>
          </ac:spMkLst>
        </pc:spChg>
        <pc:spChg chg="mod">
          <ac:chgData name="Stanley Rodrick" userId="8969fbcc-7c96-46fb-a663-9e2e5920ff04" providerId="ADAL" clId="{BBE6F5AD-4BFC-47CF-854A-D317113EBDB7}" dt="2022-06-18T15:44:24.350" v="117" actId="20577"/>
          <ac:spMkLst>
            <pc:docMk/>
            <pc:sldMk cId="2969759283" sldId="270"/>
            <ac:spMk id="10" creationId="{C7AA7A7A-FEEF-E9B2-40C6-291F953FD3AA}"/>
          </ac:spMkLst>
        </pc:spChg>
      </pc:sldChg>
    </pc:docChg>
  </pc:docChgLst>
  <pc:docChgLst>
    <pc:chgData name="Hasibul Islam" userId="7a1954ca182d2d6d" providerId="LiveId" clId="{0FDC631A-44E7-4CB3-808D-2B5CF2257C43}"/>
    <pc:docChg chg="addSld delSld modSld">
      <pc:chgData name="Hasibul Islam" userId="7a1954ca182d2d6d" providerId="LiveId" clId="{0FDC631A-44E7-4CB3-808D-2B5CF2257C43}" dt="2023-04-05T05:10:16.417" v="69"/>
      <pc:docMkLst>
        <pc:docMk/>
      </pc:docMkLst>
      <pc:sldChg chg="add">
        <pc:chgData name="Hasibul Islam" userId="7a1954ca182d2d6d" providerId="LiveId" clId="{0FDC631A-44E7-4CB3-808D-2B5CF2257C43}" dt="2023-04-05T05:10:16.417" v="69"/>
        <pc:sldMkLst>
          <pc:docMk/>
          <pc:sldMk cId="2933192730" sldId="272"/>
        </pc:sldMkLst>
      </pc:sldChg>
      <pc:sldChg chg="addSp delSp modSp new del mod">
        <pc:chgData name="Hasibul Islam" userId="7a1954ca182d2d6d" providerId="LiveId" clId="{0FDC631A-44E7-4CB3-808D-2B5CF2257C43}" dt="2023-04-05T05:09:38.211" v="68" actId="2696"/>
        <pc:sldMkLst>
          <pc:docMk/>
          <pc:sldMk cId="3581447464" sldId="272"/>
        </pc:sldMkLst>
        <pc:spChg chg="mod">
          <ac:chgData name="Hasibul Islam" userId="7a1954ca182d2d6d" providerId="LiveId" clId="{0FDC631A-44E7-4CB3-808D-2B5CF2257C43}" dt="2023-04-05T05:01:41.962" v="60" actId="20577"/>
          <ac:spMkLst>
            <pc:docMk/>
            <pc:sldMk cId="3581447464" sldId="272"/>
            <ac:spMk id="2" creationId="{AD4F88CE-CFD2-D092-89FA-41466950D446}"/>
          </ac:spMkLst>
        </pc:spChg>
        <pc:spChg chg="del">
          <ac:chgData name="Hasibul Islam" userId="7a1954ca182d2d6d" providerId="LiveId" clId="{0FDC631A-44E7-4CB3-808D-2B5CF2257C43}" dt="2023-04-05T05:01:15.960" v="1" actId="22"/>
          <ac:spMkLst>
            <pc:docMk/>
            <pc:sldMk cId="3581447464" sldId="272"/>
            <ac:spMk id="3" creationId="{BCF936E7-588D-A047-BC62-9AFE17FC03B4}"/>
          </ac:spMkLst>
        </pc:spChg>
        <pc:picChg chg="add mod ord">
          <ac:chgData name="Hasibul Islam" userId="7a1954ca182d2d6d" providerId="LiveId" clId="{0FDC631A-44E7-4CB3-808D-2B5CF2257C43}" dt="2023-04-05T05:02:13.003" v="65" actId="1076"/>
          <ac:picMkLst>
            <pc:docMk/>
            <pc:sldMk cId="3581447464" sldId="272"/>
            <ac:picMk id="5" creationId="{7F45FFED-0EDB-E08F-9D4B-C974E6E992B7}"/>
          </ac:picMkLst>
        </pc:picChg>
        <pc:picChg chg="add mod">
          <ac:chgData name="Hasibul Islam" userId="7a1954ca182d2d6d" providerId="LiveId" clId="{0FDC631A-44E7-4CB3-808D-2B5CF2257C43}" dt="2023-04-05T05:02:20.314" v="67" actId="14100"/>
          <ac:picMkLst>
            <pc:docMk/>
            <pc:sldMk cId="3581447464" sldId="272"/>
            <ac:picMk id="7" creationId="{5AC8D213-D4E8-DD56-5156-282AB2F653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1F91BE-DD23-D205-C4EC-84E51A1A9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009" y="2057373"/>
            <a:ext cx="8449733" cy="99711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Supply Chain Management</a:t>
            </a:r>
            <a:endParaRPr lang="en-US" sz="40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8A6B45F-9B3F-1379-7F3B-2FC05240D6A0}"/>
              </a:ext>
            </a:extLst>
          </p:cNvPr>
          <p:cNvSpPr txBox="1">
            <a:spLocks/>
          </p:cNvSpPr>
          <p:nvPr/>
        </p:nvSpPr>
        <p:spPr>
          <a:xfrm>
            <a:off x="7436223" y="4502671"/>
            <a:ext cx="4592715" cy="5673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31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0"/>
              </a:rPr>
              <a:t>Chapter#  11</a:t>
            </a:r>
            <a:endParaRPr lang="en-US" sz="4000" dirty="0">
              <a:solidFill>
                <a:schemeClr val="accent4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890E03-A797-7F0F-C29D-6707F3385F0F}"/>
              </a:ext>
            </a:extLst>
          </p:cNvPr>
          <p:cNvSpPr txBox="1">
            <a:spLocks/>
          </p:cNvSpPr>
          <p:nvPr/>
        </p:nvSpPr>
        <p:spPr>
          <a:xfrm>
            <a:off x="764275" y="1060258"/>
            <a:ext cx="7318371" cy="9971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C00000"/>
                </a:solidFill>
                <a:latin typeface="Arial Rounded MT Bold" panose="020F0704030504030204" pitchFamily="34" charset="0"/>
              </a:rPr>
              <a:t>ENGINEERING MANAGEMENT</a:t>
            </a:r>
            <a:endParaRPr lang="en-US" sz="4400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CCBA0-F770-795E-9B9E-3C322B012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CS"/>
          </a:p>
        </p:txBody>
      </p:sp>
    </p:spTree>
    <p:extLst>
      <p:ext uri="{BB962C8B-B14F-4D97-AF65-F5344CB8AC3E}">
        <p14:creationId xmlns:p14="http://schemas.microsoft.com/office/powerpoint/2010/main" val="38392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56ED5-6DAC-7709-922E-42724A8A0D8D}"/>
              </a:ext>
            </a:extLst>
          </p:cNvPr>
          <p:cNvSpPr/>
          <p:nvPr/>
        </p:nvSpPr>
        <p:spPr>
          <a:xfrm>
            <a:off x="1416933" y="599189"/>
            <a:ext cx="9102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Need for Supply Chain Management </a:t>
            </a:r>
            <a:endParaRPr lang="en-GB" sz="40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7C65CB2-43EB-0C55-2264-6B5C7BCC5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6933" y="1252151"/>
            <a:ext cx="8762250" cy="5328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0145" tIns="39369" rIns="80145" bIns="39369"/>
          <a:lstStyle>
            <a:lvl1pPr marL="323850" indent="-2254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 eaLnBrk="1" hangingPunct="1">
              <a:lnSpc>
                <a:spcPct val="150000"/>
              </a:lnSpc>
              <a:buClr>
                <a:srgbClr val="FF0000"/>
              </a:buClr>
              <a:buSzPct val="100000"/>
            </a:pPr>
            <a:r>
              <a:rPr lang="en-US" altLang="en-US" dirty="0">
                <a:solidFill>
                  <a:srgbClr val="0099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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need to </a:t>
            </a:r>
            <a:r>
              <a:rPr lang="en-US" altLang="en-US" sz="3000" b="1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improve operational efficiency</a:t>
            </a:r>
          </a:p>
          <a:p>
            <a:pPr marL="0" indent="0" algn="just" eaLnBrk="1" hangingPunct="1">
              <a:lnSpc>
                <a:spcPct val="150000"/>
              </a:lnSpc>
              <a:buClr>
                <a:srgbClr val="FF0000"/>
              </a:buClr>
              <a:buSzPct val="100000"/>
            </a:pPr>
            <a:r>
              <a:rPr lang="en-US" altLang="en-US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</a:t>
            </a:r>
            <a:r>
              <a:rPr lang="en-US" altLang="en-US" dirty="0">
                <a:solidFill>
                  <a:srgbClr val="0099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Increasing levels of </a:t>
            </a:r>
            <a:r>
              <a:rPr lang="en-US" altLang="en-US" sz="3000" b="1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outsourcing</a:t>
            </a:r>
          </a:p>
          <a:p>
            <a:pPr marL="0" indent="0" algn="just" eaLnBrk="1" hangingPunct="1">
              <a:lnSpc>
                <a:spcPct val="150000"/>
              </a:lnSpc>
              <a:buClr>
                <a:srgbClr val="FF0000"/>
              </a:buClr>
              <a:buSzPct val="100000"/>
            </a:pPr>
            <a:r>
              <a:rPr lang="en-US" altLang="en-US" dirty="0">
                <a:solidFill>
                  <a:srgbClr val="0099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 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Optimizing </a:t>
            </a:r>
            <a:r>
              <a:rPr lang="en-US" altLang="en-US" sz="3000" b="1" dirty="0">
                <a:solidFill>
                  <a:srgbClr val="BD12A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transportation costs</a:t>
            </a:r>
          </a:p>
          <a:p>
            <a:pPr marL="0" indent="0" algn="just" eaLnBrk="1" hangingPunct="1">
              <a:lnSpc>
                <a:spcPct val="150000"/>
              </a:lnSpc>
              <a:buClr>
                <a:srgbClr val="FF0000"/>
              </a:buClr>
              <a:buSzPct val="100000"/>
            </a:pPr>
            <a:r>
              <a:rPr lang="en-US" altLang="en-US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 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Improved </a:t>
            </a:r>
            <a:r>
              <a:rPr lang="en-US" altLang="en-US" sz="3000" b="1" dirty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Competitiveness</a:t>
            </a:r>
          </a:p>
          <a:p>
            <a:pPr marL="0" indent="0" algn="just" eaLnBrk="1" hangingPunct="1">
              <a:lnSpc>
                <a:spcPct val="150000"/>
              </a:lnSpc>
              <a:buClr>
                <a:srgbClr val="FF0000"/>
              </a:buClr>
              <a:buSzPct val="100000"/>
            </a:pPr>
            <a:r>
              <a:rPr lang="en-US" altLang="en-US" dirty="0">
                <a:solidFill>
                  <a:srgbClr val="0099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 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Increasing </a:t>
            </a:r>
            <a:r>
              <a:rPr lang="en-US" altLang="en-US" sz="3000" b="1" dirty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globalization</a:t>
            </a:r>
          </a:p>
          <a:p>
            <a:pPr marL="0" indent="0" algn="just" eaLnBrk="1" hangingPunct="1">
              <a:lnSpc>
                <a:spcPct val="150000"/>
              </a:lnSpc>
              <a:buClr>
                <a:srgbClr val="FF0000"/>
              </a:buClr>
              <a:buSzPct val="100000"/>
            </a:pPr>
            <a:r>
              <a:rPr lang="en-US" altLang="en-US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 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Increasing importance of </a:t>
            </a:r>
            <a:r>
              <a:rPr lang="en-US" altLang="en-US" sz="3000" b="1" dirty="0">
                <a:solidFill>
                  <a:schemeClr val="accent4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e-commerce</a:t>
            </a:r>
          </a:p>
          <a:p>
            <a:pPr marL="0" indent="0" algn="just" eaLnBrk="1" hangingPunct="1">
              <a:lnSpc>
                <a:spcPct val="150000"/>
              </a:lnSpc>
              <a:buClr>
                <a:srgbClr val="FF0000"/>
              </a:buClr>
              <a:buSzPct val="100000"/>
            </a:pPr>
            <a:r>
              <a:rPr lang="en-US" altLang="en-US" dirty="0">
                <a:solidFill>
                  <a:srgbClr val="0099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 </a:t>
            </a:r>
            <a:r>
              <a:rPr lang="en-US" alt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need to manage </a:t>
            </a:r>
            <a:r>
              <a:rPr lang="en-US" altLang="en-US" sz="3000" b="1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inventories</a:t>
            </a:r>
          </a:p>
        </p:txBody>
      </p:sp>
    </p:spTree>
    <p:extLst>
      <p:ext uri="{BB962C8B-B14F-4D97-AF65-F5344CB8AC3E}">
        <p14:creationId xmlns:p14="http://schemas.microsoft.com/office/powerpoint/2010/main" val="300728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56ED5-6DAC-7709-922E-42724A8A0D8D}"/>
              </a:ext>
            </a:extLst>
          </p:cNvPr>
          <p:cNvSpPr/>
          <p:nvPr/>
        </p:nvSpPr>
        <p:spPr>
          <a:xfrm>
            <a:off x="1549898" y="577333"/>
            <a:ext cx="967284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u="sng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Benefits of Supply Chain Management </a:t>
            </a:r>
            <a:endParaRPr lang="en-GB" sz="4000" u="sng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7AA7A7A-FEEF-E9B2-40C6-291F953FD3AA}"/>
              </a:ext>
            </a:extLst>
          </p:cNvPr>
          <p:cNvSpPr txBox="1">
            <a:spLocks noChangeArrowheads="1"/>
          </p:cNvSpPr>
          <p:nvPr/>
        </p:nvSpPr>
        <p:spPr>
          <a:xfrm>
            <a:off x="1524856" y="1154111"/>
            <a:ext cx="9789138" cy="49418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BD12A1"/>
              </a:buClr>
              <a:buNone/>
            </a:pPr>
            <a:r>
              <a:rPr lang="en-US" sz="3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</a:t>
            </a:r>
            <a:r>
              <a:rPr lang="en-US" sz="3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Lower inventories</a:t>
            </a:r>
          </a:p>
          <a:p>
            <a:pPr marL="0" indent="0">
              <a:spcBef>
                <a:spcPts val="0"/>
              </a:spcBef>
              <a:buClr>
                <a:srgbClr val="BD12A1"/>
              </a:buClr>
              <a:buNone/>
            </a:pPr>
            <a:endParaRPr lang="en-US" sz="1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spcBef>
                <a:spcPts val="0"/>
              </a:spcBef>
              <a:buClr>
                <a:srgbClr val="BD12A1"/>
              </a:buClr>
              <a:buNone/>
            </a:pP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</a:t>
            </a:r>
            <a:r>
              <a:rPr lang="en-US" sz="3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Higher productivity</a:t>
            </a:r>
          </a:p>
          <a:p>
            <a:pPr marL="0" indent="0">
              <a:spcBef>
                <a:spcPts val="0"/>
              </a:spcBef>
              <a:buClr>
                <a:srgbClr val="BD12A1"/>
              </a:buClr>
              <a:buNone/>
            </a:pPr>
            <a:endParaRPr lang="en-US" sz="1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spcBef>
                <a:spcPts val="0"/>
              </a:spcBef>
              <a:buClr>
                <a:srgbClr val="BD12A1"/>
              </a:buClr>
              <a:buNone/>
            </a:pPr>
            <a:r>
              <a:rPr lang="en-US" sz="3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 </a:t>
            </a:r>
            <a:r>
              <a:rPr lang="en-US" sz="3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Greater agility</a:t>
            </a:r>
          </a:p>
          <a:p>
            <a:pPr marL="0" indent="0">
              <a:spcBef>
                <a:spcPts val="0"/>
              </a:spcBef>
              <a:buClr>
                <a:srgbClr val="BD12A1"/>
              </a:buClr>
              <a:buNone/>
            </a:pPr>
            <a:endParaRPr lang="en-US" sz="1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spcBef>
                <a:spcPts val="0"/>
              </a:spcBef>
              <a:buClr>
                <a:srgbClr val="BD12A1"/>
              </a:buClr>
              <a:buNone/>
            </a:pP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 </a:t>
            </a:r>
            <a:r>
              <a:rPr lang="en-US" sz="3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Shorter lead times</a:t>
            </a:r>
          </a:p>
          <a:p>
            <a:pPr marL="0" indent="0">
              <a:spcBef>
                <a:spcPts val="0"/>
              </a:spcBef>
              <a:buClr>
                <a:srgbClr val="BD12A1"/>
              </a:buClr>
              <a:buNone/>
            </a:pPr>
            <a:endParaRPr lang="en-US" sz="1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spcBef>
                <a:spcPts val="0"/>
              </a:spcBef>
              <a:buClr>
                <a:srgbClr val="BD12A1"/>
              </a:buClr>
              <a:buNone/>
            </a:pPr>
            <a:r>
              <a:rPr lang="en-US" sz="3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 </a:t>
            </a:r>
            <a:r>
              <a:rPr lang="en-US" sz="3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Higher profits</a:t>
            </a:r>
          </a:p>
          <a:p>
            <a:pPr marL="0" indent="0">
              <a:spcBef>
                <a:spcPts val="0"/>
              </a:spcBef>
              <a:buClr>
                <a:srgbClr val="BD12A1"/>
              </a:buClr>
              <a:buNone/>
            </a:pPr>
            <a:endParaRPr lang="en-US" sz="1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spcBef>
                <a:spcPts val="0"/>
              </a:spcBef>
              <a:buClr>
                <a:srgbClr val="BD12A1"/>
              </a:buClr>
              <a:buNone/>
            </a:pP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 </a:t>
            </a:r>
            <a:r>
              <a:rPr lang="en-US" sz="3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Greater customer loyalty</a:t>
            </a:r>
          </a:p>
          <a:p>
            <a:pPr marL="0" indent="0">
              <a:spcBef>
                <a:spcPts val="0"/>
              </a:spcBef>
              <a:buClr>
                <a:srgbClr val="BD12A1"/>
              </a:buClr>
              <a:buNone/>
            </a:pPr>
            <a:endParaRPr lang="en-US" sz="10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spcBef>
                <a:spcPts val="0"/>
              </a:spcBef>
              <a:buClr>
                <a:srgbClr val="BD12A1"/>
              </a:buClr>
              <a:buNone/>
            </a:pPr>
            <a:r>
              <a:rPr lang="en-US" sz="3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 </a:t>
            </a:r>
            <a:r>
              <a:rPr lang="en-US" sz="30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Integrates separate organizations into a consistent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96975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E4B773-AF8C-BCDF-115B-3EEDC8E69E14}"/>
              </a:ext>
            </a:extLst>
          </p:cNvPr>
          <p:cNvSpPr/>
          <p:nvPr/>
        </p:nvSpPr>
        <p:spPr>
          <a:xfrm>
            <a:off x="1549898" y="1285219"/>
            <a:ext cx="1000723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b="1" dirty="0">
                <a:solidFill>
                  <a:srgbClr val="0068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Logistics</a:t>
            </a:r>
            <a:r>
              <a:rPr lang="en-GB" sz="2400" b="1" dirty="0">
                <a:solidFill>
                  <a:srgbClr val="0068FF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refers to the movement of materials, services, cash, and information in a supply chain.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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Materials include all of the physical items used in a production process. 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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addition to raw materials and work in process, there are support items such as fuels, equipment, parts, tools, lubricants, office supplies, and more.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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Logistics includes movement within a facility, overseeing incoming and outgoing shipments of goods and materials, and information flow throughout the supply chain.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E18D8F-ADB1-56A9-D95E-4EEF09E17B0D}"/>
              </a:ext>
            </a:extLst>
          </p:cNvPr>
          <p:cNvSpPr/>
          <p:nvPr/>
        </p:nvSpPr>
        <p:spPr>
          <a:xfrm>
            <a:off x="1528950" y="523219"/>
            <a:ext cx="6160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u="sng" dirty="0">
                <a:solidFill>
                  <a:srgbClr val="BD12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LOGISTICS MANAGEMENT</a:t>
            </a:r>
            <a:endParaRPr lang="en-GB" sz="3600" u="sng" dirty="0">
              <a:solidFill>
                <a:srgbClr val="BD12A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8086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56ED5-6DAC-7709-922E-42724A8A0D8D}"/>
              </a:ext>
            </a:extLst>
          </p:cNvPr>
          <p:cNvSpPr/>
          <p:nvPr/>
        </p:nvSpPr>
        <p:spPr>
          <a:xfrm>
            <a:off x="1511088" y="180944"/>
            <a:ext cx="61606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b="1" u="sng" dirty="0">
                <a:solidFill>
                  <a:srgbClr val="BD12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LOGISTICS MANAGEMENT</a:t>
            </a:r>
            <a:endParaRPr lang="en-GB" sz="3600" u="sng" dirty="0">
              <a:solidFill>
                <a:srgbClr val="BD12A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E4B773-AF8C-BCDF-115B-3EEDC8E69E14}"/>
              </a:ext>
            </a:extLst>
          </p:cNvPr>
          <p:cNvSpPr/>
          <p:nvPr/>
        </p:nvSpPr>
        <p:spPr>
          <a:xfrm>
            <a:off x="1509297" y="866943"/>
            <a:ext cx="41139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Movement within a Facility </a:t>
            </a:r>
            <a:endParaRPr lang="en-GB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F28555-8E76-01F3-03B8-06044765A808}"/>
              </a:ext>
            </a:extLst>
          </p:cNvPr>
          <p:cNvSpPr/>
          <p:nvPr/>
        </p:nvSpPr>
        <p:spPr>
          <a:xfrm>
            <a:off x="1509298" y="1339463"/>
            <a:ext cx="29398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Movement of goods within a manufacturing facility is part of production control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15CB7C-7B98-F689-DB06-2D8C29D21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865" y="1489219"/>
            <a:ext cx="7280228" cy="52886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1B6D93-651B-1C94-C7EC-2B84999F3398}"/>
              </a:ext>
            </a:extLst>
          </p:cNvPr>
          <p:cNvSpPr/>
          <p:nvPr/>
        </p:nvSpPr>
        <p:spPr>
          <a:xfrm>
            <a:off x="1522809" y="2783458"/>
            <a:ext cx="479610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models shows the many steps where materials move within a manufacturing facility: </a:t>
            </a:r>
          </a:p>
          <a:p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incoming vehicles to receiving </a:t>
            </a:r>
          </a:p>
          <a:p>
            <a:pPr marL="342900" indent="-342900">
              <a:buFont typeface="+mj-lt"/>
              <a:buAutoNum type="arabicPeriod"/>
            </a:pPr>
            <a:endParaRPr lang="en-GB" sz="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receiving to storage </a:t>
            </a:r>
          </a:p>
          <a:p>
            <a:pPr marL="342900" indent="-342900">
              <a:buFont typeface="+mj-lt"/>
              <a:buAutoNum type="arabicPeriod"/>
            </a:pPr>
            <a:endParaRPr lang="en-GB" sz="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storage to the point of use (e.g., a work </a:t>
            </a:r>
            <a:r>
              <a:rPr lang="en-GB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center</a:t>
            </a: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 </a:t>
            </a:r>
          </a:p>
          <a:p>
            <a:pPr marL="342900" indent="-342900">
              <a:buFont typeface="+mj-lt"/>
              <a:buAutoNum type="arabicPeriod"/>
            </a:pPr>
            <a:endParaRPr lang="en-GB" sz="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one work </a:t>
            </a:r>
            <a:r>
              <a:rPr lang="en-GB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center</a:t>
            </a: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to the next or to temporary storage </a:t>
            </a:r>
          </a:p>
          <a:p>
            <a:pPr marL="342900" indent="-342900">
              <a:buFont typeface="+mj-lt"/>
              <a:buAutoNum type="arabicPeriod"/>
            </a:pPr>
            <a:endParaRPr lang="en-GB" sz="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the last operation to final storage </a:t>
            </a:r>
          </a:p>
          <a:p>
            <a:pPr marL="342900" indent="-342900">
              <a:buFont typeface="+mj-lt"/>
              <a:buAutoNum type="arabicPeriod"/>
            </a:pPr>
            <a:endParaRPr lang="en-GB" sz="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storage to packaging/shipping </a:t>
            </a:r>
          </a:p>
          <a:p>
            <a:pPr marL="342900" indent="-342900">
              <a:buFont typeface="+mj-lt"/>
              <a:buAutoNum type="arabicPeriod"/>
            </a:pPr>
            <a:endParaRPr lang="en-GB" sz="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shipping to outgoing vehicles </a:t>
            </a:r>
          </a:p>
        </p:txBody>
      </p:sp>
    </p:spTree>
    <p:extLst>
      <p:ext uri="{BB962C8B-B14F-4D97-AF65-F5344CB8AC3E}">
        <p14:creationId xmlns:p14="http://schemas.microsoft.com/office/powerpoint/2010/main" val="894680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26">
            <a:extLst>
              <a:ext uri="{FF2B5EF4-FFF2-40B4-BE49-F238E27FC236}">
                <a16:creationId xmlns:a16="http://schemas.microsoft.com/office/drawing/2014/main" id="{59B2B5E9-E22B-90F4-B3D1-087088745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7406" y="200024"/>
            <a:ext cx="7977188" cy="561975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000" cap="smal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 Framework for Structuring Drivers</a:t>
            </a:r>
          </a:p>
        </p:txBody>
      </p:sp>
      <p:grpSp>
        <p:nvGrpSpPr>
          <p:cNvPr id="13" name="Group 1099">
            <a:extLst>
              <a:ext uri="{FF2B5EF4-FFF2-40B4-BE49-F238E27FC236}">
                <a16:creationId xmlns:a16="http://schemas.microsoft.com/office/drawing/2014/main" id="{01235ABF-531D-AE1A-1380-46D42B2A8A99}"/>
              </a:ext>
            </a:extLst>
          </p:cNvPr>
          <p:cNvGrpSpPr>
            <a:grpSpLocks/>
          </p:cNvGrpSpPr>
          <p:nvPr/>
        </p:nvGrpSpPr>
        <p:grpSpPr bwMode="auto">
          <a:xfrm>
            <a:off x="1383307" y="769758"/>
            <a:ext cx="9209714" cy="5721089"/>
            <a:chOff x="-4" y="958"/>
            <a:chExt cx="5380" cy="3050"/>
          </a:xfrm>
        </p:grpSpPr>
        <p:sp>
          <p:nvSpPr>
            <p:cNvPr id="19" name="AutoShape 1045">
              <a:extLst>
                <a:ext uri="{FF2B5EF4-FFF2-40B4-BE49-F238E27FC236}">
                  <a16:creationId xmlns:a16="http://schemas.microsoft.com/office/drawing/2014/main" id="{D3DAE192-2848-0405-E213-2549FAA0D73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20" y="960"/>
              <a:ext cx="4656" cy="3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20" name="Rectangle 1047">
              <a:extLst>
                <a:ext uri="{FF2B5EF4-FFF2-40B4-BE49-F238E27FC236}">
                  <a16:creationId xmlns:a16="http://schemas.microsoft.com/office/drawing/2014/main" id="{2FD91FC1-BA29-B095-D3D0-CE269FAB7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" y="958"/>
              <a:ext cx="4660" cy="30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000"/>
            </a:p>
          </p:txBody>
        </p:sp>
        <p:sp>
          <p:nvSpPr>
            <p:cNvPr id="21" name="Freeform 1048">
              <a:extLst>
                <a:ext uri="{FF2B5EF4-FFF2-40B4-BE49-F238E27FC236}">
                  <a16:creationId xmlns:a16="http://schemas.microsoft.com/office/drawing/2014/main" id="{00F87345-785B-B3D5-2CA5-A8266006B8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3" y="2310"/>
              <a:ext cx="1168" cy="985"/>
            </a:xfrm>
            <a:custGeom>
              <a:avLst/>
              <a:gdLst>
                <a:gd name="T0" fmla="*/ 1166 w 1168"/>
                <a:gd name="T1" fmla="*/ 5 h 985"/>
                <a:gd name="T2" fmla="*/ 26 w 1168"/>
                <a:gd name="T3" fmla="*/ 968 h 985"/>
                <a:gd name="T4" fmla="*/ 24 w 1168"/>
                <a:gd name="T5" fmla="*/ 968 h 985"/>
                <a:gd name="T6" fmla="*/ 21 w 1168"/>
                <a:gd name="T7" fmla="*/ 968 h 985"/>
                <a:gd name="T8" fmla="*/ 21 w 1168"/>
                <a:gd name="T9" fmla="*/ 966 h 985"/>
                <a:gd name="T10" fmla="*/ 21 w 1168"/>
                <a:gd name="T11" fmla="*/ 966 h 985"/>
                <a:gd name="T12" fmla="*/ 21 w 1168"/>
                <a:gd name="T13" fmla="*/ 965 h 985"/>
                <a:gd name="T14" fmla="*/ 21 w 1168"/>
                <a:gd name="T15" fmla="*/ 963 h 985"/>
                <a:gd name="T16" fmla="*/ 1163 w 1168"/>
                <a:gd name="T17" fmla="*/ 2 h 985"/>
                <a:gd name="T18" fmla="*/ 1163 w 1168"/>
                <a:gd name="T19" fmla="*/ 0 h 985"/>
                <a:gd name="T20" fmla="*/ 1165 w 1168"/>
                <a:gd name="T21" fmla="*/ 0 h 985"/>
                <a:gd name="T22" fmla="*/ 1166 w 1168"/>
                <a:gd name="T23" fmla="*/ 0 h 985"/>
                <a:gd name="T24" fmla="*/ 1166 w 1168"/>
                <a:gd name="T25" fmla="*/ 2 h 985"/>
                <a:gd name="T26" fmla="*/ 1168 w 1168"/>
                <a:gd name="T27" fmla="*/ 3 h 985"/>
                <a:gd name="T28" fmla="*/ 1166 w 1168"/>
                <a:gd name="T29" fmla="*/ 5 h 985"/>
                <a:gd name="T30" fmla="*/ 1166 w 1168"/>
                <a:gd name="T31" fmla="*/ 5 h 985"/>
                <a:gd name="T32" fmla="*/ 42 w 1168"/>
                <a:gd name="T33" fmla="*/ 974 h 985"/>
                <a:gd name="T34" fmla="*/ 0 w 1168"/>
                <a:gd name="T35" fmla="*/ 985 h 985"/>
                <a:gd name="T36" fmla="*/ 15 w 1168"/>
                <a:gd name="T37" fmla="*/ 950 h 985"/>
                <a:gd name="T38" fmla="*/ 42 w 1168"/>
                <a:gd name="T39" fmla="*/ 974 h 98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68"/>
                <a:gd name="T61" fmla="*/ 0 h 985"/>
                <a:gd name="T62" fmla="*/ 1168 w 1168"/>
                <a:gd name="T63" fmla="*/ 985 h 98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68" h="985">
                  <a:moveTo>
                    <a:pt x="1166" y="5"/>
                  </a:moveTo>
                  <a:lnTo>
                    <a:pt x="26" y="968"/>
                  </a:lnTo>
                  <a:lnTo>
                    <a:pt x="24" y="968"/>
                  </a:lnTo>
                  <a:lnTo>
                    <a:pt x="21" y="968"/>
                  </a:lnTo>
                  <a:lnTo>
                    <a:pt x="21" y="966"/>
                  </a:lnTo>
                  <a:lnTo>
                    <a:pt x="21" y="965"/>
                  </a:lnTo>
                  <a:lnTo>
                    <a:pt x="21" y="963"/>
                  </a:lnTo>
                  <a:lnTo>
                    <a:pt x="1163" y="2"/>
                  </a:lnTo>
                  <a:lnTo>
                    <a:pt x="1163" y="0"/>
                  </a:lnTo>
                  <a:lnTo>
                    <a:pt x="1165" y="0"/>
                  </a:lnTo>
                  <a:lnTo>
                    <a:pt x="1166" y="0"/>
                  </a:lnTo>
                  <a:lnTo>
                    <a:pt x="1166" y="2"/>
                  </a:lnTo>
                  <a:lnTo>
                    <a:pt x="1168" y="3"/>
                  </a:lnTo>
                  <a:lnTo>
                    <a:pt x="1166" y="5"/>
                  </a:lnTo>
                  <a:close/>
                  <a:moveTo>
                    <a:pt x="42" y="974"/>
                  </a:moveTo>
                  <a:lnTo>
                    <a:pt x="0" y="985"/>
                  </a:lnTo>
                  <a:lnTo>
                    <a:pt x="15" y="950"/>
                  </a:lnTo>
                  <a:lnTo>
                    <a:pt x="42" y="974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2" name="Freeform 1049">
              <a:extLst>
                <a:ext uri="{FF2B5EF4-FFF2-40B4-BE49-F238E27FC236}">
                  <a16:creationId xmlns:a16="http://schemas.microsoft.com/office/drawing/2014/main" id="{0B512BFB-EC81-9A87-6AA3-E1B0614113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12" y="2310"/>
              <a:ext cx="1285" cy="985"/>
            </a:xfrm>
            <a:custGeom>
              <a:avLst/>
              <a:gdLst>
                <a:gd name="T0" fmla="*/ 6 w 1285"/>
                <a:gd name="T1" fmla="*/ 2 h 985"/>
                <a:gd name="T2" fmla="*/ 1261 w 1285"/>
                <a:gd name="T3" fmla="*/ 965 h 985"/>
                <a:gd name="T4" fmla="*/ 1263 w 1285"/>
                <a:gd name="T5" fmla="*/ 966 h 985"/>
                <a:gd name="T6" fmla="*/ 1263 w 1285"/>
                <a:gd name="T7" fmla="*/ 966 h 985"/>
                <a:gd name="T8" fmla="*/ 1263 w 1285"/>
                <a:gd name="T9" fmla="*/ 968 h 985"/>
                <a:gd name="T10" fmla="*/ 1263 w 1285"/>
                <a:gd name="T11" fmla="*/ 968 h 985"/>
                <a:gd name="T12" fmla="*/ 1261 w 1285"/>
                <a:gd name="T13" fmla="*/ 969 h 985"/>
                <a:gd name="T14" fmla="*/ 1260 w 1285"/>
                <a:gd name="T15" fmla="*/ 969 h 985"/>
                <a:gd name="T16" fmla="*/ 1260 w 1285"/>
                <a:gd name="T17" fmla="*/ 969 h 985"/>
                <a:gd name="T18" fmla="*/ 1258 w 1285"/>
                <a:gd name="T19" fmla="*/ 969 h 985"/>
                <a:gd name="T20" fmla="*/ 0 w 1285"/>
                <a:gd name="T21" fmla="*/ 5 h 985"/>
                <a:gd name="T22" fmla="*/ 0 w 1285"/>
                <a:gd name="T23" fmla="*/ 3 h 985"/>
                <a:gd name="T24" fmla="*/ 0 w 1285"/>
                <a:gd name="T25" fmla="*/ 3 h 985"/>
                <a:gd name="T26" fmla="*/ 0 w 1285"/>
                <a:gd name="T27" fmla="*/ 2 h 985"/>
                <a:gd name="T28" fmla="*/ 2 w 1285"/>
                <a:gd name="T29" fmla="*/ 0 h 985"/>
                <a:gd name="T30" fmla="*/ 4 w 1285"/>
                <a:gd name="T31" fmla="*/ 0 h 985"/>
                <a:gd name="T32" fmla="*/ 6 w 1285"/>
                <a:gd name="T33" fmla="*/ 2 h 985"/>
                <a:gd name="T34" fmla="*/ 6 w 1285"/>
                <a:gd name="T35" fmla="*/ 2 h 985"/>
                <a:gd name="T36" fmla="*/ 1269 w 1285"/>
                <a:gd name="T37" fmla="*/ 950 h 985"/>
                <a:gd name="T38" fmla="*/ 1285 w 1285"/>
                <a:gd name="T39" fmla="*/ 985 h 985"/>
                <a:gd name="T40" fmla="*/ 1243 w 1285"/>
                <a:gd name="T41" fmla="*/ 976 h 985"/>
                <a:gd name="T42" fmla="*/ 1269 w 1285"/>
                <a:gd name="T43" fmla="*/ 950 h 98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85"/>
                <a:gd name="T67" fmla="*/ 0 h 985"/>
                <a:gd name="T68" fmla="*/ 1285 w 1285"/>
                <a:gd name="T69" fmla="*/ 985 h 985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85" h="985">
                  <a:moveTo>
                    <a:pt x="6" y="2"/>
                  </a:moveTo>
                  <a:lnTo>
                    <a:pt x="1261" y="965"/>
                  </a:lnTo>
                  <a:lnTo>
                    <a:pt x="1263" y="966"/>
                  </a:lnTo>
                  <a:lnTo>
                    <a:pt x="1263" y="968"/>
                  </a:lnTo>
                  <a:lnTo>
                    <a:pt x="1261" y="969"/>
                  </a:lnTo>
                  <a:lnTo>
                    <a:pt x="1260" y="969"/>
                  </a:lnTo>
                  <a:lnTo>
                    <a:pt x="1258" y="969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0"/>
                  </a:lnTo>
                  <a:lnTo>
                    <a:pt x="4" y="0"/>
                  </a:lnTo>
                  <a:lnTo>
                    <a:pt x="6" y="2"/>
                  </a:lnTo>
                  <a:close/>
                  <a:moveTo>
                    <a:pt x="1269" y="950"/>
                  </a:moveTo>
                  <a:lnTo>
                    <a:pt x="1285" y="985"/>
                  </a:lnTo>
                  <a:lnTo>
                    <a:pt x="1243" y="976"/>
                  </a:lnTo>
                  <a:lnTo>
                    <a:pt x="1269" y="95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3" name="Freeform 1050">
              <a:extLst>
                <a:ext uri="{FF2B5EF4-FFF2-40B4-BE49-F238E27FC236}">
                  <a16:creationId xmlns:a16="http://schemas.microsoft.com/office/drawing/2014/main" id="{00E3C00F-4FEE-0EAA-BF51-3FCFC62CC5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4" y="2310"/>
              <a:ext cx="39" cy="985"/>
            </a:xfrm>
            <a:custGeom>
              <a:avLst/>
              <a:gdLst>
                <a:gd name="T0" fmla="*/ 24 w 39"/>
                <a:gd name="T1" fmla="*/ 3 h 985"/>
                <a:gd name="T2" fmla="*/ 24 w 39"/>
                <a:gd name="T3" fmla="*/ 957 h 985"/>
                <a:gd name="T4" fmla="*/ 22 w 39"/>
                <a:gd name="T5" fmla="*/ 958 h 985"/>
                <a:gd name="T6" fmla="*/ 22 w 39"/>
                <a:gd name="T7" fmla="*/ 960 h 985"/>
                <a:gd name="T8" fmla="*/ 22 w 39"/>
                <a:gd name="T9" fmla="*/ 960 h 985"/>
                <a:gd name="T10" fmla="*/ 20 w 39"/>
                <a:gd name="T11" fmla="*/ 960 h 985"/>
                <a:gd name="T12" fmla="*/ 19 w 39"/>
                <a:gd name="T13" fmla="*/ 960 h 985"/>
                <a:gd name="T14" fmla="*/ 19 w 39"/>
                <a:gd name="T15" fmla="*/ 960 h 985"/>
                <a:gd name="T16" fmla="*/ 17 w 39"/>
                <a:gd name="T17" fmla="*/ 958 h 985"/>
                <a:gd name="T18" fmla="*/ 17 w 39"/>
                <a:gd name="T19" fmla="*/ 957 h 985"/>
                <a:gd name="T20" fmla="*/ 17 w 39"/>
                <a:gd name="T21" fmla="*/ 3 h 985"/>
                <a:gd name="T22" fmla="*/ 17 w 39"/>
                <a:gd name="T23" fmla="*/ 2 h 985"/>
                <a:gd name="T24" fmla="*/ 19 w 39"/>
                <a:gd name="T25" fmla="*/ 2 h 985"/>
                <a:gd name="T26" fmla="*/ 19 w 39"/>
                <a:gd name="T27" fmla="*/ 0 h 985"/>
                <a:gd name="T28" fmla="*/ 20 w 39"/>
                <a:gd name="T29" fmla="*/ 0 h 985"/>
                <a:gd name="T30" fmla="*/ 22 w 39"/>
                <a:gd name="T31" fmla="*/ 0 h 985"/>
                <a:gd name="T32" fmla="*/ 22 w 39"/>
                <a:gd name="T33" fmla="*/ 2 h 985"/>
                <a:gd name="T34" fmla="*/ 22 w 39"/>
                <a:gd name="T35" fmla="*/ 2 h 985"/>
                <a:gd name="T36" fmla="*/ 24 w 39"/>
                <a:gd name="T37" fmla="*/ 3 h 985"/>
                <a:gd name="T38" fmla="*/ 24 w 39"/>
                <a:gd name="T39" fmla="*/ 3 h 985"/>
                <a:gd name="T40" fmla="*/ 39 w 39"/>
                <a:gd name="T41" fmla="*/ 952 h 985"/>
                <a:gd name="T42" fmla="*/ 20 w 39"/>
                <a:gd name="T43" fmla="*/ 985 h 985"/>
                <a:gd name="T44" fmla="*/ 0 w 39"/>
                <a:gd name="T45" fmla="*/ 952 h 985"/>
                <a:gd name="T46" fmla="*/ 39 w 39"/>
                <a:gd name="T47" fmla="*/ 952 h 98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9"/>
                <a:gd name="T73" fmla="*/ 0 h 985"/>
                <a:gd name="T74" fmla="*/ 39 w 39"/>
                <a:gd name="T75" fmla="*/ 985 h 985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9" h="985">
                  <a:moveTo>
                    <a:pt x="24" y="3"/>
                  </a:moveTo>
                  <a:lnTo>
                    <a:pt x="24" y="957"/>
                  </a:lnTo>
                  <a:lnTo>
                    <a:pt x="22" y="958"/>
                  </a:lnTo>
                  <a:lnTo>
                    <a:pt x="22" y="960"/>
                  </a:lnTo>
                  <a:lnTo>
                    <a:pt x="20" y="960"/>
                  </a:lnTo>
                  <a:lnTo>
                    <a:pt x="19" y="960"/>
                  </a:lnTo>
                  <a:lnTo>
                    <a:pt x="17" y="958"/>
                  </a:lnTo>
                  <a:lnTo>
                    <a:pt x="17" y="957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9" y="2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24" y="3"/>
                  </a:lnTo>
                  <a:close/>
                  <a:moveTo>
                    <a:pt x="39" y="952"/>
                  </a:moveTo>
                  <a:lnTo>
                    <a:pt x="20" y="985"/>
                  </a:lnTo>
                  <a:lnTo>
                    <a:pt x="0" y="952"/>
                  </a:lnTo>
                  <a:lnTo>
                    <a:pt x="39" y="952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24" name="Rectangle 1051">
              <a:extLst>
                <a:ext uri="{FF2B5EF4-FFF2-40B4-BE49-F238E27FC236}">
                  <a16:creationId xmlns:a16="http://schemas.microsoft.com/office/drawing/2014/main" id="{6D84BF28-356F-9C2A-FE51-53D0E6BCD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" y="1129"/>
              <a:ext cx="1407" cy="271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" name="Rectangle 1052">
              <a:extLst>
                <a:ext uri="{FF2B5EF4-FFF2-40B4-BE49-F238E27FC236}">
                  <a16:creationId xmlns:a16="http://schemas.microsoft.com/office/drawing/2014/main" id="{71F70120-C568-2F30-DAD5-55FB24E80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9" y="1191"/>
              <a:ext cx="1109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500" b="1" i="1" dirty="0">
                  <a:solidFill>
                    <a:srgbClr val="000000"/>
                  </a:solidFill>
                </a:rPr>
                <a:t>Competitive Strategy</a:t>
              </a:r>
              <a:endParaRPr lang="en-US" altLang="en-US" dirty="0"/>
            </a:p>
          </p:txBody>
        </p:sp>
        <p:sp>
          <p:nvSpPr>
            <p:cNvPr id="26" name="Rectangle 1053">
              <a:extLst>
                <a:ext uri="{FF2B5EF4-FFF2-40B4-BE49-F238E27FC236}">
                  <a16:creationId xmlns:a16="http://schemas.microsoft.com/office/drawing/2014/main" id="{08C88F21-CEEC-0D7D-830F-89F2D7821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3" y="1535"/>
              <a:ext cx="1407" cy="440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" name="Rectangle 1054">
              <a:extLst>
                <a:ext uri="{FF2B5EF4-FFF2-40B4-BE49-F238E27FC236}">
                  <a16:creationId xmlns:a16="http://schemas.microsoft.com/office/drawing/2014/main" id="{F0E50C5D-476F-0536-3BEB-61363176B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" y="1693"/>
              <a:ext cx="1070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500" b="1" i="1" dirty="0">
                  <a:solidFill>
                    <a:srgbClr val="000000"/>
                  </a:solidFill>
                </a:rPr>
                <a:t>Supply Chain Strategy </a:t>
              </a:r>
              <a:endParaRPr lang="en-US" altLang="en-US" dirty="0"/>
            </a:p>
          </p:txBody>
        </p:sp>
        <p:sp>
          <p:nvSpPr>
            <p:cNvPr id="29" name="Freeform 1056">
              <a:extLst>
                <a:ext uri="{FF2B5EF4-FFF2-40B4-BE49-F238E27FC236}">
                  <a16:creationId xmlns:a16="http://schemas.microsoft.com/office/drawing/2014/main" id="{C7AF0741-D48B-7592-8A8A-3257ED136C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6" y="2262"/>
              <a:ext cx="1979" cy="102"/>
            </a:xfrm>
            <a:custGeom>
              <a:avLst/>
              <a:gdLst>
                <a:gd name="T0" fmla="*/ 97 w 1979"/>
                <a:gd name="T1" fmla="*/ 34 h 102"/>
                <a:gd name="T2" fmla="*/ 1882 w 1979"/>
                <a:gd name="T3" fmla="*/ 34 h 102"/>
                <a:gd name="T4" fmla="*/ 1882 w 1979"/>
                <a:gd name="T5" fmla="*/ 69 h 102"/>
                <a:gd name="T6" fmla="*/ 97 w 1979"/>
                <a:gd name="T7" fmla="*/ 69 h 102"/>
                <a:gd name="T8" fmla="*/ 97 w 1979"/>
                <a:gd name="T9" fmla="*/ 34 h 102"/>
                <a:gd name="T10" fmla="*/ 115 w 1979"/>
                <a:gd name="T11" fmla="*/ 102 h 102"/>
                <a:gd name="T12" fmla="*/ 0 w 1979"/>
                <a:gd name="T13" fmla="*/ 51 h 102"/>
                <a:gd name="T14" fmla="*/ 115 w 1979"/>
                <a:gd name="T15" fmla="*/ 0 h 102"/>
                <a:gd name="T16" fmla="*/ 115 w 1979"/>
                <a:gd name="T17" fmla="*/ 102 h 102"/>
                <a:gd name="T18" fmla="*/ 1862 w 1979"/>
                <a:gd name="T19" fmla="*/ 0 h 102"/>
                <a:gd name="T20" fmla="*/ 1979 w 1979"/>
                <a:gd name="T21" fmla="*/ 51 h 102"/>
                <a:gd name="T22" fmla="*/ 1862 w 1979"/>
                <a:gd name="T23" fmla="*/ 102 h 102"/>
                <a:gd name="T24" fmla="*/ 1862 w 1979"/>
                <a:gd name="T25" fmla="*/ 0 h 10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79"/>
                <a:gd name="T40" fmla="*/ 0 h 102"/>
                <a:gd name="T41" fmla="*/ 1979 w 1979"/>
                <a:gd name="T42" fmla="*/ 102 h 10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79" h="102">
                  <a:moveTo>
                    <a:pt x="97" y="34"/>
                  </a:moveTo>
                  <a:lnTo>
                    <a:pt x="1882" y="34"/>
                  </a:lnTo>
                  <a:lnTo>
                    <a:pt x="1882" y="69"/>
                  </a:lnTo>
                  <a:lnTo>
                    <a:pt x="97" y="69"/>
                  </a:lnTo>
                  <a:lnTo>
                    <a:pt x="97" y="34"/>
                  </a:lnTo>
                  <a:close/>
                  <a:moveTo>
                    <a:pt x="115" y="102"/>
                  </a:moveTo>
                  <a:lnTo>
                    <a:pt x="0" y="51"/>
                  </a:lnTo>
                  <a:lnTo>
                    <a:pt x="115" y="0"/>
                  </a:lnTo>
                  <a:lnTo>
                    <a:pt x="115" y="102"/>
                  </a:lnTo>
                  <a:close/>
                  <a:moveTo>
                    <a:pt x="1862" y="0"/>
                  </a:moveTo>
                  <a:lnTo>
                    <a:pt x="1979" y="51"/>
                  </a:lnTo>
                  <a:lnTo>
                    <a:pt x="1862" y="102"/>
                  </a:lnTo>
                  <a:lnTo>
                    <a:pt x="1862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30" name="Rectangle 1057">
              <a:extLst>
                <a:ext uri="{FF2B5EF4-FFF2-40B4-BE49-F238E27FC236}">
                  <a16:creationId xmlns:a16="http://schemas.microsoft.com/office/drawing/2014/main" id="{6286FC07-ABCC-AC65-85FE-4E941369D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" y="2018"/>
              <a:ext cx="56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500" b="1" i="1">
                  <a:solidFill>
                    <a:srgbClr val="000000"/>
                  </a:solidFill>
                </a:rPr>
                <a:t>Efficiency</a:t>
              </a:r>
              <a:endParaRPr lang="en-US" altLang="en-US"/>
            </a:p>
          </p:txBody>
        </p:sp>
        <p:sp>
          <p:nvSpPr>
            <p:cNvPr id="31" name="Rectangle 1058">
              <a:extLst>
                <a:ext uri="{FF2B5EF4-FFF2-40B4-BE49-F238E27FC236}">
                  <a16:creationId xmlns:a16="http://schemas.microsoft.com/office/drawing/2014/main" id="{FB8DEB5E-B7EE-66F8-B6BE-CED292DC0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" y="2053"/>
              <a:ext cx="861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500" b="1" i="1">
                  <a:solidFill>
                    <a:srgbClr val="000000"/>
                  </a:solidFill>
                </a:rPr>
                <a:t>Responsiveness</a:t>
              </a:r>
              <a:endParaRPr lang="en-US" altLang="en-US"/>
            </a:p>
          </p:txBody>
        </p:sp>
        <p:sp>
          <p:nvSpPr>
            <p:cNvPr id="32" name="Rectangle 1059">
              <a:extLst>
                <a:ext uri="{FF2B5EF4-FFF2-40B4-BE49-F238E27FC236}">
                  <a16:creationId xmlns:a16="http://schemas.microsoft.com/office/drawing/2014/main" id="{03D12BE4-FD19-EEB6-F111-E716CD122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2753"/>
              <a:ext cx="1049" cy="3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800"/>
            </a:p>
            <a:p>
              <a:pPr algn="ctr"/>
              <a:endParaRPr lang="en-US" altLang="en-US" b="1"/>
            </a:p>
          </p:txBody>
        </p:sp>
        <p:sp>
          <p:nvSpPr>
            <p:cNvPr id="33" name="Rectangle 1060">
              <a:extLst>
                <a:ext uri="{FF2B5EF4-FFF2-40B4-BE49-F238E27FC236}">
                  <a16:creationId xmlns:a16="http://schemas.microsoft.com/office/drawing/2014/main" id="{CB978943-F81C-CF61-7E17-44A1B546E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2753"/>
              <a:ext cx="1049" cy="340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" name="Rectangle 1061">
              <a:extLst>
                <a:ext uri="{FF2B5EF4-FFF2-40B4-BE49-F238E27FC236}">
                  <a16:creationId xmlns:a16="http://schemas.microsoft.com/office/drawing/2014/main" id="{5C706B6A-0A7E-9172-5B3B-C13EE3730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" y="2850"/>
              <a:ext cx="572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 b="1" dirty="0"/>
                <a:t>Facilities</a:t>
              </a:r>
            </a:p>
          </p:txBody>
        </p:sp>
        <p:sp>
          <p:nvSpPr>
            <p:cNvPr id="35" name="Rectangle 1062">
              <a:extLst>
                <a:ext uri="{FF2B5EF4-FFF2-40B4-BE49-F238E27FC236}">
                  <a16:creationId xmlns:a16="http://schemas.microsoft.com/office/drawing/2014/main" id="{F1F3D4BD-58A9-44F6-09AD-BF94021CC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2753"/>
              <a:ext cx="1049" cy="3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000"/>
            </a:p>
          </p:txBody>
        </p:sp>
        <p:sp>
          <p:nvSpPr>
            <p:cNvPr id="36" name="Rectangle 1063">
              <a:extLst>
                <a:ext uri="{FF2B5EF4-FFF2-40B4-BE49-F238E27FC236}">
                  <a16:creationId xmlns:a16="http://schemas.microsoft.com/office/drawing/2014/main" id="{0204E362-D60A-728F-DD2A-E2D3848D2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2753"/>
              <a:ext cx="1049" cy="340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" name="Rectangle 1064">
              <a:extLst>
                <a:ext uri="{FF2B5EF4-FFF2-40B4-BE49-F238E27FC236}">
                  <a16:creationId xmlns:a16="http://schemas.microsoft.com/office/drawing/2014/main" id="{915D1BC8-4EA4-FF1A-B583-AA1A156DD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" y="2841"/>
              <a:ext cx="632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 b="1" dirty="0"/>
                <a:t>Inventory</a:t>
              </a:r>
            </a:p>
          </p:txBody>
        </p:sp>
        <p:sp>
          <p:nvSpPr>
            <p:cNvPr id="38" name="Rectangle 1065">
              <a:extLst>
                <a:ext uri="{FF2B5EF4-FFF2-40B4-BE49-F238E27FC236}">
                  <a16:creationId xmlns:a16="http://schemas.microsoft.com/office/drawing/2014/main" id="{06E7BFBC-0B2F-4947-0B8E-6A5DB0D1A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2753"/>
              <a:ext cx="1049" cy="3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2000" dirty="0"/>
            </a:p>
          </p:txBody>
        </p:sp>
        <p:sp>
          <p:nvSpPr>
            <p:cNvPr id="39" name="Rectangle 1066">
              <a:extLst>
                <a:ext uri="{FF2B5EF4-FFF2-40B4-BE49-F238E27FC236}">
                  <a16:creationId xmlns:a16="http://schemas.microsoft.com/office/drawing/2014/main" id="{ED24A196-74CE-60A4-9E78-5B69CAF30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2753"/>
              <a:ext cx="1049" cy="340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" name="Rectangle 1067">
              <a:extLst>
                <a:ext uri="{FF2B5EF4-FFF2-40B4-BE49-F238E27FC236}">
                  <a16:creationId xmlns:a16="http://schemas.microsoft.com/office/drawing/2014/main" id="{5AAEB205-DC11-055B-6A7E-CC77F305B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2872"/>
              <a:ext cx="826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700" b="1" dirty="0"/>
                <a:t>Transportation</a:t>
              </a:r>
            </a:p>
          </p:txBody>
        </p:sp>
        <p:sp>
          <p:nvSpPr>
            <p:cNvPr id="41" name="Rectangle 1068">
              <a:extLst>
                <a:ext uri="{FF2B5EF4-FFF2-40B4-BE49-F238E27FC236}">
                  <a16:creationId xmlns:a16="http://schemas.microsoft.com/office/drawing/2014/main" id="{B3DD8D7D-9718-E036-2479-4CE1CD190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3295"/>
              <a:ext cx="1049" cy="338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" name="Rectangle 1069">
              <a:extLst>
                <a:ext uri="{FF2B5EF4-FFF2-40B4-BE49-F238E27FC236}">
                  <a16:creationId xmlns:a16="http://schemas.microsoft.com/office/drawing/2014/main" id="{DB7C3E3F-DF14-1214-43C3-CA3B08A92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3383"/>
              <a:ext cx="78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 b="1" dirty="0"/>
                <a:t>Information</a:t>
              </a:r>
            </a:p>
          </p:txBody>
        </p:sp>
        <p:sp>
          <p:nvSpPr>
            <p:cNvPr id="43" name="Freeform 1070">
              <a:extLst>
                <a:ext uri="{FF2B5EF4-FFF2-40B4-BE49-F238E27FC236}">
                  <a16:creationId xmlns:a16="http://schemas.microsoft.com/office/drawing/2014/main" id="{EE0BF67B-DE43-FFAC-C583-783E3D5E83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0" y="2310"/>
              <a:ext cx="1130" cy="413"/>
            </a:xfrm>
            <a:custGeom>
              <a:avLst/>
              <a:gdLst>
                <a:gd name="T0" fmla="*/ 1128 w 1130"/>
                <a:gd name="T1" fmla="*/ 7 h 413"/>
                <a:gd name="T2" fmla="*/ 31 w 1130"/>
                <a:gd name="T3" fmla="*/ 402 h 413"/>
                <a:gd name="T4" fmla="*/ 31 w 1130"/>
                <a:gd name="T5" fmla="*/ 402 h 413"/>
                <a:gd name="T6" fmla="*/ 29 w 1130"/>
                <a:gd name="T7" fmla="*/ 402 h 413"/>
                <a:gd name="T8" fmla="*/ 28 w 1130"/>
                <a:gd name="T9" fmla="*/ 400 h 413"/>
                <a:gd name="T10" fmla="*/ 28 w 1130"/>
                <a:gd name="T11" fmla="*/ 399 h 413"/>
                <a:gd name="T12" fmla="*/ 28 w 1130"/>
                <a:gd name="T13" fmla="*/ 399 h 413"/>
                <a:gd name="T14" fmla="*/ 28 w 1130"/>
                <a:gd name="T15" fmla="*/ 397 h 413"/>
                <a:gd name="T16" fmla="*/ 29 w 1130"/>
                <a:gd name="T17" fmla="*/ 397 h 413"/>
                <a:gd name="T18" fmla="*/ 1126 w 1130"/>
                <a:gd name="T19" fmla="*/ 0 h 413"/>
                <a:gd name="T20" fmla="*/ 1126 w 1130"/>
                <a:gd name="T21" fmla="*/ 0 h 413"/>
                <a:gd name="T22" fmla="*/ 1128 w 1130"/>
                <a:gd name="T23" fmla="*/ 0 h 413"/>
                <a:gd name="T24" fmla="*/ 1130 w 1130"/>
                <a:gd name="T25" fmla="*/ 2 h 413"/>
                <a:gd name="T26" fmla="*/ 1130 w 1130"/>
                <a:gd name="T27" fmla="*/ 3 h 413"/>
                <a:gd name="T28" fmla="*/ 1130 w 1130"/>
                <a:gd name="T29" fmla="*/ 5 h 413"/>
                <a:gd name="T30" fmla="*/ 1128 w 1130"/>
                <a:gd name="T31" fmla="*/ 7 h 413"/>
                <a:gd name="T32" fmla="*/ 1128 w 1130"/>
                <a:gd name="T33" fmla="*/ 7 h 413"/>
                <a:gd name="T34" fmla="*/ 44 w 1130"/>
                <a:gd name="T35" fmla="*/ 413 h 413"/>
                <a:gd name="T36" fmla="*/ 0 w 1130"/>
                <a:gd name="T37" fmla="*/ 410 h 413"/>
                <a:gd name="T38" fmla="*/ 29 w 1130"/>
                <a:gd name="T39" fmla="*/ 381 h 413"/>
                <a:gd name="T40" fmla="*/ 44 w 1130"/>
                <a:gd name="T41" fmla="*/ 413 h 41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30"/>
                <a:gd name="T64" fmla="*/ 0 h 413"/>
                <a:gd name="T65" fmla="*/ 1130 w 1130"/>
                <a:gd name="T66" fmla="*/ 413 h 41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30" h="413">
                  <a:moveTo>
                    <a:pt x="1128" y="7"/>
                  </a:moveTo>
                  <a:lnTo>
                    <a:pt x="31" y="402"/>
                  </a:lnTo>
                  <a:lnTo>
                    <a:pt x="29" y="402"/>
                  </a:lnTo>
                  <a:lnTo>
                    <a:pt x="28" y="400"/>
                  </a:lnTo>
                  <a:lnTo>
                    <a:pt x="28" y="399"/>
                  </a:lnTo>
                  <a:lnTo>
                    <a:pt x="28" y="397"/>
                  </a:lnTo>
                  <a:lnTo>
                    <a:pt x="29" y="397"/>
                  </a:lnTo>
                  <a:lnTo>
                    <a:pt x="1126" y="0"/>
                  </a:lnTo>
                  <a:lnTo>
                    <a:pt x="1128" y="0"/>
                  </a:lnTo>
                  <a:lnTo>
                    <a:pt x="1130" y="2"/>
                  </a:lnTo>
                  <a:lnTo>
                    <a:pt x="1130" y="3"/>
                  </a:lnTo>
                  <a:lnTo>
                    <a:pt x="1130" y="5"/>
                  </a:lnTo>
                  <a:lnTo>
                    <a:pt x="1128" y="7"/>
                  </a:lnTo>
                  <a:close/>
                  <a:moveTo>
                    <a:pt x="44" y="413"/>
                  </a:moveTo>
                  <a:lnTo>
                    <a:pt x="0" y="410"/>
                  </a:lnTo>
                  <a:lnTo>
                    <a:pt x="29" y="381"/>
                  </a:lnTo>
                  <a:lnTo>
                    <a:pt x="44" y="41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44" name="Freeform 1071">
              <a:extLst>
                <a:ext uri="{FF2B5EF4-FFF2-40B4-BE49-F238E27FC236}">
                  <a16:creationId xmlns:a16="http://schemas.microsoft.com/office/drawing/2014/main" id="{76FD1B19-4945-C5EA-6E19-DFF10D58BC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8" y="2310"/>
              <a:ext cx="38" cy="443"/>
            </a:xfrm>
            <a:custGeom>
              <a:avLst/>
              <a:gdLst>
                <a:gd name="T0" fmla="*/ 22 w 38"/>
                <a:gd name="T1" fmla="*/ 3 h 443"/>
                <a:gd name="T2" fmla="*/ 22 w 38"/>
                <a:gd name="T3" fmla="*/ 415 h 443"/>
                <a:gd name="T4" fmla="*/ 22 w 38"/>
                <a:gd name="T5" fmla="*/ 416 h 443"/>
                <a:gd name="T6" fmla="*/ 22 w 38"/>
                <a:gd name="T7" fmla="*/ 418 h 443"/>
                <a:gd name="T8" fmla="*/ 20 w 38"/>
                <a:gd name="T9" fmla="*/ 418 h 443"/>
                <a:gd name="T10" fmla="*/ 18 w 38"/>
                <a:gd name="T11" fmla="*/ 418 h 443"/>
                <a:gd name="T12" fmla="*/ 18 w 38"/>
                <a:gd name="T13" fmla="*/ 418 h 443"/>
                <a:gd name="T14" fmla="*/ 16 w 38"/>
                <a:gd name="T15" fmla="*/ 418 h 443"/>
                <a:gd name="T16" fmla="*/ 16 w 38"/>
                <a:gd name="T17" fmla="*/ 416 h 443"/>
                <a:gd name="T18" fmla="*/ 16 w 38"/>
                <a:gd name="T19" fmla="*/ 415 h 443"/>
                <a:gd name="T20" fmla="*/ 16 w 38"/>
                <a:gd name="T21" fmla="*/ 3 h 443"/>
                <a:gd name="T22" fmla="*/ 16 w 38"/>
                <a:gd name="T23" fmla="*/ 2 h 443"/>
                <a:gd name="T24" fmla="*/ 16 w 38"/>
                <a:gd name="T25" fmla="*/ 2 h 443"/>
                <a:gd name="T26" fmla="*/ 18 w 38"/>
                <a:gd name="T27" fmla="*/ 0 h 443"/>
                <a:gd name="T28" fmla="*/ 18 w 38"/>
                <a:gd name="T29" fmla="*/ 0 h 443"/>
                <a:gd name="T30" fmla="*/ 20 w 38"/>
                <a:gd name="T31" fmla="*/ 0 h 443"/>
                <a:gd name="T32" fmla="*/ 22 w 38"/>
                <a:gd name="T33" fmla="*/ 2 h 443"/>
                <a:gd name="T34" fmla="*/ 22 w 38"/>
                <a:gd name="T35" fmla="*/ 2 h 443"/>
                <a:gd name="T36" fmla="*/ 22 w 38"/>
                <a:gd name="T37" fmla="*/ 3 h 443"/>
                <a:gd name="T38" fmla="*/ 22 w 38"/>
                <a:gd name="T39" fmla="*/ 3 h 443"/>
                <a:gd name="T40" fmla="*/ 38 w 38"/>
                <a:gd name="T41" fmla="*/ 410 h 443"/>
                <a:gd name="T42" fmla="*/ 18 w 38"/>
                <a:gd name="T43" fmla="*/ 443 h 443"/>
                <a:gd name="T44" fmla="*/ 0 w 38"/>
                <a:gd name="T45" fmla="*/ 410 h 443"/>
                <a:gd name="T46" fmla="*/ 38 w 38"/>
                <a:gd name="T47" fmla="*/ 410 h 44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8"/>
                <a:gd name="T73" fmla="*/ 0 h 443"/>
                <a:gd name="T74" fmla="*/ 38 w 38"/>
                <a:gd name="T75" fmla="*/ 443 h 44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8" h="443">
                  <a:moveTo>
                    <a:pt x="22" y="3"/>
                  </a:moveTo>
                  <a:lnTo>
                    <a:pt x="22" y="415"/>
                  </a:lnTo>
                  <a:lnTo>
                    <a:pt x="22" y="416"/>
                  </a:lnTo>
                  <a:lnTo>
                    <a:pt x="22" y="418"/>
                  </a:lnTo>
                  <a:lnTo>
                    <a:pt x="20" y="418"/>
                  </a:lnTo>
                  <a:lnTo>
                    <a:pt x="18" y="418"/>
                  </a:lnTo>
                  <a:lnTo>
                    <a:pt x="16" y="418"/>
                  </a:lnTo>
                  <a:lnTo>
                    <a:pt x="16" y="416"/>
                  </a:lnTo>
                  <a:lnTo>
                    <a:pt x="16" y="415"/>
                  </a:lnTo>
                  <a:lnTo>
                    <a:pt x="16" y="3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0"/>
                  </a:lnTo>
                  <a:lnTo>
                    <a:pt x="22" y="2"/>
                  </a:lnTo>
                  <a:lnTo>
                    <a:pt x="22" y="3"/>
                  </a:lnTo>
                  <a:close/>
                  <a:moveTo>
                    <a:pt x="38" y="410"/>
                  </a:moveTo>
                  <a:lnTo>
                    <a:pt x="18" y="443"/>
                  </a:lnTo>
                  <a:lnTo>
                    <a:pt x="0" y="410"/>
                  </a:lnTo>
                  <a:lnTo>
                    <a:pt x="38" y="41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45" name="Freeform 1072">
              <a:extLst>
                <a:ext uri="{FF2B5EF4-FFF2-40B4-BE49-F238E27FC236}">
                  <a16:creationId xmlns:a16="http://schemas.microsoft.com/office/drawing/2014/main" id="{E345221F-C1AA-FC91-541E-9F5192E9C3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4" y="2310"/>
              <a:ext cx="1283" cy="415"/>
            </a:xfrm>
            <a:custGeom>
              <a:avLst/>
              <a:gdLst>
                <a:gd name="T0" fmla="*/ 4 w 1283"/>
                <a:gd name="T1" fmla="*/ 0 h 415"/>
                <a:gd name="T2" fmla="*/ 1254 w 1283"/>
                <a:gd name="T3" fmla="*/ 397 h 415"/>
                <a:gd name="T4" fmla="*/ 1256 w 1283"/>
                <a:gd name="T5" fmla="*/ 399 h 415"/>
                <a:gd name="T6" fmla="*/ 1256 w 1283"/>
                <a:gd name="T7" fmla="*/ 400 h 415"/>
                <a:gd name="T8" fmla="*/ 1256 w 1283"/>
                <a:gd name="T9" fmla="*/ 402 h 415"/>
                <a:gd name="T10" fmla="*/ 1256 w 1283"/>
                <a:gd name="T11" fmla="*/ 402 h 415"/>
                <a:gd name="T12" fmla="*/ 1254 w 1283"/>
                <a:gd name="T13" fmla="*/ 404 h 415"/>
                <a:gd name="T14" fmla="*/ 1254 w 1283"/>
                <a:gd name="T15" fmla="*/ 404 h 415"/>
                <a:gd name="T16" fmla="*/ 1252 w 1283"/>
                <a:gd name="T17" fmla="*/ 404 h 415"/>
                <a:gd name="T18" fmla="*/ 2 w 1283"/>
                <a:gd name="T19" fmla="*/ 7 h 415"/>
                <a:gd name="T20" fmla="*/ 0 w 1283"/>
                <a:gd name="T21" fmla="*/ 5 h 415"/>
                <a:gd name="T22" fmla="*/ 0 w 1283"/>
                <a:gd name="T23" fmla="*/ 3 h 415"/>
                <a:gd name="T24" fmla="*/ 0 w 1283"/>
                <a:gd name="T25" fmla="*/ 2 h 415"/>
                <a:gd name="T26" fmla="*/ 2 w 1283"/>
                <a:gd name="T27" fmla="*/ 2 h 415"/>
                <a:gd name="T28" fmla="*/ 2 w 1283"/>
                <a:gd name="T29" fmla="*/ 0 h 415"/>
                <a:gd name="T30" fmla="*/ 4 w 1283"/>
                <a:gd name="T31" fmla="*/ 0 h 415"/>
                <a:gd name="T32" fmla="*/ 4 w 1283"/>
                <a:gd name="T33" fmla="*/ 0 h 415"/>
                <a:gd name="T34" fmla="*/ 1254 w 1283"/>
                <a:gd name="T35" fmla="*/ 383 h 415"/>
                <a:gd name="T36" fmla="*/ 1283 w 1283"/>
                <a:gd name="T37" fmla="*/ 410 h 415"/>
                <a:gd name="T38" fmla="*/ 1241 w 1283"/>
                <a:gd name="T39" fmla="*/ 415 h 415"/>
                <a:gd name="T40" fmla="*/ 1254 w 1283"/>
                <a:gd name="T41" fmla="*/ 383 h 415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83"/>
                <a:gd name="T64" fmla="*/ 0 h 415"/>
                <a:gd name="T65" fmla="*/ 1283 w 1283"/>
                <a:gd name="T66" fmla="*/ 415 h 415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83" h="415">
                  <a:moveTo>
                    <a:pt x="4" y="0"/>
                  </a:moveTo>
                  <a:lnTo>
                    <a:pt x="1254" y="397"/>
                  </a:lnTo>
                  <a:lnTo>
                    <a:pt x="1256" y="399"/>
                  </a:lnTo>
                  <a:lnTo>
                    <a:pt x="1256" y="400"/>
                  </a:lnTo>
                  <a:lnTo>
                    <a:pt x="1256" y="402"/>
                  </a:lnTo>
                  <a:lnTo>
                    <a:pt x="1254" y="404"/>
                  </a:lnTo>
                  <a:lnTo>
                    <a:pt x="1252" y="404"/>
                  </a:lnTo>
                  <a:lnTo>
                    <a:pt x="2" y="7"/>
                  </a:lnTo>
                  <a:lnTo>
                    <a:pt x="0" y="5"/>
                  </a:lnTo>
                  <a:lnTo>
                    <a:pt x="0" y="3"/>
                  </a:lnTo>
                  <a:lnTo>
                    <a:pt x="0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4" y="0"/>
                  </a:lnTo>
                  <a:close/>
                  <a:moveTo>
                    <a:pt x="1254" y="383"/>
                  </a:moveTo>
                  <a:lnTo>
                    <a:pt x="1283" y="410"/>
                  </a:lnTo>
                  <a:lnTo>
                    <a:pt x="1241" y="415"/>
                  </a:lnTo>
                  <a:lnTo>
                    <a:pt x="1254" y="38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46" name="Freeform 1073">
              <a:extLst>
                <a:ext uri="{FF2B5EF4-FFF2-40B4-BE49-F238E27FC236}">
                  <a16:creationId xmlns:a16="http://schemas.microsoft.com/office/drawing/2014/main" id="{C983CD83-57E1-423A-6992-F12BA205A8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4" y="1972"/>
              <a:ext cx="39" cy="139"/>
            </a:xfrm>
            <a:custGeom>
              <a:avLst/>
              <a:gdLst>
                <a:gd name="T0" fmla="*/ 24 w 39"/>
                <a:gd name="T1" fmla="*/ 3 h 139"/>
                <a:gd name="T2" fmla="*/ 24 w 39"/>
                <a:gd name="T3" fmla="*/ 110 h 139"/>
                <a:gd name="T4" fmla="*/ 22 w 39"/>
                <a:gd name="T5" fmla="*/ 112 h 139"/>
                <a:gd name="T6" fmla="*/ 22 w 39"/>
                <a:gd name="T7" fmla="*/ 112 h 139"/>
                <a:gd name="T8" fmla="*/ 22 w 39"/>
                <a:gd name="T9" fmla="*/ 113 h 139"/>
                <a:gd name="T10" fmla="*/ 20 w 39"/>
                <a:gd name="T11" fmla="*/ 113 h 139"/>
                <a:gd name="T12" fmla="*/ 19 w 39"/>
                <a:gd name="T13" fmla="*/ 113 h 139"/>
                <a:gd name="T14" fmla="*/ 19 w 39"/>
                <a:gd name="T15" fmla="*/ 112 h 139"/>
                <a:gd name="T16" fmla="*/ 17 w 39"/>
                <a:gd name="T17" fmla="*/ 112 h 139"/>
                <a:gd name="T18" fmla="*/ 17 w 39"/>
                <a:gd name="T19" fmla="*/ 110 h 139"/>
                <a:gd name="T20" fmla="*/ 17 w 39"/>
                <a:gd name="T21" fmla="*/ 3 h 139"/>
                <a:gd name="T22" fmla="*/ 17 w 39"/>
                <a:gd name="T23" fmla="*/ 2 h 139"/>
                <a:gd name="T24" fmla="*/ 19 w 39"/>
                <a:gd name="T25" fmla="*/ 0 h 139"/>
                <a:gd name="T26" fmla="*/ 19 w 39"/>
                <a:gd name="T27" fmla="*/ 0 h 139"/>
                <a:gd name="T28" fmla="*/ 20 w 39"/>
                <a:gd name="T29" fmla="*/ 0 h 139"/>
                <a:gd name="T30" fmla="*/ 22 w 39"/>
                <a:gd name="T31" fmla="*/ 0 h 139"/>
                <a:gd name="T32" fmla="*/ 22 w 39"/>
                <a:gd name="T33" fmla="*/ 0 h 139"/>
                <a:gd name="T34" fmla="*/ 22 w 39"/>
                <a:gd name="T35" fmla="*/ 2 h 139"/>
                <a:gd name="T36" fmla="*/ 24 w 39"/>
                <a:gd name="T37" fmla="*/ 3 h 139"/>
                <a:gd name="T38" fmla="*/ 24 w 39"/>
                <a:gd name="T39" fmla="*/ 3 h 139"/>
                <a:gd name="T40" fmla="*/ 39 w 39"/>
                <a:gd name="T41" fmla="*/ 104 h 139"/>
                <a:gd name="T42" fmla="*/ 20 w 39"/>
                <a:gd name="T43" fmla="*/ 139 h 139"/>
                <a:gd name="T44" fmla="*/ 0 w 39"/>
                <a:gd name="T45" fmla="*/ 104 h 139"/>
                <a:gd name="T46" fmla="*/ 39 w 39"/>
                <a:gd name="T47" fmla="*/ 104 h 13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9"/>
                <a:gd name="T73" fmla="*/ 0 h 139"/>
                <a:gd name="T74" fmla="*/ 39 w 39"/>
                <a:gd name="T75" fmla="*/ 139 h 13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9" h="139">
                  <a:moveTo>
                    <a:pt x="24" y="3"/>
                  </a:moveTo>
                  <a:lnTo>
                    <a:pt x="24" y="110"/>
                  </a:lnTo>
                  <a:lnTo>
                    <a:pt x="22" y="112"/>
                  </a:lnTo>
                  <a:lnTo>
                    <a:pt x="22" y="113"/>
                  </a:lnTo>
                  <a:lnTo>
                    <a:pt x="20" y="113"/>
                  </a:lnTo>
                  <a:lnTo>
                    <a:pt x="19" y="113"/>
                  </a:lnTo>
                  <a:lnTo>
                    <a:pt x="19" y="112"/>
                  </a:lnTo>
                  <a:lnTo>
                    <a:pt x="17" y="112"/>
                  </a:lnTo>
                  <a:lnTo>
                    <a:pt x="17" y="110"/>
                  </a:lnTo>
                  <a:lnTo>
                    <a:pt x="17" y="3"/>
                  </a:lnTo>
                  <a:lnTo>
                    <a:pt x="17" y="2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24" y="3"/>
                  </a:lnTo>
                  <a:close/>
                  <a:moveTo>
                    <a:pt x="39" y="104"/>
                  </a:moveTo>
                  <a:lnTo>
                    <a:pt x="20" y="139"/>
                  </a:lnTo>
                  <a:lnTo>
                    <a:pt x="0" y="104"/>
                  </a:lnTo>
                  <a:lnTo>
                    <a:pt x="39" y="104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47" name="Freeform 1074">
              <a:extLst>
                <a:ext uri="{FF2B5EF4-FFF2-40B4-BE49-F238E27FC236}">
                  <a16:creationId xmlns:a16="http://schemas.microsoft.com/office/drawing/2014/main" id="{793682DB-479C-59D3-2216-F74D8C0186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34" y="1397"/>
              <a:ext cx="39" cy="138"/>
            </a:xfrm>
            <a:custGeom>
              <a:avLst/>
              <a:gdLst>
                <a:gd name="T0" fmla="*/ 24 w 39"/>
                <a:gd name="T1" fmla="*/ 3 h 138"/>
                <a:gd name="T2" fmla="*/ 24 w 39"/>
                <a:gd name="T3" fmla="*/ 110 h 138"/>
                <a:gd name="T4" fmla="*/ 22 w 39"/>
                <a:gd name="T5" fmla="*/ 111 h 138"/>
                <a:gd name="T6" fmla="*/ 22 w 39"/>
                <a:gd name="T7" fmla="*/ 111 h 138"/>
                <a:gd name="T8" fmla="*/ 22 w 39"/>
                <a:gd name="T9" fmla="*/ 113 h 138"/>
                <a:gd name="T10" fmla="*/ 20 w 39"/>
                <a:gd name="T11" fmla="*/ 113 h 138"/>
                <a:gd name="T12" fmla="*/ 19 w 39"/>
                <a:gd name="T13" fmla="*/ 113 h 138"/>
                <a:gd name="T14" fmla="*/ 19 w 39"/>
                <a:gd name="T15" fmla="*/ 111 h 138"/>
                <a:gd name="T16" fmla="*/ 17 w 39"/>
                <a:gd name="T17" fmla="*/ 111 h 138"/>
                <a:gd name="T18" fmla="*/ 17 w 39"/>
                <a:gd name="T19" fmla="*/ 110 h 138"/>
                <a:gd name="T20" fmla="*/ 17 w 39"/>
                <a:gd name="T21" fmla="*/ 3 h 138"/>
                <a:gd name="T22" fmla="*/ 17 w 39"/>
                <a:gd name="T23" fmla="*/ 1 h 138"/>
                <a:gd name="T24" fmla="*/ 19 w 39"/>
                <a:gd name="T25" fmla="*/ 0 h 138"/>
                <a:gd name="T26" fmla="*/ 19 w 39"/>
                <a:gd name="T27" fmla="*/ 0 h 138"/>
                <a:gd name="T28" fmla="*/ 20 w 39"/>
                <a:gd name="T29" fmla="*/ 0 h 138"/>
                <a:gd name="T30" fmla="*/ 22 w 39"/>
                <a:gd name="T31" fmla="*/ 0 h 138"/>
                <a:gd name="T32" fmla="*/ 22 w 39"/>
                <a:gd name="T33" fmla="*/ 0 h 138"/>
                <a:gd name="T34" fmla="*/ 22 w 39"/>
                <a:gd name="T35" fmla="*/ 1 h 138"/>
                <a:gd name="T36" fmla="*/ 24 w 39"/>
                <a:gd name="T37" fmla="*/ 3 h 138"/>
                <a:gd name="T38" fmla="*/ 24 w 39"/>
                <a:gd name="T39" fmla="*/ 3 h 138"/>
                <a:gd name="T40" fmla="*/ 39 w 39"/>
                <a:gd name="T41" fmla="*/ 103 h 138"/>
                <a:gd name="T42" fmla="*/ 20 w 39"/>
                <a:gd name="T43" fmla="*/ 138 h 138"/>
                <a:gd name="T44" fmla="*/ 0 w 39"/>
                <a:gd name="T45" fmla="*/ 103 h 138"/>
                <a:gd name="T46" fmla="*/ 39 w 39"/>
                <a:gd name="T47" fmla="*/ 103 h 13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9"/>
                <a:gd name="T73" fmla="*/ 0 h 138"/>
                <a:gd name="T74" fmla="*/ 39 w 39"/>
                <a:gd name="T75" fmla="*/ 138 h 13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9" h="138">
                  <a:moveTo>
                    <a:pt x="24" y="3"/>
                  </a:moveTo>
                  <a:lnTo>
                    <a:pt x="24" y="110"/>
                  </a:lnTo>
                  <a:lnTo>
                    <a:pt x="22" y="111"/>
                  </a:lnTo>
                  <a:lnTo>
                    <a:pt x="22" y="113"/>
                  </a:lnTo>
                  <a:lnTo>
                    <a:pt x="20" y="113"/>
                  </a:lnTo>
                  <a:lnTo>
                    <a:pt x="19" y="113"/>
                  </a:lnTo>
                  <a:lnTo>
                    <a:pt x="19" y="111"/>
                  </a:lnTo>
                  <a:lnTo>
                    <a:pt x="17" y="111"/>
                  </a:lnTo>
                  <a:lnTo>
                    <a:pt x="17" y="110"/>
                  </a:lnTo>
                  <a:lnTo>
                    <a:pt x="17" y="3"/>
                  </a:lnTo>
                  <a:lnTo>
                    <a:pt x="17" y="1"/>
                  </a:lnTo>
                  <a:lnTo>
                    <a:pt x="19" y="0"/>
                  </a:lnTo>
                  <a:lnTo>
                    <a:pt x="20" y="0"/>
                  </a:lnTo>
                  <a:lnTo>
                    <a:pt x="22" y="0"/>
                  </a:lnTo>
                  <a:lnTo>
                    <a:pt x="22" y="1"/>
                  </a:lnTo>
                  <a:lnTo>
                    <a:pt x="24" y="3"/>
                  </a:lnTo>
                  <a:close/>
                  <a:moveTo>
                    <a:pt x="39" y="103"/>
                  </a:moveTo>
                  <a:lnTo>
                    <a:pt x="20" y="138"/>
                  </a:lnTo>
                  <a:lnTo>
                    <a:pt x="0" y="103"/>
                  </a:lnTo>
                  <a:lnTo>
                    <a:pt x="39" y="103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48" name="Rectangle 1075">
              <a:extLst>
                <a:ext uri="{FF2B5EF4-FFF2-40B4-BE49-F238E27FC236}">
                  <a16:creationId xmlns:a16="http://schemas.microsoft.com/office/drawing/2014/main" id="{C7337454-2DB8-F57E-93C6-4805E0BE4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" y="2139"/>
              <a:ext cx="126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500" b="1" i="1">
                  <a:solidFill>
                    <a:srgbClr val="000000"/>
                  </a:solidFill>
                </a:rPr>
                <a:t>Supply chain structure</a:t>
              </a:r>
              <a:endParaRPr lang="en-US" altLang="en-US"/>
            </a:p>
          </p:txBody>
        </p:sp>
        <p:sp>
          <p:nvSpPr>
            <p:cNvPr id="49" name="Freeform 1076">
              <a:extLst>
                <a:ext uri="{FF2B5EF4-FFF2-40B4-BE49-F238E27FC236}">
                  <a16:creationId xmlns:a16="http://schemas.microsoft.com/office/drawing/2014/main" id="{7BCAC95F-1695-5875-669C-1B259EABC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" y="3633"/>
              <a:ext cx="3726" cy="136"/>
            </a:xfrm>
            <a:custGeom>
              <a:avLst/>
              <a:gdLst>
                <a:gd name="T0" fmla="*/ 0 w 3726"/>
                <a:gd name="T1" fmla="*/ 5 h 136"/>
                <a:gd name="T2" fmla="*/ 4 w 3726"/>
                <a:gd name="T3" fmla="*/ 12 h 136"/>
                <a:gd name="T4" fmla="*/ 9 w 3726"/>
                <a:gd name="T5" fmla="*/ 18 h 136"/>
                <a:gd name="T6" fmla="*/ 18 w 3726"/>
                <a:gd name="T7" fmla="*/ 24 h 136"/>
                <a:gd name="T8" fmla="*/ 31 w 3726"/>
                <a:gd name="T9" fmla="*/ 31 h 136"/>
                <a:gd name="T10" fmla="*/ 44 w 3726"/>
                <a:gd name="T11" fmla="*/ 35 h 136"/>
                <a:gd name="T12" fmla="*/ 62 w 3726"/>
                <a:gd name="T13" fmla="*/ 42 h 136"/>
                <a:gd name="T14" fmla="*/ 80 w 3726"/>
                <a:gd name="T15" fmla="*/ 47 h 136"/>
                <a:gd name="T16" fmla="*/ 101 w 3726"/>
                <a:gd name="T17" fmla="*/ 51 h 136"/>
                <a:gd name="T18" fmla="*/ 124 w 3726"/>
                <a:gd name="T19" fmla="*/ 55 h 136"/>
                <a:gd name="T20" fmla="*/ 163 w 3726"/>
                <a:gd name="T21" fmla="*/ 61 h 136"/>
                <a:gd name="T22" fmla="*/ 218 w 3726"/>
                <a:gd name="T23" fmla="*/ 66 h 136"/>
                <a:gd name="T24" fmla="*/ 278 w 3726"/>
                <a:gd name="T25" fmla="*/ 69 h 136"/>
                <a:gd name="T26" fmla="*/ 1552 w 3726"/>
                <a:gd name="T27" fmla="*/ 69 h 136"/>
                <a:gd name="T28" fmla="*/ 1614 w 3726"/>
                <a:gd name="T29" fmla="*/ 71 h 136"/>
                <a:gd name="T30" fmla="*/ 1672 w 3726"/>
                <a:gd name="T31" fmla="*/ 74 h 136"/>
                <a:gd name="T32" fmla="*/ 1725 w 3726"/>
                <a:gd name="T33" fmla="*/ 80 h 136"/>
                <a:gd name="T34" fmla="*/ 1749 w 3726"/>
                <a:gd name="T35" fmla="*/ 85 h 136"/>
                <a:gd name="T36" fmla="*/ 1771 w 3726"/>
                <a:gd name="T37" fmla="*/ 88 h 136"/>
                <a:gd name="T38" fmla="*/ 1791 w 3726"/>
                <a:gd name="T39" fmla="*/ 93 h 136"/>
                <a:gd name="T40" fmla="*/ 1809 w 3726"/>
                <a:gd name="T41" fmla="*/ 99 h 136"/>
                <a:gd name="T42" fmla="*/ 1824 w 3726"/>
                <a:gd name="T43" fmla="*/ 104 h 136"/>
                <a:gd name="T44" fmla="*/ 1838 w 3726"/>
                <a:gd name="T45" fmla="*/ 110 h 136"/>
                <a:gd name="T46" fmla="*/ 1848 w 3726"/>
                <a:gd name="T47" fmla="*/ 117 h 136"/>
                <a:gd name="T48" fmla="*/ 1855 w 3726"/>
                <a:gd name="T49" fmla="*/ 123 h 136"/>
                <a:gd name="T50" fmla="*/ 1860 w 3726"/>
                <a:gd name="T51" fmla="*/ 130 h 136"/>
                <a:gd name="T52" fmla="*/ 1862 w 3726"/>
                <a:gd name="T53" fmla="*/ 136 h 136"/>
                <a:gd name="T54" fmla="*/ 1864 w 3726"/>
                <a:gd name="T55" fmla="*/ 130 h 136"/>
                <a:gd name="T56" fmla="*/ 1868 w 3726"/>
                <a:gd name="T57" fmla="*/ 123 h 136"/>
                <a:gd name="T58" fmla="*/ 1877 w 3726"/>
                <a:gd name="T59" fmla="*/ 117 h 136"/>
                <a:gd name="T60" fmla="*/ 1886 w 3726"/>
                <a:gd name="T61" fmla="*/ 110 h 136"/>
                <a:gd name="T62" fmla="*/ 1899 w 3726"/>
                <a:gd name="T63" fmla="*/ 104 h 136"/>
                <a:gd name="T64" fmla="*/ 1915 w 3726"/>
                <a:gd name="T65" fmla="*/ 99 h 136"/>
                <a:gd name="T66" fmla="*/ 1933 w 3726"/>
                <a:gd name="T67" fmla="*/ 93 h 136"/>
                <a:gd name="T68" fmla="*/ 1954 w 3726"/>
                <a:gd name="T69" fmla="*/ 88 h 136"/>
                <a:gd name="T70" fmla="*/ 1976 w 3726"/>
                <a:gd name="T71" fmla="*/ 85 h 136"/>
                <a:gd name="T72" fmla="*/ 1999 w 3726"/>
                <a:gd name="T73" fmla="*/ 80 h 136"/>
                <a:gd name="T74" fmla="*/ 2052 w 3726"/>
                <a:gd name="T75" fmla="*/ 74 h 136"/>
                <a:gd name="T76" fmla="*/ 2111 w 3726"/>
                <a:gd name="T77" fmla="*/ 71 h 136"/>
                <a:gd name="T78" fmla="*/ 2173 w 3726"/>
                <a:gd name="T79" fmla="*/ 69 h 136"/>
                <a:gd name="T80" fmla="*/ 3447 w 3726"/>
                <a:gd name="T81" fmla="*/ 69 h 136"/>
                <a:gd name="T82" fmla="*/ 3509 w 3726"/>
                <a:gd name="T83" fmla="*/ 66 h 136"/>
                <a:gd name="T84" fmla="*/ 3564 w 3726"/>
                <a:gd name="T85" fmla="*/ 61 h 136"/>
                <a:gd name="T86" fmla="*/ 3602 w 3726"/>
                <a:gd name="T87" fmla="*/ 55 h 136"/>
                <a:gd name="T88" fmla="*/ 3624 w 3726"/>
                <a:gd name="T89" fmla="*/ 51 h 136"/>
                <a:gd name="T90" fmla="*/ 3646 w 3726"/>
                <a:gd name="T91" fmla="*/ 47 h 136"/>
                <a:gd name="T92" fmla="*/ 3664 w 3726"/>
                <a:gd name="T93" fmla="*/ 42 h 136"/>
                <a:gd name="T94" fmla="*/ 3681 w 3726"/>
                <a:gd name="T95" fmla="*/ 35 h 136"/>
                <a:gd name="T96" fmla="*/ 3695 w 3726"/>
                <a:gd name="T97" fmla="*/ 31 h 136"/>
                <a:gd name="T98" fmla="*/ 3708 w 3726"/>
                <a:gd name="T99" fmla="*/ 24 h 136"/>
                <a:gd name="T100" fmla="*/ 3717 w 3726"/>
                <a:gd name="T101" fmla="*/ 18 h 136"/>
                <a:gd name="T102" fmla="*/ 3723 w 3726"/>
                <a:gd name="T103" fmla="*/ 12 h 136"/>
                <a:gd name="T104" fmla="*/ 3726 w 3726"/>
                <a:gd name="T105" fmla="*/ 5 h 1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726"/>
                <a:gd name="T160" fmla="*/ 0 h 136"/>
                <a:gd name="T161" fmla="*/ 3726 w 3726"/>
                <a:gd name="T162" fmla="*/ 136 h 1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726" h="136">
                  <a:moveTo>
                    <a:pt x="0" y="0"/>
                  </a:moveTo>
                  <a:lnTo>
                    <a:pt x="0" y="5"/>
                  </a:lnTo>
                  <a:lnTo>
                    <a:pt x="2" y="8"/>
                  </a:lnTo>
                  <a:lnTo>
                    <a:pt x="4" y="12"/>
                  </a:lnTo>
                  <a:lnTo>
                    <a:pt x="6" y="15"/>
                  </a:lnTo>
                  <a:lnTo>
                    <a:pt x="9" y="18"/>
                  </a:lnTo>
                  <a:lnTo>
                    <a:pt x="13" y="21"/>
                  </a:lnTo>
                  <a:lnTo>
                    <a:pt x="18" y="24"/>
                  </a:lnTo>
                  <a:lnTo>
                    <a:pt x="24" y="27"/>
                  </a:lnTo>
                  <a:lnTo>
                    <a:pt x="31" y="31"/>
                  </a:lnTo>
                  <a:lnTo>
                    <a:pt x="37" y="34"/>
                  </a:lnTo>
                  <a:lnTo>
                    <a:pt x="44" y="35"/>
                  </a:lnTo>
                  <a:lnTo>
                    <a:pt x="53" y="39"/>
                  </a:lnTo>
                  <a:lnTo>
                    <a:pt x="62" y="42"/>
                  </a:lnTo>
                  <a:lnTo>
                    <a:pt x="71" y="43"/>
                  </a:lnTo>
                  <a:lnTo>
                    <a:pt x="80" y="47"/>
                  </a:lnTo>
                  <a:lnTo>
                    <a:pt x="91" y="48"/>
                  </a:lnTo>
                  <a:lnTo>
                    <a:pt x="101" y="51"/>
                  </a:lnTo>
                  <a:lnTo>
                    <a:pt x="113" y="53"/>
                  </a:lnTo>
                  <a:lnTo>
                    <a:pt x="124" y="55"/>
                  </a:lnTo>
                  <a:lnTo>
                    <a:pt x="137" y="58"/>
                  </a:lnTo>
                  <a:lnTo>
                    <a:pt x="163" y="61"/>
                  </a:lnTo>
                  <a:lnTo>
                    <a:pt x="190" y="64"/>
                  </a:lnTo>
                  <a:lnTo>
                    <a:pt x="218" y="66"/>
                  </a:lnTo>
                  <a:lnTo>
                    <a:pt x="247" y="67"/>
                  </a:lnTo>
                  <a:lnTo>
                    <a:pt x="278" y="69"/>
                  </a:lnTo>
                  <a:lnTo>
                    <a:pt x="311" y="69"/>
                  </a:lnTo>
                  <a:lnTo>
                    <a:pt x="1552" y="69"/>
                  </a:lnTo>
                  <a:lnTo>
                    <a:pt x="1583" y="69"/>
                  </a:lnTo>
                  <a:lnTo>
                    <a:pt x="1614" y="71"/>
                  </a:lnTo>
                  <a:lnTo>
                    <a:pt x="1645" y="72"/>
                  </a:lnTo>
                  <a:lnTo>
                    <a:pt x="1672" y="74"/>
                  </a:lnTo>
                  <a:lnTo>
                    <a:pt x="1700" y="77"/>
                  </a:lnTo>
                  <a:lnTo>
                    <a:pt x="1725" y="80"/>
                  </a:lnTo>
                  <a:lnTo>
                    <a:pt x="1738" y="82"/>
                  </a:lnTo>
                  <a:lnTo>
                    <a:pt x="1749" y="85"/>
                  </a:lnTo>
                  <a:lnTo>
                    <a:pt x="1760" y="86"/>
                  </a:lnTo>
                  <a:lnTo>
                    <a:pt x="1771" y="88"/>
                  </a:lnTo>
                  <a:lnTo>
                    <a:pt x="1782" y="91"/>
                  </a:lnTo>
                  <a:lnTo>
                    <a:pt x="1791" y="93"/>
                  </a:lnTo>
                  <a:lnTo>
                    <a:pt x="1800" y="96"/>
                  </a:lnTo>
                  <a:lnTo>
                    <a:pt x="1809" y="99"/>
                  </a:lnTo>
                  <a:lnTo>
                    <a:pt x="1817" y="101"/>
                  </a:lnTo>
                  <a:lnTo>
                    <a:pt x="1824" y="104"/>
                  </a:lnTo>
                  <a:lnTo>
                    <a:pt x="1831" y="107"/>
                  </a:lnTo>
                  <a:lnTo>
                    <a:pt x="1838" y="110"/>
                  </a:lnTo>
                  <a:lnTo>
                    <a:pt x="1844" y="114"/>
                  </a:lnTo>
                  <a:lnTo>
                    <a:pt x="1848" y="117"/>
                  </a:lnTo>
                  <a:lnTo>
                    <a:pt x="1853" y="120"/>
                  </a:lnTo>
                  <a:lnTo>
                    <a:pt x="1855" y="123"/>
                  </a:lnTo>
                  <a:lnTo>
                    <a:pt x="1859" y="126"/>
                  </a:lnTo>
                  <a:lnTo>
                    <a:pt x="1860" y="130"/>
                  </a:lnTo>
                  <a:lnTo>
                    <a:pt x="1862" y="133"/>
                  </a:lnTo>
                  <a:lnTo>
                    <a:pt x="1862" y="136"/>
                  </a:lnTo>
                  <a:lnTo>
                    <a:pt x="1862" y="133"/>
                  </a:lnTo>
                  <a:lnTo>
                    <a:pt x="1864" y="130"/>
                  </a:lnTo>
                  <a:lnTo>
                    <a:pt x="1866" y="126"/>
                  </a:lnTo>
                  <a:lnTo>
                    <a:pt x="1868" y="123"/>
                  </a:lnTo>
                  <a:lnTo>
                    <a:pt x="1871" y="120"/>
                  </a:lnTo>
                  <a:lnTo>
                    <a:pt x="1877" y="117"/>
                  </a:lnTo>
                  <a:lnTo>
                    <a:pt x="1880" y="114"/>
                  </a:lnTo>
                  <a:lnTo>
                    <a:pt x="1886" y="110"/>
                  </a:lnTo>
                  <a:lnTo>
                    <a:pt x="1893" y="107"/>
                  </a:lnTo>
                  <a:lnTo>
                    <a:pt x="1899" y="104"/>
                  </a:lnTo>
                  <a:lnTo>
                    <a:pt x="1908" y="101"/>
                  </a:lnTo>
                  <a:lnTo>
                    <a:pt x="1915" y="99"/>
                  </a:lnTo>
                  <a:lnTo>
                    <a:pt x="1924" y="96"/>
                  </a:lnTo>
                  <a:lnTo>
                    <a:pt x="1933" y="93"/>
                  </a:lnTo>
                  <a:lnTo>
                    <a:pt x="1943" y="91"/>
                  </a:lnTo>
                  <a:lnTo>
                    <a:pt x="1954" y="88"/>
                  </a:lnTo>
                  <a:lnTo>
                    <a:pt x="1965" y="86"/>
                  </a:lnTo>
                  <a:lnTo>
                    <a:pt x="1976" y="85"/>
                  </a:lnTo>
                  <a:lnTo>
                    <a:pt x="1986" y="82"/>
                  </a:lnTo>
                  <a:lnTo>
                    <a:pt x="1999" y="80"/>
                  </a:lnTo>
                  <a:lnTo>
                    <a:pt x="2025" y="77"/>
                  </a:lnTo>
                  <a:lnTo>
                    <a:pt x="2052" y="74"/>
                  </a:lnTo>
                  <a:lnTo>
                    <a:pt x="2080" y="72"/>
                  </a:lnTo>
                  <a:lnTo>
                    <a:pt x="2111" y="71"/>
                  </a:lnTo>
                  <a:lnTo>
                    <a:pt x="2142" y="69"/>
                  </a:lnTo>
                  <a:lnTo>
                    <a:pt x="2173" y="69"/>
                  </a:lnTo>
                  <a:lnTo>
                    <a:pt x="3416" y="69"/>
                  </a:lnTo>
                  <a:lnTo>
                    <a:pt x="3447" y="69"/>
                  </a:lnTo>
                  <a:lnTo>
                    <a:pt x="3478" y="67"/>
                  </a:lnTo>
                  <a:lnTo>
                    <a:pt x="3509" y="66"/>
                  </a:lnTo>
                  <a:lnTo>
                    <a:pt x="3536" y="64"/>
                  </a:lnTo>
                  <a:lnTo>
                    <a:pt x="3564" y="61"/>
                  </a:lnTo>
                  <a:lnTo>
                    <a:pt x="3589" y="58"/>
                  </a:lnTo>
                  <a:lnTo>
                    <a:pt x="3602" y="55"/>
                  </a:lnTo>
                  <a:lnTo>
                    <a:pt x="3613" y="53"/>
                  </a:lnTo>
                  <a:lnTo>
                    <a:pt x="3624" y="51"/>
                  </a:lnTo>
                  <a:lnTo>
                    <a:pt x="3635" y="48"/>
                  </a:lnTo>
                  <a:lnTo>
                    <a:pt x="3646" y="47"/>
                  </a:lnTo>
                  <a:lnTo>
                    <a:pt x="3655" y="43"/>
                  </a:lnTo>
                  <a:lnTo>
                    <a:pt x="3664" y="42"/>
                  </a:lnTo>
                  <a:lnTo>
                    <a:pt x="3673" y="39"/>
                  </a:lnTo>
                  <a:lnTo>
                    <a:pt x="3681" y="35"/>
                  </a:lnTo>
                  <a:lnTo>
                    <a:pt x="3688" y="34"/>
                  </a:lnTo>
                  <a:lnTo>
                    <a:pt x="3695" y="31"/>
                  </a:lnTo>
                  <a:lnTo>
                    <a:pt x="3702" y="27"/>
                  </a:lnTo>
                  <a:lnTo>
                    <a:pt x="3708" y="24"/>
                  </a:lnTo>
                  <a:lnTo>
                    <a:pt x="3712" y="21"/>
                  </a:lnTo>
                  <a:lnTo>
                    <a:pt x="3717" y="18"/>
                  </a:lnTo>
                  <a:lnTo>
                    <a:pt x="3719" y="15"/>
                  </a:lnTo>
                  <a:lnTo>
                    <a:pt x="3723" y="12"/>
                  </a:lnTo>
                  <a:lnTo>
                    <a:pt x="3724" y="8"/>
                  </a:lnTo>
                  <a:lnTo>
                    <a:pt x="3726" y="5"/>
                  </a:lnTo>
                  <a:lnTo>
                    <a:pt x="3726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50" name="Rectangle 1077">
              <a:extLst>
                <a:ext uri="{FF2B5EF4-FFF2-40B4-BE49-F238E27FC236}">
                  <a16:creationId xmlns:a16="http://schemas.microsoft.com/office/drawing/2014/main" id="{6EECF9DD-31FD-9E8A-9144-6BB78BAC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3834"/>
              <a:ext cx="1209" cy="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5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Cross Functional Drivers</a:t>
              </a:r>
              <a:endPara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Rectangle 1078">
              <a:extLst>
                <a:ext uri="{FF2B5EF4-FFF2-40B4-BE49-F238E27FC236}">
                  <a16:creationId xmlns:a16="http://schemas.microsoft.com/office/drawing/2014/main" id="{00C173AD-CD48-A498-47F5-2CA9F4E75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3295"/>
              <a:ext cx="1049" cy="338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" name="Rectangle 1079">
              <a:extLst>
                <a:ext uri="{FF2B5EF4-FFF2-40B4-BE49-F238E27FC236}">
                  <a16:creationId xmlns:a16="http://schemas.microsoft.com/office/drawing/2014/main" id="{26FD9EAA-394E-5ABC-29F7-714F29410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" y="3392"/>
              <a:ext cx="68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/>
                <a:t>Sourcing</a:t>
              </a:r>
            </a:p>
          </p:txBody>
        </p:sp>
        <p:sp>
          <p:nvSpPr>
            <p:cNvPr id="53" name="Rectangle 1080">
              <a:extLst>
                <a:ext uri="{FF2B5EF4-FFF2-40B4-BE49-F238E27FC236}">
                  <a16:creationId xmlns:a16="http://schemas.microsoft.com/office/drawing/2014/main" id="{7F6EC312-E8FA-FDD9-1FA7-4E79557B9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3295"/>
              <a:ext cx="1049" cy="338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" name="Rectangle 1081">
              <a:extLst>
                <a:ext uri="{FF2B5EF4-FFF2-40B4-BE49-F238E27FC236}">
                  <a16:creationId xmlns:a16="http://schemas.microsoft.com/office/drawing/2014/main" id="{E636DD71-AF5C-693D-4957-F25899EC2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" y="3377"/>
              <a:ext cx="558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2000" b="1" dirty="0"/>
                <a:t>Pricing</a:t>
              </a:r>
            </a:p>
          </p:txBody>
        </p:sp>
        <p:sp>
          <p:nvSpPr>
            <p:cNvPr id="55" name="Freeform 1082">
              <a:extLst>
                <a:ext uri="{FF2B5EF4-FFF2-40B4-BE49-F238E27FC236}">
                  <a16:creationId xmlns:a16="http://schemas.microsoft.com/office/drawing/2014/main" id="{0B036193-FC1B-25EF-EDFE-13077F495F5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98" y="3093"/>
              <a:ext cx="40" cy="202"/>
            </a:xfrm>
            <a:custGeom>
              <a:avLst/>
              <a:gdLst>
                <a:gd name="T0" fmla="*/ 24 w 40"/>
                <a:gd name="T1" fmla="*/ 27 h 202"/>
                <a:gd name="T2" fmla="*/ 24 w 40"/>
                <a:gd name="T3" fmla="*/ 174 h 202"/>
                <a:gd name="T4" fmla="*/ 24 w 40"/>
                <a:gd name="T5" fmla="*/ 175 h 202"/>
                <a:gd name="T6" fmla="*/ 22 w 40"/>
                <a:gd name="T7" fmla="*/ 177 h 202"/>
                <a:gd name="T8" fmla="*/ 22 w 40"/>
                <a:gd name="T9" fmla="*/ 177 h 202"/>
                <a:gd name="T10" fmla="*/ 20 w 40"/>
                <a:gd name="T11" fmla="*/ 177 h 202"/>
                <a:gd name="T12" fmla="*/ 18 w 40"/>
                <a:gd name="T13" fmla="*/ 177 h 202"/>
                <a:gd name="T14" fmla="*/ 18 w 40"/>
                <a:gd name="T15" fmla="*/ 177 h 202"/>
                <a:gd name="T16" fmla="*/ 16 w 40"/>
                <a:gd name="T17" fmla="*/ 175 h 202"/>
                <a:gd name="T18" fmla="*/ 16 w 40"/>
                <a:gd name="T19" fmla="*/ 174 h 202"/>
                <a:gd name="T20" fmla="*/ 16 w 40"/>
                <a:gd name="T21" fmla="*/ 27 h 202"/>
                <a:gd name="T22" fmla="*/ 16 w 40"/>
                <a:gd name="T23" fmla="*/ 27 h 202"/>
                <a:gd name="T24" fmla="*/ 18 w 40"/>
                <a:gd name="T25" fmla="*/ 25 h 202"/>
                <a:gd name="T26" fmla="*/ 18 w 40"/>
                <a:gd name="T27" fmla="*/ 25 h 202"/>
                <a:gd name="T28" fmla="*/ 20 w 40"/>
                <a:gd name="T29" fmla="*/ 25 h 202"/>
                <a:gd name="T30" fmla="*/ 22 w 40"/>
                <a:gd name="T31" fmla="*/ 25 h 202"/>
                <a:gd name="T32" fmla="*/ 22 w 40"/>
                <a:gd name="T33" fmla="*/ 25 h 202"/>
                <a:gd name="T34" fmla="*/ 24 w 40"/>
                <a:gd name="T35" fmla="*/ 27 h 202"/>
                <a:gd name="T36" fmla="*/ 24 w 40"/>
                <a:gd name="T37" fmla="*/ 27 h 202"/>
                <a:gd name="T38" fmla="*/ 24 w 40"/>
                <a:gd name="T39" fmla="*/ 27 h 202"/>
                <a:gd name="T40" fmla="*/ 0 w 40"/>
                <a:gd name="T41" fmla="*/ 33 h 202"/>
                <a:gd name="T42" fmla="*/ 20 w 40"/>
                <a:gd name="T43" fmla="*/ 0 h 202"/>
                <a:gd name="T44" fmla="*/ 40 w 40"/>
                <a:gd name="T45" fmla="*/ 33 h 202"/>
                <a:gd name="T46" fmla="*/ 0 w 40"/>
                <a:gd name="T47" fmla="*/ 33 h 202"/>
                <a:gd name="T48" fmla="*/ 40 w 40"/>
                <a:gd name="T49" fmla="*/ 169 h 202"/>
                <a:gd name="T50" fmla="*/ 20 w 40"/>
                <a:gd name="T51" fmla="*/ 202 h 202"/>
                <a:gd name="T52" fmla="*/ 0 w 40"/>
                <a:gd name="T53" fmla="*/ 169 h 202"/>
                <a:gd name="T54" fmla="*/ 40 w 40"/>
                <a:gd name="T55" fmla="*/ 169 h 20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0"/>
                <a:gd name="T85" fmla="*/ 0 h 202"/>
                <a:gd name="T86" fmla="*/ 40 w 40"/>
                <a:gd name="T87" fmla="*/ 202 h 20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0" h="202">
                  <a:moveTo>
                    <a:pt x="24" y="27"/>
                  </a:moveTo>
                  <a:lnTo>
                    <a:pt x="24" y="174"/>
                  </a:lnTo>
                  <a:lnTo>
                    <a:pt x="24" y="175"/>
                  </a:lnTo>
                  <a:lnTo>
                    <a:pt x="22" y="177"/>
                  </a:lnTo>
                  <a:lnTo>
                    <a:pt x="20" y="177"/>
                  </a:lnTo>
                  <a:lnTo>
                    <a:pt x="18" y="177"/>
                  </a:lnTo>
                  <a:lnTo>
                    <a:pt x="16" y="175"/>
                  </a:lnTo>
                  <a:lnTo>
                    <a:pt x="16" y="174"/>
                  </a:lnTo>
                  <a:lnTo>
                    <a:pt x="16" y="27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4" y="27"/>
                  </a:lnTo>
                  <a:close/>
                  <a:moveTo>
                    <a:pt x="0" y="33"/>
                  </a:moveTo>
                  <a:lnTo>
                    <a:pt x="20" y="0"/>
                  </a:lnTo>
                  <a:lnTo>
                    <a:pt x="40" y="33"/>
                  </a:lnTo>
                  <a:lnTo>
                    <a:pt x="0" y="33"/>
                  </a:lnTo>
                  <a:close/>
                  <a:moveTo>
                    <a:pt x="40" y="169"/>
                  </a:moveTo>
                  <a:lnTo>
                    <a:pt x="20" y="202"/>
                  </a:lnTo>
                  <a:lnTo>
                    <a:pt x="0" y="169"/>
                  </a:lnTo>
                  <a:lnTo>
                    <a:pt x="40" y="169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56" name="Freeform 1083">
              <a:extLst>
                <a:ext uri="{FF2B5EF4-FFF2-40B4-BE49-F238E27FC236}">
                  <a16:creationId xmlns:a16="http://schemas.microsoft.com/office/drawing/2014/main" id="{81D565A7-2AD6-2E1F-C0A7-C0882A168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" y="2584"/>
              <a:ext cx="3610" cy="169"/>
            </a:xfrm>
            <a:custGeom>
              <a:avLst/>
              <a:gdLst>
                <a:gd name="T0" fmla="*/ 0 w 3610"/>
                <a:gd name="T1" fmla="*/ 166 h 169"/>
                <a:gd name="T2" fmla="*/ 4 w 3610"/>
                <a:gd name="T3" fmla="*/ 157 h 169"/>
                <a:gd name="T4" fmla="*/ 10 w 3610"/>
                <a:gd name="T5" fmla="*/ 149 h 169"/>
                <a:gd name="T6" fmla="*/ 19 w 3610"/>
                <a:gd name="T7" fmla="*/ 141 h 169"/>
                <a:gd name="T8" fmla="*/ 30 w 3610"/>
                <a:gd name="T9" fmla="*/ 133 h 169"/>
                <a:gd name="T10" fmla="*/ 44 w 3610"/>
                <a:gd name="T11" fmla="*/ 126 h 169"/>
                <a:gd name="T12" fmla="*/ 61 w 3610"/>
                <a:gd name="T13" fmla="*/ 118 h 169"/>
                <a:gd name="T14" fmla="*/ 79 w 3610"/>
                <a:gd name="T15" fmla="*/ 114 h 169"/>
                <a:gd name="T16" fmla="*/ 99 w 3610"/>
                <a:gd name="T17" fmla="*/ 107 h 169"/>
                <a:gd name="T18" fmla="*/ 134 w 3610"/>
                <a:gd name="T19" fmla="*/ 99 h 169"/>
                <a:gd name="T20" fmla="*/ 185 w 3610"/>
                <a:gd name="T21" fmla="*/ 91 h 169"/>
                <a:gd name="T22" fmla="*/ 240 w 3610"/>
                <a:gd name="T23" fmla="*/ 87 h 169"/>
                <a:gd name="T24" fmla="*/ 302 w 3610"/>
                <a:gd name="T25" fmla="*/ 85 h 169"/>
                <a:gd name="T26" fmla="*/ 1535 w 3610"/>
                <a:gd name="T27" fmla="*/ 85 h 169"/>
                <a:gd name="T28" fmla="*/ 1594 w 3610"/>
                <a:gd name="T29" fmla="*/ 82 h 169"/>
                <a:gd name="T30" fmla="*/ 1649 w 3610"/>
                <a:gd name="T31" fmla="*/ 75 h 169"/>
                <a:gd name="T32" fmla="*/ 1696 w 3610"/>
                <a:gd name="T33" fmla="*/ 66 h 169"/>
                <a:gd name="T34" fmla="*/ 1718 w 3610"/>
                <a:gd name="T35" fmla="*/ 61 h 169"/>
                <a:gd name="T36" fmla="*/ 1736 w 3610"/>
                <a:gd name="T37" fmla="*/ 55 h 169"/>
                <a:gd name="T38" fmla="*/ 1755 w 3610"/>
                <a:gd name="T39" fmla="*/ 48 h 169"/>
                <a:gd name="T40" fmla="*/ 1769 w 3610"/>
                <a:gd name="T41" fmla="*/ 40 h 169"/>
                <a:gd name="T42" fmla="*/ 1782 w 3610"/>
                <a:gd name="T43" fmla="*/ 34 h 169"/>
                <a:gd name="T44" fmla="*/ 1791 w 3610"/>
                <a:gd name="T45" fmla="*/ 26 h 169"/>
                <a:gd name="T46" fmla="*/ 1799 w 3610"/>
                <a:gd name="T47" fmla="*/ 18 h 169"/>
                <a:gd name="T48" fmla="*/ 1804 w 3610"/>
                <a:gd name="T49" fmla="*/ 8 h 169"/>
                <a:gd name="T50" fmla="*/ 1806 w 3610"/>
                <a:gd name="T51" fmla="*/ 0 h 169"/>
                <a:gd name="T52" fmla="*/ 1808 w 3610"/>
                <a:gd name="T53" fmla="*/ 8 h 169"/>
                <a:gd name="T54" fmla="*/ 1811 w 3610"/>
                <a:gd name="T55" fmla="*/ 18 h 169"/>
                <a:gd name="T56" fmla="*/ 1819 w 3610"/>
                <a:gd name="T57" fmla="*/ 26 h 169"/>
                <a:gd name="T58" fmla="*/ 1830 w 3610"/>
                <a:gd name="T59" fmla="*/ 34 h 169"/>
                <a:gd name="T60" fmla="*/ 1842 w 3610"/>
                <a:gd name="T61" fmla="*/ 40 h 169"/>
                <a:gd name="T62" fmla="*/ 1857 w 3610"/>
                <a:gd name="T63" fmla="*/ 48 h 169"/>
                <a:gd name="T64" fmla="*/ 1874 w 3610"/>
                <a:gd name="T65" fmla="*/ 55 h 169"/>
                <a:gd name="T66" fmla="*/ 1894 w 3610"/>
                <a:gd name="T67" fmla="*/ 61 h 169"/>
                <a:gd name="T68" fmla="*/ 1916 w 3610"/>
                <a:gd name="T69" fmla="*/ 66 h 169"/>
                <a:gd name="T70" fmla="*/ 1963 w 3610"/>
                <a:gd name="T71" fmla="*/ 75 h 169"/>
                <a:gd name="T72" fmla="*/ 2016 w 3610"/>
                <a:gd name="T73" fmla="*/ 82 h 169"/>
                <a:gd name="T74" fmla="*/ 2076 w 3610"/>
                <a:gd name="T75" fmla="*/ 85 h 169"/>
                <a:gd name="T76" fmla="*/ 3310 w 3610"/>
                <a:gd name="T77" fmla="*/ 85 h 169"/>
                <a:gd name="T78" fmla="*/ 3370 w 3610"/>
                <a:gd name="T79" fmla="*/ 87 h 169"/>
                <a:gd name="T80" fmla="*/ 3427 w 3610"/>
                <a:gd name="T81" fmla="*/ 91 h 169"/>
                <a:gd name="T82" fmla="*/ 3478 w 3610"/>
                <a:gd name="T83" fmla="*/ 99 h 169"/>
                <a:gd name="T84" fmla="*/ 3511 w 3610"/>
                <a:gd name="T85" fmla="*/ 107 h 169"/>
                <a:gd name="T86" fmla="*/ 3533 w 3610"/>
                <a:gd name="T87" fmla="*/ 114 h 169"/>
                <a:gd name="T88" fmla="*/ 3551 w 3610"/>
                <a:gd name="T89" fmla="*/ 118 h 169"/>
                <a:gd name="T90" fmla="*/ 3568 w 3610"/>
                <a:gd name="T91" fmla="*/ 126 h 169"/>
                <a:gd name="T92" fmla="*/ 3580 w 3610"/>
                <a:gd name="T93" fmla="*/ 133 h 169"/>
                <a:gd name="T94" fmla="*/ 3591 w 3610"/>
                <a:gd name="T95" fmla="*/ 141 h 169"/>
                <a:gd name="T96" fmla="*/ 3600 w 3610"/>
                <a:gd name="T97" fmla="*/ 149 h 169"/>
                <a:gd name="T98" fmla="*/ 3608 w 3610"/>
                <a:gd name="T99" fmla="*/ 157 h 169"/>
                <a:gd name="T100" fmla="*/ 3610 w 3610"/>
                <a:gd name="T101" fmla="*/ 166 h 16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10"/>
                <a:gd name="T154" fmla="*/ 0 h 169"/>
                <a:gd name="T155" fmla="*/ 3610 w 3610"/>
                <a:gd name="T156" fmla="*/ 169 h 16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10" h="169">
                  <a:moveTo>
                    <a:pt x="0" y="169"/>
                  </a:moveTo>
                  <a:lnTo>
                    <a:pt x="0" y="166"/>
                  </a:lnTo>
                  <a:lnTo>
                    <a:pt x="2" y="161"/>
                  </a:lnTo>
                  <a:lnTo>
                    <a:pt x="4" y="157"/>
                  </a:lnTo>
                  <a:lnTo>
                    <a:pt x="6" y="153"/>
                  </a:lnTo>
                  <a:lnTo>
                    <a:pt x="10" y="149"/>
                  </a:lnTo>
                  <a:lnTo>
                    <a:pt x="13" y="144"/>
                  </a:lnTo>
                  <a:lnTo>
                    <a:pt x="19" y="141"/>
                  </a:lnTo>
                  <a:lnTo>
                    <a:pt x="24" y="138"/>
                  </a:lnTo>
                  <a:lnTo>
                    <a:pt x="30" y="133"/>
                  </a:lnTo>
                  <a:lnTo>
                    <a:pt x="37" y="130"/>
                  </a:lnTo>
                  <a:lnTo>
                    <a:pt x="44" y="126"/>
                  </a:lnTo>
                  <a:lnTo>
                    <a:pt x="52" y="123"/>
                  </a:lnTo>
                  <a:lnTo>
                    <a:pt x="61" y="118"/>
                  </a:lnTo>
                  <a:lnTo>
                    <a:pt x="70" y="115"/>
                  </a:lnTo>
                  <a:lnTo>
                    <a:pt x="79" y="114"/>
                  </a:lnTo>
                  <a:lnTo>
                    <a:pt x="88" y="110"/>
                  </a:lnTo>
                  <a:lnTo>
                    <a:pt x="99" y="107"/>
                  </a:lnTo>
                  <a:lnTo>
                    <a:pt x="110" y="104"/>
                  </a:lnTo>
                  <a:lnTo>
                    <a:pt x="134" y="99"/>
                  </a:lnTo>
                  <a:lnTo>
                    <a:pt x="158" y="96"/>
                  </a:lnTo>
                  <a:lnTo>
                    <a:pt x="185" y="91"/>
                  </a:lnTo>
                  <a:lnTo>
                    <a:pt x="212" y="90"/>
                  </a:lnTo>
                  <a:lnTo>
                    <a:pt x="240" y="87"/>
                  </a:lnTo>
                  <a:lnTo>
                    <a:pt x="271" y="85"/>
                  </a:lnTo>
                  <a:lnTo>
                    <a:pt x="302" y="85"/>
                  </a:lnTo>
                  <a:lnTo>
                    <a:pt x="1504" y="85"/>
                  </a:lnTo>
                  <a:lnTo>
                    <a:pt x="1535" y="85"/>
                  </a:lnTo>
                  <a:lnTo>
                    <a:pt x="1565" y="83"/>
                  </a:lnTo>
                  <a:lnTo>
                    <a:pt x="1594" y="82"/>
                  </a:lnTo>
                  <a:lnTo>
                    <a:pt x="1621" y="79"/>
                  </a:lnTo>
                  <a:lnTo>
                    <a:pt x="1649" y="75"/>
                  </a:lnTo>
                  <a:lnTo>
                    <a:pt x="1673" y="71"/>
                  </a:lnTo>
                  <a:lnTo>
                    <a:pt x="1696" y="66"/>
                  </a:lnTo>
                  <a:lnTo>
                    <a:pt x="1707" y="63"/>
                  </a:lnTo>
                  <a:lnTo>
                    <a:pt x="1718" y="61"/>
                  </a:lnTo>
                  <a:lnTo>
                    <a:pt x="1727" y="58"/>
                  </a:lnTo>
                  <a:lnTo>
                    <a:pt x="1736" y="55"/>
                  </a:lnTo>
                  <a:lnTo>
                    <a:pt x="1746" y="51"/>
                  </a:lnTo>
                  <a:lnTo>
                    <a:pt x="1755" y="48"/>
                  </a:lnTo>
                  <a:lnTo>
                    <a:pt x="1762" y="45"/>
                  </a:lnTo>
                  <a:lnTo>
                    <a:pt x="1769" y="40"/>
                  </a:lnTo>
                  <a:lnTo>
                    <a:pt x="1777" y="37"/>
                  </a:lnTo>
                  <a:lnTo>
                    <a:pt x="1782" y="34"/>
                  </a:lnTo>
                  <a:lnTo>
                    <a:pt x="1788" y="29"/>
                  </a:lnTo>
                  <a:lnTo>
                    <a:pt x="1791" y="26"/>
                  </a:lnTo>
                  <a:lnTo>
                    <a:pt x="1797" y="21"/>
                  </a:lnTo>
                  <a:lnTo>
                    <a:pt x="1799" y="18"/>
                  </a:lnTo>
                  <a:lnTo>
                    <a:pt x="1802" y="13"/>
                  </a:lnTo>
                  <a:lnTo>
                    <a:pt x="1804" y="8"/>
                  </a:lnTo>
                  <a:lnTo>
                    <a:pt x="1806" y="5"/>
                  </a:lnTo>
                  <a:lnTo>
                    <a:pt x="1806" y="0"/>
                  </a:lnTo>
                  <a:lnTo>
                    <a:pt x="1806" y="5"/>
                  </a:lnTo>
                  <a:lnTo>
                    <a:pt x="1808" y="8"/>
                  </a:lnTo>
                  <a:lnTo>
                    <a:pt x="1810" y="13"/>
                  </a:lnTo>
                  <a:lnTo>
                    <a:pt x="1811" y="18"/>
                  </a:lnTo>
                  <a:lnTo>
                    <a:pt x="1815" y="21"/>
                  </a:lnTo>
                  <a:lnTo>
                    <a:pt x="1819" y="26"/>
                  </a:lnTo>
                  <a:lnTo>
                    <a:pt x="1824" y="29"/>
                  </a:lnTo>
                  <a:lnTo>
                    <a:pt x="1830" y="34"/>
                  </a:lnTo>
                  <a:lnTo>
                    <a:pt x="1835" y="37"/>
                  </a:lnTo>
                  <a:lnTo>
                    <a:pt x="1842" y="40"/>
                  </a:lnTo>
                  <a:lnTo>
                    <a:pt x="1850" y="45"/>
                  </a:lnTo>
                  <a:lnTo>
                    <a:pt x="1857" y="48"/>
                  </a:lnTo>
                  <a:lnTo>
                    <a:pt x="1864" y="51"/>
                  </a:lnTo>
                  <a:lnTo>
                    <a:pt x="1874" y="55"/>
                  </a:lnTo>
                  <a:lnTo>
                    <a:pt x="1885" y="58"/>
                  </a:lnTo>
                  <a:lnTo>
                    <a:pt x="1894" y="61"/>
                  </a:lnTo>
                  <a:lnTo>
                    <a:pt x="1905" y="63"/>
                  </a:lnTo>
                  <a:lnTo>
                    <a:pt x="1916" y="66"/>
                  </a:lnTo>
                  <a:lnTo>
                    <a:pt x="1938" y="71"/>
                  </a:lnTo>
                  <a:lnTo>
                    <a:pt x="1963" y="75"/>
                  </a:lnTo>
                  <a:lnTo>
                    <a:pt x="1989" y="79"/>
                  </a:lnTo>
                  <a:lnTo>
                    <a:pt x="2016" y="82"/>
                  </a:lnTo>
                  <a:lnTo>
                    <a:pt x="2045" y="83"/>
                  </a:lnTo>
                  <a:lnTo>
                    <a:pt x="2076" y="85"/>
                  </a:lnTo>
                  <a:lnTo>
                    <a:pt x="2106" y="85"/>
                  </a:lnTo>
                  <a:lnTo>
                    <a:pt x="3310" y="85"/>
                  </a:lnTo>
                  <a:lnTo>
                    <a:pt x="3341" y="85"/>
                  </a:lnTo>
                  <a:lnTo>
                    <a:pt x="3370" y="87"/>
                  </a:lnTo>
                  <a:lnTo>
                    <a:pt x="3399" y="90"/>
                  </a:lnTo>
                  <a:lnTo>
                    <a:pt x="3427" y="91"/>
                  </a:lnTo>
                  <a:lnTo>
                    <a:pt x="3452" y="96"/>
                  </a:lnTo>
                  <a:lnTo>
                    <a:pt x="3478" y="99"/>
                  </a:lnTo>
                  <a:lnTo>
                    <a:pt x="3502" y="104"/>
                  </a:lnTo>
                  <a:lnTo>
                    <a:pt x="3511" y="107"/>
                  </a:lnTo>
                  <a:lnTo>
                    <a:pt x="3522" y="110"/>
                  </a:lnTo>
                  <a:lnTo>
                    <a:pt x="3533" y="114"/>
                  </a:lnTo>
                  <a:lnTo>
                    <a:pt x="3542" y="115"/>
                  </a:lnTo>
                  <a:lnTo>
                    <a:pt x="3551" y="118"/>
                  </a:lnTo>
                  <a:lnTo>
                    <a:pt x="3558" y="123"/>
                  </a:lnTo>
                  <a:lnTo>
                    <a:pt x="3568" y="126"/>
                  </a:lnTo>
                  <a:lnTo>
                    <a:pt x="3575" y="130"/>
                  </a:lnTo>
                  <a:lnTo>
                    <a:pt x="3580" y="133"/>
                  </a:lnTo>
                  <a:lnTo>
                    <a:pt x="3586" y="138"/>
                  </a:lnTo>
                  <a:lnTo>
                    <a:pt x="3591" y="141"/>
                  </a:lnTo>
                  <a:lnTo>
                    <a:pt x="3597" y="144"/>
                  </a:lnTo>
                  <a:lnTo>
                    <a:pt x="3600" y="149"/>
                  </a:lnTo>
                  <a:lnTo>
                    <a:pt x="3604" y="153"/>
                  </a:lnTo>
                  <a:lnTo>
                    <a:pt x="3608" y="157"/>
                  </a:lnTo>
                  <a:lnTo>
                    <a:pt x="3610" y="161"/>
                  </a:lnTo>
                  <a:lnTo>
                    <a:pt x="3610" y="166"/>
                  </a:lnTo>
                  <a:lnTo>
                    <a:pt x="3610" y="169"/>
                  </a:lnTo>
                </a:path>
              </a:pathLst>
            </a:cu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BD"/>
            </a:p>
          </p:txBody>
        </p:sp>
        <p:sp>
          <p:nvSpPr>
            <p:cNvPr id="57" name="Rectangle 1084">
              <a:extLst>
                <a:ext uri="{FF2B5EF4-FFF2-40B4-BE49-F238E27FC236}">
                  <a16:creationId xmlns:a16="http://schemas.microsoft.com/office/drawing/2014/main" id="{B78B29B7-7D7E-38FC-57C5-E8E8B6166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" y="2455"/>
              <a:ext cx="1076" cy="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5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Logistical Drivers</a:t>
              </a:r>
              <a:endPara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Freeform 1085">
              <a:extLst>
                <a:ext uri="{FF2B5EF4-FFF2-40B4-BE49-F238E27FC236}">
                  <a16:creationId xmlns:a16="http://schemas.microsoft.com/office/drawing/2014/main" id="{B10D1E2F-2C3A-7F3E-60EC-536EC21538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17" y="3093"/>
              <a:ext cx="41" cy="202"/>
            </a:xfrm>
            <a:custGeom>
              <a:avLst/>
              <a:gdLst>
                <a:gd name="T0" fmla="*/ 24 w 41"/>
                <a:gd name="T1" fmla="*/ 27 h 202"/>
                <a:gd name="T2" fmla="*/ 24 w 41"/>
                <a:gd name="T3" fmla="*/ 174 h 202"/>
                <a:gd name="T4" fmla="*/ 24 w 41"/>
                <a:gd name="T5" fmla="*/ 175 h 202"/>
                <a:gd name="T6" fmla="*/ 22 w 41"/>
                <a:gd name="T7" fmla="*/ 177 h 202"/>
                <a:gd name="T8" fmla="*/ 22 w 41"/>
                <a:gd name="T9" fmla="*/ 177 h 202"/>
                <a:gd name="T10" fmla="*/ 21 w 41"/>
                <a:gd name="T11" fmla="*/ 177 h 202"/>
                <a:gd name="T12" fmla="*/ 19 w 41"/>
                <a:gd name="T13" fmla="*/ 177 h 202"/>
                <a:gd name="T14" fmla="*/ 19 w 41"/>
                <a:gd name="T15" fmla="*/ 177 h 202"/>
                <a:gd name="T16" fmla="*/ 17 w 41"/>
                <a:gd name="T17" fmla="*/ 175 h 202"/>
                <a:gd name="T18" fmla="*/ 17 w 41"/>
                <a:gd name="T19" fmla="*/ 174 h 202"/>
                <a:gd name="T20" fmla="*/ 17 w 41"/>
                <a:gd name="T21" fmla="*/ 27 h 202"/>
                <a:gd name="T22" fmla="*/ 17 w 41"/>
                <a:gd name="T23" fmla="*/ 27 h 202"/>
                <a:gd name="T24" fmla="*/ 19 w 41"/>
                <a:gd name="T25" fmla="*/ 25 h 202"/>
                <a:gd name="T26" fmla="*/ 19 w 41"/>
                <a:gd name="T27" fmla="*/ 25 h 202"/>
                <a:gd name="T28" fmla="*/ 21 w 41"/>
                <a:gd name="T29" fmla="*/ 25 h 202"/>
                <a:gd name="T30" fmla="*/ 22 w 41"/>
                <a:gd name="T31" fmla="*/ 25 h 202"/>
                <a:gd name="T32" fmla="*/ 22 w 41"/>
                <a:gd name="T33" fmla="*/ 25 h 202"/>
                <a:gd name="T34" fmla="*/ 24 w 41"/>
                <a:gd name="T35" fmla="*/ 27 h 202"/>
                <a:gd name="T36" fmla="*/ 24 w 41"/>
                <a:gd name="T37" fmla="*/ 27 h 202"/>
                <a:gd name="T38" fmla="*/ 24 w 41"/>
                <a:gd name="T39" fmla="*/ 27 h 202"/>
                <a:gd name="T40" fmla="*/ 0 w 41"/>
                <a:gd name="T41" fmla="*/ 33 h 202"/>
                <a:gd name="T42" fmla="*/ 21 w 41"/>
                <a:gd name="T43" fmla="*/ 0 h 202"/>
                <a:gd name="T44" fmla="*/ 41 w 41"/>
                <a:gd name="T45" fmla="*/ 33 h 202"/>
                <a:gd name="T46" fmla="*/ 0 w 41"/>
                <a:gd name="T47" fmla="*/ 33 h 202"/>
                <a:gd name="T48" fmla="*/ 41 w 41"/>
                <a:gd name="T49" fmla="*/ 169 h 202"/>
                <a:gd name="T50" fmla="*/ 21 w 41"/>
                <a:gd name="T51" fmla="*/ 202 h 202"/>
                <a:gd name="T52" fmla="*/ 0 w 41"/>
                <a:gd name="T53" fmla="*/ 169 h 202"/>
                <a:gd name="T54" fmla="*/ 41 w 41"/>
                <a:gd name="T55" fmla="*/ 169 h 20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1"/>
                <a:gd name="T85" fmla="*/ 0 h 202"/>
                <a:gd name="T86" fmla="*/ 41 w 41"/>
                <a:gd name="T87" fmla="*/ 202 h 20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1" h="202">
                  <a:moveTo>
                    <a:pt x="24" y="27"/>
                  </a:moveTo>
                  <a:lnTo>
                    <a:pt x="24" y="174"/>
                  </a:lnTo>
                  <a:lnTo>
                    <a:pt x="24" y="175"/>
                  </a:lnTo>
                  <a:lnTo>
                    <a:pt x="22" y="177"/>
                  </a:lnTo>
                  <a:lnTo>
                    <a:pt x="21" y="177"/>
                  </a:lnTo>
                  <a:lnTo>
                    <a:pt x="19" y="177"/>
                  </a:lnTo>
                  <a:lnTo>
                    <a:pt x="17" y="175"/>
                  </a:lnTo>
                  <a:lnTo>
                    <a:pt x="17" y="174"/>
                  </a:lnTo>
                  <a:lnTo>
                    <a:pt x="17" y="27"/>
                  </a:lnTo>
                  <a:lnTo>
                    <a:pt x="19" y="25"/>
                  </a:lnTo>
                  <a:lnTo>
                    <a:pt x="21" y="25"/>
                  </a:lnTo>
                  <a:lnTo>
                    <a:pt x="22" y="25"/>
                  </a:lnTo>
                  <a:lnTo>
                    <a:pt x="24" y="27"/>
                  </a:lnTo>
                  <a:close/>
                  <a:moveTo>
                    <a:pt x="0" y="33"/>
                  </a:moveTo>
                  <a:lnTo>
                    <a:pt x="21" y="0"/>
                  </a:lnTo>
                  <a:lnTo>
                    <a:pt x="41" y="33"/>
                  </a:lnTo>
                  <a:lnTo>
                    <a:pt x="0" y="33"/>
                  </a:lnTo>
                  <a:close/>
                  <a:moveTo>
                    <a:pt x="41" y="169"/>
                  </a:moveTo>
                  <a:lnTo>
                    <a:pt x="21" y="202"/>
                  </a:lnTo>
                  <a:lnTo>
                    <a:pt x="0" y="169"/>
                  </a:lnTo>
                  <a:lnTo>
                    <a:pt x="41" y="169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59" name="Freeform 1086">
              <a:extLst>
                <a:ext uri="{FF2B5EF4-FFF2-40B4-BE49-F238E27FC236}">
                  <a16:creationId xmlns:a16="http://schemas.microsoft.com/office/drawing/2014/main" id="{ADCBC781-E5B0-C8CF-0E65-172637BE03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4" y="3093"/>
              <a:ext cx="40" cy="202"/>
            </a:xfrm>
            <a:custGeom>
              <a:avLst/>
              <a:gdLst>
                <a:gd name="T0" fmla="*/ 24 w 40"/>
                <a:gd name="T1" fmla="*/ 27 h 202"/>
                <a:gd name="T2" fmla="*/ 24 w 40"/>
                <a:gd name="T3" fmla="*/ 174 h 202"/>
                <a:gd name="T4" fmla="*/ 24 w 40"/>
                <a:gd name="T5" fmla="*/ 175 h 202"/>
                <a:gd name="T6" fmla="*/ 22 w 40"/>
                <a:gd name="T7" fmla="*/ 177 h 202"/>
                <a:gd name="T8" fmla="*/ 22 w 40"/>
                <a:gd name="T9" fmla="*/ 177 h 202"/>
                <a:gd name="T10" fmla="*/ 20 w 40"/>
                <a:gd name="T11" fmla="*/ 177 h 202"/>
                <a:gd name="T12" fmla="*/ 18 w 40"/>
                <a:gd name="T13" fmla="*/ 177 h 202"/>
                <a:gd name="T14" fmla="*/ 18 w 40"/>
                <a:gd name="T15" fmla="*/ 177 h 202"/>
                <a:gd name="T16" fmla="*/ 16 w 40"/>
                <a:gd name="T17" fmla="*/ 175 h 202"/>
                <a:gd name="T18" fmla="*/ 16 w 40"/>
                <a:gd name="T19" fmla="*/ 174 h 202"/>
                <a:gd name="T20" fmla="*/ 16 w 40"/>
                <a:gd name="T21" fmla="*/ 27 h 202"/>
                <a:gd name="T22" fmla="*/ 16 w 40"/>
                <a:gd name="T23" fmla="*/ 27 h 202"/>
                <a:gd name="T24" fmla="*/ 18 w 40"/>
                <a:gd name="T25" fmla="*/ 25 h 202"/>
                <a:gd name="T26" fmla="*/ 18 w 40"/>
                <a:gd name="T27" fmla="*/ 25 h 202"/>
                <a:gd name="T28" fmla="*/ 20 w 40"/>
                <a:gd name="T29" fmla="*/ 25 h 202"/>
                <a:gd name="T30" fmla="*/ 22 w 40"/>
                <a:gd name="T31" fmla="*/ 25 h 202"/>
                <a:gd name="T32" fmla="*/ 22 w 40"/>
                <a:gd name="T33" fmla="*/ 25 h 202"/>
                <a:gd name="T34" fmla="*/ 24 w 40"/>
                <a:gd name="T35" fmla="*/ 27 h 202"/>
                <a:gd name="T36" fmla="*/ 24 w 40"/>
                <a:gd name="T37" fmla="*/ 27 h 202"/>
                <a:gd name="T38" fmla="*/ 24 w 40"/>
                <a:gd name="T39" fmla="*/ 27 h 202"/>
                <a:gd name="T40" fmla="*/ 0 w 40"/>
                <a:gd name="T41" fmla="*/ 33 h 202"/>
                <a:gd name="T42" fmla="*/ 20 w 40"/>
                <a:gd name="T43" fmla="*/ 0 h 202"/>
                <a:gd name="T44" fmla="*/ 40 w 40"/>
                <a:gd name="T45" fmla="*/ 33 h 202"/>
                <a:gd name="T46" fmla="*/ 0 w 40"/>
                <a:gd name="T47" fmla="*/ 33 h 202"/>
                <a:gd name="T48" fmla="*/ 40 w 40"/>
                <a:gd name="T49" fmla="*/ 169 h 202"/>
                <a:gd name="T50" fmla="*/ 20 w 40"/>
                <a:gd name="T51" fmla="*/ 202 h 202"/>
                <a:gd name="T52" fmla="*/ 0 w 40"/>
                <a:gd name="T53" fmla="*/ 169 h 202"/>
                <a:gd name="T54" fmla="*/ 40 w 40"/>
                <a:gd name="T55" fmla="*/ 169 h 20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40"/>
                <a:gd name="T85" fmla="*/ 0 h 202"/>
                <a:gd name="T86" fmla="*/ 40 w 40"/>
                <a:gd name="T87" fmla="*/ 202 h 20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40" h="202">
                  <a:moveTo>
                    <a:pt x="24" y="27"/>
                  </a:moveTo>
                  <a:lnTo>
                    <a:pt x="24" y="174"/>
                  </a:lnTo>
                  <a:lnTo>
                    <a:pt x="24" y="175"/>
                  </a:lnTo>
                  <a:lnTo>
                    <a:pt x="22" y="177"/>
                  </a:lnTo>
                  <a:lnTo>
                    <a:pt x="20" y="177"/>
                  </a:lnTo>
                  <a:lnTo>
                    <a:pt x="18" y="177"/>
                  </a:lnTo>
                  <a:lnTo>
                    <a:pt x="16" y="175"/>
                  </a:lnTo>
                  <a:lnTo>
                    <a:pt x="16" y="174"/>
                  </a:lnTo>
                  <a:lnTo>
                    <a:pt x="16" y="27"/>
                  </a:lnTo>
                  <a:lnTo>
                    <a:pt x="18" y="25"/>
                  </a:lnTo>
                  <a:lnTo>
                    <a:pt x="20" y="25"/>
                  </a:lnTo>
                  <a:lnTo>
                    <a:pt x="22" y="25"/>
                  </a:lnTo>
                  <a:lnTo>
                    <a:pt x="24" y="27"/>
                  </a:lnTo>
                  <a:close/>
                  <a:moveTo>
                    <a:pt x="0" y="33"/>
                  </a:moveTo>
                  <a:lnTo>
                    <a:pt x="20" y="0"/>
                  </a:lnTo>
                  <a:lnTo>
                    <a:pt x="40" y="33"/>
                  </a:lnTo>
                  <a:lnTo>
                    <a:pt x="0" y="33"/>
                  </a:lnTo>
                  <a:close/>
                  <a:moveTo>
                    <a:pt x="40" y="169"/>
                  </a:moveTo>
                  <a:lnTo>
                    <a:pt x="20" y="202"/>
                  </a:lnTo>
                  <a:lnTo>
                    <a:pt x="0" y="169"/>
                  </a:lnTo>
                  <a:lnTo>
                    <a:pt x="40" y="169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60" name="Freeform 1087">
              <a:extLst>
                <a:ext uri="{FF2B5EF4-FFF2-40B4-BE49-F238E27FC236}">
                  <a16:creationId xmlns:a16="http://schemas.microsoft.com/office/drawing/2014/main" id="{7B4E8D59-AA5F-FFEE-3DB4-9781A57BC0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5" y="3448"/>
              <a:ext cx="155" cy="34"/>
            </a:xfrm>
            <a:custGeom>
              <a:avLst/>
              <a:gdLst>
                <a:gd name="T0" fmla="*/ 31 w 155"/>
                <a:gd name="T1" fmla="*/ 13 h 34"/>
                <a:gd name="T2" fmla="*/ 122 w 155"/>
                <a:gd name="T3" fmla="*/ 13 h 34"/>
                <a:gd name="T4" fmla="*/ 124 w 155"/>
                <a:gd name="T5" fmla="*/ 15 h 34"/>
                <a:gd name="T6" fmla="*/ 124 w 155"/>
                <a:gd name="T7" fmla="*/ 15 h 34"/>
                <a:gd name="T8" fmla="*/ 126 w 155"/>
                <a:gd name="T9" fmla="*/ 16 h 34"/>
                <a:gd name="T10" fmla="*/ 126 w 155"/>
                <a:gd name="T11" fmla="*/ 16 h 34"/>
                <a:gd name="T12" fmla="*/ 126 w 155"/>
                <a:gd name="T13" fmla="*/ 18 h 34"/>
                <a:gd name="T14" fmla="*/ 124 w 155"/>
                <a:gd name="T15" fmla="*/ 18 h 34"/>
                <a:gd name="T16" fmla="*/ 124 w 155"/>
                <a:gd name="T17" fmla="*/ 20 h 34"/>
                <a:gd name="T18" fmla="*/ 122 w 155"/>
                <a:gd name="T19" fmla="*/ 20 h 34"/>
                <a:gd name="T20" fmla="*/ 31 w 155"/>
                <a:gd name="T21" fmla="*/ 20 h 34"/>
                <a:gd name="T22" fmla="*/ 31 w 155"/>
                <a:gd name="T23" fmla="*/ 20 h 34"/>
                <a:gd name="T24" fmla="*/ 29 w 155"/>
                <a:gd name="T25" fmla="*/ 18 h 34"/>
                <a:gd name="T26" fmla="*/ 29 w 155"/>
                <a:gd name="T27" fmla="*/ 18 h 34"/>
                <a:gd name="T28" fmla="*/ 29 w 155"/>
                <a:gd name="T29" fmla="*/ 16 h 34"/>
                <a:gd name="T30" fmla="*/ 29 w 155"/>
                <a:gd name="T31" fmla="*/ 16 h 34"/>
                <a:gd name="T32" fmla="*/ 29 w 155"/>
                <a:gd name="T33" fmla="*/ 15 h 34"/>
                <a:gd name="T34" fmla="*/ 31 w 155"/>
                <a:gd name="T35" fmla="*/ 15 h 34"/>
                <a:gd name="T36" fmla="*/ 31 w 155"/>
                <a:gd name="T37" fmla="*/ 13 h 34"/>
                <a:gd name="T38" fmla="*/ 31 w 155"/>
                <a:gd name="T39" fmla="*/ 13 h 34"/>
                <a:gd name="T40" fmla="*/ 38 w 155"/>
                <a:gd name="T41" fmla="*/ 34 h 34"/>
                <a:gd name="T42" fmla="*/ 0 w 155"/>
                <a:gd name="T43" fmla="*/ 16 h 34"/>
                <a:gd name="T44" fmla="*/ 38 w 155"/>
                <a:gd name="T45" fmla="*/ 0 h 34"/>
                <a:gd name="T46" fmla="*/ 38 w 155"/>
                <a:gd name="T47" fmla="*/ 34 h 34"/>
                <a:gd name="T48" fmla="*/ 115 w 155"/>
                <a:gd name="T49" fmla="*/ 0 h 34"/>
                <a:gd name="T50" fmla="*/ 155 w 155"/>
                <a:gd name="T51" fmla="*/ 16 h 34"/>
                <a:gd name="T52" fmla="*/ 115 w 155"/>
                <a:gd name="T53" fmla="*/ 34 h 34"/>
                <a:gd name="T54" fmla="*/ 115 w 155"/>
                <a:gd name="T55" fmla="*/ 0 h 3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55"/>
                <a:gd name="T85" fmla="*/ 0 h 34"/>
                <a:gd name="T86" fmla="*/ 155 w 155"/>
                <a:gd name="T87" fmla="*/ 34 h 3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55" h="34">
                  <a:moveTo>
                    <a:pt x="31" y="13"/>
                  </a:moveTo>
                  <a:lnTo>
                    <a:pt x="122" y="13"/>
                  </a:lnTo>
                  <a:lnTo>
                    <a:pt x="124" y="15"/>
                  </a:lnTo>
                  <a:lnTo>
                    <a:pt x="126" y="16"/>
                  </a:lnTo>
                  <a:lnTo>
                    <a:pt x="126" y="18"/>
                  </a:lnTo>
                  <a:lnTo>
                    <a:pt x="124" y="18"/>
                  </a:lnTo>
                  <a:lnTo>
                    <a:pt x="124" y="20"/>
                  </a:lnTo>
                  <a:lnTo>
                    <a:pt x="122" y="20"/>
                  </a:lnTo>
                  <a:lnTo>
                    <a:pt x="31" y="20"/>
                  </a:lnTo>
                  <a:lnTo>
                    <a:pt x="29" y="18"/>
                  </a:lnTo>
                  <a:lnTo>
                    <a:pt x="29" y="16"/>
                  </a:lnTo>
                  <a:lnTo>
                    <a:pt x="29" y="15"/>
                  </a:lnTo>
                  <a:lnTo>
                    <a:pt x="31" y="15"/>
                  </a:lnTo>
                  <a:lnTo>
                    <a:pt x="31" y="13"/>
                  </a:lnTo>
                  <a:close/>
                  <a:moveTo>
                    <a:pt x="38" y="34"/>
                  </a:moveTo>
                  <a:lnTo>
                    <a:pt x="0" y="16"/>
                  </a:lnTo>
                  <a:lnTo>
                    <a:pt x="38" y="0"/>
                  </a:lnTo>
                  <a:lnTo>
                    <a:pt x="38" y="34"/>
                  </a:lnTo>
                  <a:close/>
                  <a:moveTo>
                    <a:pt x="115" y="0"/>
                  </a:moveTo>
                  <a:lnTo>
                    <a:pt x="155" y="16"/>
                  </a:lnTo>
                  <a:lnTo>
                    <a:pt x="115" y="34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61" name="Freeform 1088">
              <a:extLst>
                <a:ext uri="{FF2B5EF4-FFF2-40B4-BE49-F238E27FC236}">
                  <a16:creationId xmlns:a16="http://schemas.microsoft.com/office/drawing/2014/main" id="{6BFA417E-18D9-6938-EFEA-55222C4D7A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6" y="3448"/>
              <a:ext cx="155" cy="34"/>
            </a:xfrm>
            <a:custGeom>
              <a:avLst/>
              <a:gdLst>
                <a:gd name="T0" fmla="*/ 32 w 155"/>
                <a:gd name="T1" fmla="*/ 13 h 34"/>
                <a:gd name="T2" fmla="*/ 124 w 155"/>
                <a:gd name="T3" fmla="*/ 13 h 34"/>
                <a:gd name="T4" fmla="*/ 124 w 155"/>
                <a:gd name="T5" fmla="*/ 15 h 34"/>
                <a:gd name="T6" fmla="*/ 126 w 155"/>
                <a:gd name="T7" fmla="*/ 15 h 34"/>
                <a:gd name="T8" fmla="*/ 126 w 155"/>
                <a:gd name="T9" fmla="*/ 16 h 34"/>
                <a:gd name="T10" fmla="*/ 126 w 155"/>
                <a:gd name="T11" fmla="*/ 16 h 34"/>
                <a:gd name="T12" fmla="*/ 126 w 155"/>
                <a:gd name="T13" fmla="*/ 18 h 34"/>
                <a:gd name="T14" fmla="*/ 126 w 155"/>
                <a:gd name="T15" fmla="*/ 18 h 34"/>
                <a:gd name="T16" fmla="*/ 124 w 155"/>
                <a:gd name="T17" fmla="*/ 20 h 34"/>
                <a:gd name="T18" fmla="*/ 124 w 155"/>
                <a:gd name="T19" fmla="*/ 20 h 34"/>
                <a:gd name="T20" fmla="*/ 32 w 155"/>
                <a:gd name="T21" fmla="*/ 20 h 34"/>
                <a:gd name="T22" fmla="*/ 31 w 155"/>
                <a:gd name="T23" fmla="*/ 20 h 34"/>
                <a:gd name="T24" fmla="*/ 31 w 155"/>
                <a:gd name="T25" fmla="*/ 18 h 34"/>
                <a:gd name="T26" fmla="*/ 31 w 155"/>
                <a:gd name="T27" fmla="*/ 18 h 34"/>
                <a:gd name="T28" fmla="*/ 29 w 155"/>
                <a:gd name="T29" fmla="*/ 16 h 34"/>
                <a:gd name="T30" fmla="*/ 31 w 155"/>
                <a:gd name="T31" fmla="*/ 16 h 34"/>
                <a:gd name="T32" fmla="*/ 31 w 155"/>
                <a:gd name="T33" fmla="*/ 15 h 34"/>
                <a:gd name="T34" fmla="*/ 31 w 155"/>
                <a:gd name="T35" fmla="*/ 15 h 34"/>
                <a:gd name="T36" fmla="*/ 32 w 155"/>
                <a:gd name="T37" fmla="*/ 13 h 34"/>
                <a:gd name="T38" fmla="*/ 32 w 155"/>
                <a:gd name="T39" fmla="*/ 13 h 34"/>
                <a:gd name="T40" fmla="*/ 40 w 155"/>
                <a:gd name="T41" fmla="*/ 34 h 34"/>
                <a:gd name="T42" fmla="*/ 0 w 155"/>
                <a:gd name="T43" fmla="*/ 16 h 34"/>
                <a:gd name="T44" fmla="*/ 40 w 155"/>
                <a:gd name="T45" fmla="*/ 0 h 34"/>
                <a:gd name="T46" fmla="*/ 40 w 155"/>
                <a:gd name="T47" fmla="*/ 34 h 34"/>
                <a:gd name="T48" fmla="*/ 117 w 155"/>
                <a:gd name="T49" fmla="*/ 0 h 34"/>
                <a:gd name="T50" fmla="*/ 155 w 155"/>
                <a:gd name="T51" fmla="*/ 16 h 34"/>
                <a:gd name="T52" fmla="*/ 117 w 155"/>
                <a:gd name="T53" fmla="*/ 34 h 34"/>
                <a:gd name="T54" fmla="*/ 117 w 155"/>
                <a:gd name="T55" fmla="*/ 0 h 3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55"/>
                <a:gd name="T85" fmla="*/ 0 h 34"/>
                <a:gd name="T86" fmla="*/ 155 w 155"/>
                <a:gd name="T87" fmla="*/ 34 h 3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55" h="34">
                  <a:moveTo>
                    <a:pt x="32" y="13"/>
                  </a:moveTo>
                  <a:lnTo>
                    <a:pt x="124" y="13"/>
                  </a:lnTo>
                  <a:lnTo>
                    <a:pt x="124" y="15"/>
                  </a:lnTo>
                  <a:lnTo>
                    <a:pt x="126" y="15"/>
                  </a:lnTo>
                  <a:lnTo>
                    <a:pt x="126" y="16"/>
                  </a:lnTo>
                  <a:lnTo>
                    <a:pt x="126" y="18"/>
                  </a:lnTo>
                  <a:lnTo>
                    <a:pt x="124" y="20"/>
                  </a:lnTo>
                  <a:lnTo>
                    <a:pt x="32" y="20"/>
                  </a:lnTo>
                  <a:lnTo>
                    <a:pt x="31" y="20"/>
                  </a:lnTo>
                  <a:lnTo>
                    <a:pt x="31" y="18"/>
                  </a:lnTo>
                  <a:lnTo>
                    <a:pt x="29" y="16"/>
                  </a:lnTo>
                  <a:lnTo>
                    <a:pt x="31" y="16"/>
                  </a:lnTo>
                  <a:lnTo>
                    <a:pt x="31" y="15"/>
                  </a:lnTo>
                  <a:lnTo>
                    <a:pt x="32" y="13"/>
                  </a:lnTo>
                  <a:close/>
                  <a:moveTo>
                    <a:pt x="40" y="34"/>
                  </a:moveTo>
                  <a:lnTo>
                    <a:pt x="0" y="16"/>
                  </a:lnTo>
                  <a:lnTo>
                    <a:pt x="40" y="0"/>
                  </a:lnTo>
                  <a:lnTo>
                    <a:pt x="40" y="34"/>
                  </a:lnTo>
                  <a:close/>
                  <a:moveTo>
                    <a:pt x="117" y="0"/>
                  </a:moveTo>
                  <a:lnTo>
                    <a:pt x="155" y="16"/>
                  </a:lnTo>
                  <a:lnTo>
                    <a:pt x="117" y="3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62" name="Freeform 1089">
              <a:extLst>
                <a:ext uri="{FF2B5EF4-FFF2-40B4-BE49-F238E27FC236}">
                  <a16:creationId xmlns:a16="http://schemas.microsoft.com/office/drawing/2014/main" id="{441CBA57-D82C-B677-C3EC-D348166E4E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5" y="2940"/>
              <a:ext cx="155" cy="33"/>
            </a:xfrm>
            <a:custGeom>
              <a:avLst/>
              <a:gdLst>
                <a:gd name="T0" fmla="*/ 31 w 155"/>
                <a:gd name="T1" fmla="*/ 14 h 33"/>
                <a:gd name="T2" fmla="*/ 122 w 155"/>
                <a:gd name="T3" fmla="*/ 14 h 33"/>
                <a:gd name="T4" fmla="*/ 124 w 155"/>
                <a:gd name="T5" fmla="*/ 14 h 33"/>
                <a:gd name="T6" fmla="*/ 124 w 155"/>
                <a:gd name="T7" fmla="*/ 14 h 33"/>
                <a:gd name="T8" fmla="*/ 126 w 155"/>
                <a:gd name="T9" fmla="*/ 16 h 33"/>
                <a:gd name="T10" fmla="*/ 126 w 155"/>
                <a:gd name="T11" fmla="*/ 17 h 33"/>
                <a:gd name="T12" fmla="*/ 126 w 155"/>
                <a:gd name="T13" fmla="*/ 17 h 33"/>
                <a:gd name="T14" fmla="*/ 124 w 155"/>
                <a:gd name="T15" fmla="*/ 19 h 33"/>
                <a:gd name="T16" fmla="*/ 124 w 155"/>
                <a:gd name="T17" fmla="*/ 19 h 33"/>
                <a:gd name="T18" fmla="*/ 122 w 155"/>
                <a:gd name="T19" fmla="*/ 19 h 33"/>
                <a:gd name="T20" fmla="*/ 31 w 155"/>
                <a:gd name="T21" fmla="*/ 19 h 33"/>
                <a:gd name="T22" fmla="*/ 31 w 155"/>
                <a:gd name="T23" fmla="*/ 19 h 33"/>
                <a:gd name="T24" fmla="*/ 29 w 155"/>
                <a:gd name="T25" fmla="*/ 19 h 33"/>
                <a:gd name="T26" fmla="*/ 29 w 155"/>
                <a:gd name="T27" fmla="*/ 17 h 33"/>
                <a:gd name="T28" fmla="*/ 29 w 155"/>
                <a:gd name="T29" fmla="*/ 17 h 33"/>
                <a:gd name="T30" fmla="*/ 29 w 155"/>
                <a:gd name="T31" fmla="*/ 16 h 33"/>
                <a:gd name="T32" fmla="*/ 29 w 155"/>
                <a:gd name="T33" fmla="*/ 14 h 33"/>
                <a:gd name="T34" fmla="*/ 31 w 155"/>
                <a:gd name="T35" fmla="*/ 14 h 33"/>
                <a:gd name="T36" fmla="*/ 31 w 155"/>
                <a:gd name="T37" fmla="*/ 14 h 33"/>
                <a:gd name="T38" fmla="*/ 31 w 155"/>
                <a:gd name="T39" fmla="*/ 14 h 33"/>
                <a:gd name="T40" fmla="*/ 38 w 155"/>
                <a:gd name="T41" fmla="*/ 33 h 33"/>
                <a:gd name="T42" fmla="*/ 0 w 155"/>
                <a:gd name="T43" fmla="*/ 17 h 33"/>
                <a:gd name="T44" fmla="*/ 38 w 155"/>
                <a:gd name="T45" fmla="*/ 0 h 33"/>
                <a:gd name="T46" fmla="*/ 38 w 155"/>
                <a:gd name="T47" fmla="*/ 33 h 33"/>
                <a:gd name="T48" fmla="*/ 115 w 155"/>
                <a:gd name="T49" fmla="*/ 0 h 33"/>
                <a:gd name="T50" fmla="*/ 155 w 155"/>
                <a:gd name="T51" fmla="*/ 17 h 33"/>
                <a:gd name="T52" fmla="*/ 115 w 155"/>
                <a:gd name="T53" fmla="*/ 33 h 33"/>
                <a:gd name="T54" fmla="*/ 115 w 155"/>
                <a:gd name="T55" fmla="*/ 0 h 3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55"/>
                <a:gd name="T85" fmla="*/ 0 h 33"/>
                <a:gd name="T86" fmla="*/ 155 w 155"/>
                <a:gd name="T87" fmla="*/ 33 h 3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55" h="33">
                  <a:moveTo>
                    <a:pt x="31" y="14"/>
                  </a:moveTo>
                  <a:lnTo>
                    <a:pt x="122" y="14"/>
                  </a:lnTo>
                  <a:lnTo>
                    <a:pt x="124" y="14"/>
                  </a:lnTo>
                  <a:lnTo>
                    <a:pt x="126" y="16"/>
                  </a:lnTo>
                  <a:lnTo>
                    <a:pt x="126" y="17"/>
                  </a:lnTo>
                  <a:lnTo>
                    <a:pt x="124" y="19"/>
                  </a:lnTo>
                  <a:lnTo>
                    <a:pt x="122" y="19"/>
                  </a:lnTo>
                  <a:lnTo>
                    <a:pt x="31" y="19"/>
                  </a:lnTo>
                  <a:lnTo>
                    <a:pt x="29" y="19"/>
                  </a:lnTo>
                  <a:lnTo>
                    <a:pt x="29" y="17"/>
                  </a:lnTo>
                  <a:lnTo>
                    <a:pt x="29" y="16"/>
                  </a:lnTo>
                  <a:lnTo>
                    <a:pt x="29" y="14"/>
                  </a:lnTo>
                  <a:lnTo>
                    <a:pt x="31" y="14"/>
                  </a:lnTo>
                  <a:close/>
                  <a:moveTo>
                    <a:pt x="38" y="33"/>
                  </a:moveTo>
                  <a:lnTo>
                    <a:pt x="0" y="17"/>
                  </a:lnTo>
                  <a:lnTo>
                    <a:pt x="38" y="0"/>
                  </a:lnTo>
                  <a:lnTo>
                    <a:pt x="38" y="33"/>
                  </a:lnTo>
                  <a:close/>
                  <a:moveTo>
                    <a:pt x="115" y="0"/>
                  </a:moveTo>
                  <a:lnTo>
                    <a:pt x="155" y="17"/>
                  </a:lnTo>
                  <a:lnTo>
                    <a:pt x="115" y="33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63" name="Freeform 1090">
              <a:extLst>
                <a:ext uri="{FF2B5EF4-FFF2-40B4-BE49-F238E27FC236}">
                  <a16:creationId xmlns:a16="http://schemas.microsoft.com/office/drawing/2014/main" id="{34BE5D30-4B51-2562-2C0F-A981447B7B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6" y="2940"/>
              <a:ext cx="155" cy="33"/>
            </a:xfrm>
            <a:custGeom>
              <a:avLst/>
              <a:gdLst>
                <a:gd name="T0" fmla="*/ 32 w 155"/>
                <a:gd name="T1" fmla="*/ 14 h 33"/>
                <a:gd name="T2" fmla="*/ 124 w 155"/>
                <a:gd name="T3" fmla="*/ 14 h 33"/>
                <a:gd name="T4" fmla="*/ 124 w 155"/>
                <a:gd name="T5" fmla="*/ 14 h 33"/>
                <a:gd name="T6" fmla="*/ 126 w 155"/>
                <a:gd name="T7" fmla="*/ 14 h 33"/>
                <a:gd name="T8" fmla="*/ 126 w 155"/>
                <a:gd name="T9" fmla="*/ 16 h 33"/>
                <a:gd name="T10" fmla="*/ 126 w 155"/>
                <a:gd name="T11" fmla="*/ 17 h 33"/>
                <a:gd name="T12" fmla="*/ 126 w 155"/>
                <a:gd name="T13" fmla="*/ 17 h 33"/>
                <a:gd name="T14" fmla="*/ 126 w 155"/>
                <a:gd name="T15" fmla="*/ 19 h 33"/>
                <a:gd name="T16" fmla="*/ 124 w 155"/>
                <a:gd name="T17" fmla="*/ 19 h 33"/>
                <a:gd name="T18" fmla="*/ 124 w 155"/>
                <a:gd name="T19" fmla="*/ 19 h 33"/>
                <a:gd name="T20" fmla="*/ 32 w 155"/>
                <a:gd name="T21" fmla="*/ 19 h 33"/>
                <a:gd name="T22" fmla="*/ 31 w 155"/>
                <a:gd name="T23" fmla="*/ 19 h 33"/>
                <a:gd name="T24" fmla="*/ 31 w 155"/>
                <a:gd name="T25" fmla="*/ 19 h 33"/>
                <a:gd name="T26" fmla="*/ 31 w 155"/>
                <a:gd name="T27" fmla="*/ 17 h 33"/>
                <a:gd name="T28" fmla="*/ 29 w 155"/>
                <a:gd name="T29" fmla="*/ 17 h 33"/>
                <a:gd name="T30" fmla="*/ 31 w 155"/>
                <a:gd name="T31" fmla="*/ 16 h 33"/>
                <a:gd name="T32" fmla="*/ 31 w 155"/>
                <a:gd name="T33" fmla="*/ 14 h 33"/>
                <a:gd name="T34" fmla="*/ 31 w 155"/>
                <a:gd name="T35" fmla="*/ 14 h 33"/>
                <a:gd name="T36" fmla="*/ 32 w 155"/>
                <a:gd name="T37" fmla="*/ 14 h 33"/>
                <a:gd name="T38" fmla="*/ 32 w 155"/>
                <a:gd name="T39" fmla="*/ 14 h 33"/>
                <a:gd name="T40" fmla="*/ 40 w 155"/>
                <a:gd name="T41" fmla="*/ 33 h 33"/>
                <a:gd name="T42" fmla="*/ 0 w 155"/>
                <a:gd name="T43" fmla="*/ 17 h 33"/>
                <a:gd name="T44" fmla="*/ 40 w 155"/>
                <a:gd name="T45" fmla="*/ 0 h 33"/>
                <a:gd name="T46" fmla="*/ 40 w 155"/>
                <a:gd name="T47" fmla="*/ 33 h 33"/>
                <a:gd name="T48" fmla="*/ 117 w 155"/>
                <a:gd name="T49" fmla="*/ 0 h 33"/>
                <a:gd name="T50" fmla="*/ 155 w 155"/>
                <a:gd name="T51" fmla="*/ 17 h 33"/>
                <a:gd name="T52" fmla="*/ 117 w 155"/>
                <a:gd name="T53" fmla="*/ 33 h 33"/>
                <a:gd name="T54" fmla="*/ 117 w 155"/>
                <a:gd name="T55" fmla="*/ 0 h 33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55"/>
                <a:gd name="T85" fmla="*/ 0 h 33"/>
                <a:gd name="T86" fmla="*/ 155 w 155"/>
                <a:gd name="T87" fmla="*/ 33 h 33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55" h="33">
                  <a:moveTo>
                    <a:pt x="32" y="14"/>
                  </a:moveTo>
                  <a:lnTo>
                    <a:pt x="124" y="14"/>
                  </a:lnTo>
                  <a:lnTo>
                    <a:pt x="126" y="14"/>
                  </a:lnTo>
                  <a:lnTo>
                    <a:pt x="126" y="16"/>
                  </a:lnTo>
                  <a:lnTo>
                    <a:pt x="126" y="17"/>
                  </a:lnTo>
                  <a:lnTo>
                    <a:pt x="126" y="19"/>
                  </a:lnTo>
                  <a:lnTo>
                    <a:pt x="124" y="19"/>
                  </a:lnTo>
                  <a:lnTo>
                    <a:pt x="32" y="19"/>
                  </a:lnTo>
                  <a:lnTo>
                    <a:pt x="31" y="19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31" y="16"/>
                  </a:lnTo>
                  <a:lnTo>
                    <a:pt x="31" y="14"/>
                  </a:lnTo>
                  <a:lnTo>
                    <a:pt x="32" y="14"/>
                  </a:lnTo>
                  <a:close/>
                  <a:moveTo>
                    <a:pt x="40" y="33"/>
                  </a:moveTo>
                  <a:lnTo>
                    <a:pt x="0" y="17"/>
                  </a:lnTo>
                  <a:lnTo>
                    <a:pt x="40" y="0"/>
                  </a:lnTo>
                  <a:lnTo>
                    <a:pt x="40" y="33"/>
                  </a:lnTo>
                  <a:close/>
                  <a:moveTo>
                    <a:pt x="117" y="0"/>
                  </a:moveTo>
                  <a:lnTo>
                    <a:pt x="155" y="17"/>
                  </a:lnTo>
                  <a:lnTo>
                    <a:pt x="117" y="33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64" name="Freeform 1091">
              <a:extLst>
                <a:ext uri="{FF2B5EF4-FFF2-40B4-BE49-F238E27FC236}">
                  <a16:creationId xmlns:a16="http://schemas.microsoft.com/office/drawing/2014/main" id="{1D31F36F-45B7-BF9A-1564-267F0D3843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5" y="3093"/>
              <a:ext cx="193" cy="202"/>
            </a:xfrm>
            <a:custGeom>
              <a:avLst/>
              <a:gdLst>
                <a:gd name="T0" fmla="*/ 22 w 193"/>
                <a:gd name="T1" fmla="*/ 19 h 202"/>
                <a:gd name="T2" fmla="*/ 175 w 193"/>
                <a:gd name="T3" fmla="*/ 179 h 202"/>
                <a:gd name="T4" fmla="*/ 175 w 193"/>
                <a:gd name="T5" fmla="*/ 180 h 202"/>
                <a:gd name="T6" fmla="*/ 175 w 193"/>
                <a:gd name="T7" fmla="*/ 182 h 202"/>
                <a:gd name="T8" fmla="*/ 175 w 193"/>
                <a:gd name="T9" fmla="*/ 182 h 202"/>
                <a:gd name="T10" fmla="*/ 175 w 193"/>
                <a:gd name="T11" fmla="*/ 183 h 202"/>
                <a:gd name="T12" fmla="*/ 173 w 193"/>
                <a:gd name="T13" fmla="*/ 183 h 202"/>
                <a:gd name="T14" fmla="*/ 172 w 193"/>
                <a:gd name="T15" fmla="*/ 183 h 202"/>
                <a:gd name="T16" fmla="*/ 172 w 193"/>
                <a:gd name="T17" fmla="*/ 183 h 202"/>
                <a:gd name="T18" fmla="*/ 170 w 193"/>
                <a:gd name="T19" fmla="*/ 183 h 202"/>
                <a:gd name="T20" fmla="*/ 18 w 193"/>
                <a:gd name="T21" fmla="*/ 22 h 202"/>
                <a:gd name="T22" fmla="*/ 16 w 193"/>
                <a:gd name="T23" fmla="*/ 22 h 202"/>
                <a:gd name="T24" fmla="*/ 16 w 193"/>
                <a:gd name="T25" fmla="*/ 21 h 202"/>
                <a:gd name="T26" fmla="*/ 16 w 193"/>
                <a:gd name="T27" fmla="*/ 19 h 202"/>
                <a:gd name="T28" fmla="*/ 18 w 193"/>
                <a:gd name="T29" fmla="*/ 19 h 202"/>
                <a:gd name="T30" fmla="*/ 20 w 193"/>
                <a:gd name="T31" fmla="*/ 19 h 202"/>
                <a:gd name="T32" fmla="*/ 20 w 193"/>
                <a:gd name="T33" fmla="*/ 17 h 202"/>
                <a:gd name="T34" fmla="*/ 22 w 193"/>
                <a:gd name="T35" fmla="*/ 19 h 202"/>
                <a:gd name="T36" fmla="*/ 22 w 193"/>
                <a:gd name="T37" fmla="*/ 19 h 202"/>
                <a:gd name="T38" fmla="*/ 22 w 193"/>
                <a:gd name="T39" fmla="*/ 19 h 202"/>
                <a:gd name="T40" fmla="*/ 9 w 193"/>
                <a:gd name="T41" fmla="*/ 37 h 202"/>
                <a:gd name="T42" fmla="*/ 0 w 193"/>
                <a:gd name="T43" fmla="*/ 0 h 202"/>
                <a:gd name="T44" fmla="*/ 38 w 193"/>
                <a:gd name="T45" fmla="*/ 14 h 202"/>
                <a:gd name="T46" fmla="*/ 9 w 193"/>
                <a:gd name="T47" fmla="*/ 37 h 202"/>
                <a:gd name="T48" fmla="*/ 182 w 193"/>
                <a:gd name="T49" fmla="*/ 166 h 202"/>
                <a:gd name="T50" fmla="*/ 193 w 193"/>
                <a:gd name="T51" fmla="*/ 202 h 202"/>
                <a:gd name="T52" fmla="*/ 153 w 193"/>
                <a:gd name="T53" fmla="*/ 186 h 202"/>
                <a:gd name="T54" fmla="*/ 182 w 193"/>
                <a:gd name="T55" fmla="*/ 166 h 20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93"/>
                <a:gd name="T85" fmla="*/ 0 h 202"/>
                <a:gd name="T86" fmla="*/ 193 w 193"/>
                <a:gd name="T87" fmla="*/ 202 h 20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93" h="202">
                  <a:moveTo>
                    <a:pt x="22" y="19"/>
                  </a:moveTo>
                  <a:lnTo>
                    <a:pt x="175" y="179"/>
                  </a:lnTo>
                  <a:lnTo>
                    <a:pt x="175" y="180"/>
                  </a:lnTo>
                  <a:lnTo>
                    <a:pt x="175" y="182"/>
                  </a:lnTo>
                  <a:lnTo>
                    <a:pt x="175" y="183"/>
                  </a:lnTo>
                  <a:lnTo>
                    <a:pt x="173" y="183"/>
                  </a:lnTo>
                  <a:lnTo>
                    <a:pt x="172" y="183"/>
                  </a:lnTo>
                  <a:lnTo>
                    <a:pt x="170" y="183"/>
                  </a:lnTo>
                  <a:lnTo>
                    <a:pt x="18" y="22"/>
                  </a:lnTo>
                  <a:lnTo>
                    <a:pt x="16" y="22"/>
                  </a:lnTo>
                  <a:lnTo>
                    <a:pt x="16" y="21"/>
                  </a:lnTo>
                  <a:lnTo>
                    <a:pt x="16" y="19"/>
                  </a:lnTo>
                  <a:lnTo>
                    <a:pt x="18" y="19"/>
                  </a:lnTo>
                  <a:lnTo>
                    <a:pt x="20" y="19"/>
                  </a:lnTo>
                  <a:lnTo>
                    <a:pt x="20" y="17"/>
                  </a:lnTo>
                  <a:lnTo>
                    <a:pt x="22" y="19"/>
                  </a:lnTo>
                  <a:close/>
                  <a:moveTo>
                    <a:pt x="9" y="37"/>
                  </a:moveTo>
                  <a:lnTo>
                    <a:pt x="0" y="0"/>
                  </a:lnTo>
                  <a:lnTo>
                    <a:pt x="38" y="14"/>
                  </a:lnTo>
                  <a:lnTo>
                    <a:pt x="9" y="37"/>
                  </a:lnTo>
                  <a:close/>
                  <a:moveTo>
                    <a:pt x="182" y="166"/>
                  </a:moveTo>
                  <a:lnTo>
                    <a:pt x="193" y="202"/>
                  </a:lnTo>
                  <a:lnTo>
                    <a:pt x="153" y="186"/>
                  </a:lnTo>
                  <a:lnTo>
                    <a:pt x="182" y="166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65" name="Freeform 1092">
              <a:extLst>
                <a:ext uri="{FF2B5EF4-FFF2-40B4-BE49-F238E27FC236}">
                  <a16:creationId xmlns:a16="http://schemas.microsoft.com/office/drawing/2014/main" id="{195A0F9D-0B7B-E676-23A1-4B4DC97625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5" y="3093"/>
              <a:ext cx="193" cy="202"/>
            </a:xfrm>
            <a:custGeom>
              <a:avLst/>
              <a:gdLst>
                <a:gd name="T0" fmla="*/ 175 w 193"/>
                <a:gd name="T1" fmla="*/ 22 h 202"/>
                <a:gd name="T2" fmla="*/ 22 w 193"/>
                <a:gd name="T3" fmla="*/ 183 h 202"/>
                <a:gd name="T4" fmla="*/ 22 w 193"/>
                <a:gd name="T5" fmla="*/ 183 h 202"/>
                <a:gd name="T6" fmla="*/ 20 w 193"/>
                <a:gd name="T7" fmla="*/ 183 h 202"/>
                <a:gd name="T8" fmla="*/ 20 w 193"/>
                <a:gd name="T9" fmla="*/ 183 h 202"/>
                <a:gd name="T10" fmla="*/ 18 w 193"/>
                <a:gd name="T11" fmla="*/ 183 h 202"/>
                <a:gd name="T12" fmla="*/ 16 w 193"/>
                <a:gd name="T13" fmla="*/ 182 h 202"/>
                <a:gd name="T14" fmla="*/ 16 w 193"/>
                <a:gd name="T15" fmla="*/ 182 h 202"/>
                <a:gd name="T16" fmla="*/ 16 w 193"/>
                <a:gd name="T17" fmla="*/ 180 h 202"/>
                <a:gd name="T18" fmla="*/ 18 w 193"/>
                <a:gd name="T19" fmla="*/ 179 h 202"/>
                <a:gd name="T20" fmla="*/ 170 w 193"/>
                <a:gd name="T21" fmla="*/ 19 h 202"/>
                <a:gd name="T22" fmla="*/ 172 w 193"/>
                <a:gd name="T23" fmla="*/ 19 h 202"/>
                <a:gd name="T24" fmla="*/ 172 w 193"/>
                <a:gd name="T25" fmla="*/ 17 h 202"/>
                <a:gd name="T26" fmla="*/ 173 w 193"/>
                <a:gd name="T27" fmla="*/ 19 h 202"/>
                <a:gd name="T28" fmla="*/ 175 w 193"/>
                <a:gd name="T29" fmla="*/ 19 h 202"/>
                <a:gd name="T30" fmla="*/ 175 w 193"/>
                <a:gd name="T31" fmla="*/ 19 h 202"/>
                <a:gd name="T32" fmla="*/ 175 w 193"/>
                <a:gd name="T33" fmla="*/ 21 h 202"/>
                <a:gd name="T34" fmla="*/ 175 w 193"/>
                <a:gd name="T35" fmla="*/ 22 h 202"/>
                <a:gd name="T36" fmla="*/ 175 w 193"/>
                <a:gd name="T37" fmla="*/ 22 h 202"/>
                <a:gd name="T38" fmla="*/ 175 w 193"/>
                <a:gd name="T39" fmla="*/ 22 h 202"/>
                <a:gd name="T40" fmla="*/ 153 w 193"/>
                <a:gd name="T41" fmla="*/ 14 h 202"/>
                <a:gd name="T42" fmla="*/ 193 w 193"/>
                <a:gd name="T43" fmla="*/ 0 h 202"/>
                <a:gd name="T44" fmla="*/ 182 w 193"/>
                <a:gd name="T45" fmla="*/ 37 h 202"/>
                <a:gd name="T46" fmla="*/ 153 w 193"/>
                <a:gd name="T47" fmla="*/ 14 h 202"/>
                <a:gd name="T48" fmla="*/ 38 w 193"/>
                <a:gd name="T49" fmla="*/ 186 h 202"/>
                <a:gd name="T50" fmla="*/ 0 w 193"/>
                <a:gd name="T51" fmla="*/ 202 h 202"/>
                <a:gd name="T52" fmla="*/ 9 w 193"/>
                <a:gd name="T53" fmla="*/ 166 h 202"/>
                <a:gd name="T54" fmla="*/ 38 w 193"/>
                <a:gd name="T55" fmla="*/ 186 h 20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93"/>
                <a:gd name="T85" fmla="*/ 0 h 202"/>
                <a:gd name="T86" fmla="*/ 193 w 193"/>
                <a:gd name="T87" fmla="*/ 202 h 20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93" h="202">
                  <a:moveTo>
                    <a:pt x="175" y="22"/>
                  </a:moveTo>
                  <a:lnTo>
                    <a:pt x="22" y="183"/>
                  </a:lnTo>
                  <a:lnTo>
                    <a:pt x="20" y="183"/>
                  </a:lnTo>
                  <a:lnTo>
                    <a:pt x="18" y="183"/>
                  </a:lnTo>
                  <a:lnTo>
                    <a:pt x="16" y="182"/>
                  </a:lnTo>
                  <a:lnTo>
                    <a:pt x="16" y="180"/>
                  </a:lnTo>
                  <a:lnTo>
                    <a:pt x="18" y="179"/>
                  </a:lnTo>
                  <a:lnTo>
                    <a:pt x="170" y="19"/>
                  </a:lnTo>
                  <a:lnTo>
                    <a:pt x="172" y="19"/>
                  </a:lnTo>
                  <a:lnTo>
                    <a:pt x="172" y="17"/>
                  </a:lnTo>
                  <a:lnTo>
                    <a:pt x="173" y="19"/>
                  </a:lnTo>
                  <a:lnTo>
                    <a:pt x="175" y="19"/>
                  </a:lnTo>
                  <a:lnTo>
                    <a:pt x="175" y="21"/>
                  </a:lnTo>
                  <a:lnTo>
                    <a:pt x="175" y="22"/>
                  </a:lnTo>
                  <a:close/>
                  <a:moveTo>
                    <a:pt x="153" y="14"/>
                  </a:moveTo>
                  <a:lnTo>
                    <a:pt x="193" y="0"/>
                  </a:lnTo>
                  <a:lnTo>
                    <a:pt x="182" y="37"/>
                  </a:lnTo>
                  <a:lnTo>
                    <a:pt x="153" y="14"/>
                  </a:lnTo>
                  <a:close/>
                  <a:moveTo>
                    <a:pt x="38" y="186"/>
                  </a:moveTo>
                  <a:lnTo>
                    <a:pt x="0" y="202"/>
                  </a:lnTo>
                  <a:lnTo>
                    <a:pt x="9" y="166"/>
                  </a:lnTo>
                  <a:lnTo>
                    <a:pt x="38" y="186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66" name="Freeform 1093">
              <a:extLst>
                <a:ext uri="{FF2B5EF4-FFF2-40B4-BE49-F238E27FC236}">
                  <a16:creationId xmlns:a16="http://schemas.microsoft.com/office/drawing/2014/main" id="{32A43B4D-6F25-C6EB-1377-C8108BE799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7" y="3093"/>
              <a:ext cx="194" cy="202"/>
            </a:xfrm>
            <a:custGeom>
              <a:avLst/>
              <a:gdLst>
                <a:gd name="T0" fmla="*/ 24 w 194"/>
                <a:gd name="T1" fmla="*/ 19 h 202"/>
                <a:gd name="T2" fmla="*/ 176 w 194"/>
                <a:gd name="T3" fmla="*/ 179 h 202"/>
                <a:gd name="T4" fmla="*/ 177 w 194"/>
                <a:gd name="T5" fmla="*/ 180 h 202"/>
                <a:gd name="T6" fmla="*/ 177 w 194"/>
                <a:gd name="T7" fmla="*/ 182 h 202"/>
                <a:gd name="T8" fmla="*/ 177 w 194"/>
                <a:gd name="T9" fmla="*/ 182 h 202"/>
                <a:gd name="T10" fmla="*/ 176 w 194"/>
                <a:gd name="T11" fmla="*/ 183 h 202"/>
                <a:gd name="T12" fmla="*/ 176 w 194"/>
                <a:gd name="T13" fmla="*/ 183 h 202"/>
                <a:gd name="T14" fmla="*/ 174 w 194"/>
                <a:gd name="T15" fmla="*/ 183 h 202"/>
                <a:gd name="T16" fmla="*/ 172 w 194"/>
                <a:gd name="T17" fmla="*/ 183 h 202"/>
                <a:gd name="T18" fmla="*/ 172 w 194"/>
                <a:gd name="T19" fmla="*/ 183 h 202"/>
                <a:gd name="T20" fmla="*/ 18 w 194"/>
                <a:gd name="T21" fmla="*/ 22 h 202"/>
                <a:gd name="T22" fmla="*/ 18 w 194"/>
                <a:gd name="T23" fmla="*/ 22 h 202"/>
                <a:gd name="T24" fmla="*/ 18 w 194"/>
                <a:gd name="T25" fmla="*/ 21 h 202"/>
                <a:gd name="T26" fmla="*/ 18 w 194"/>
                <a:gd name="T27" fmla="*/ 19 h 202"/>
                <a:gd name="T28" fmla="*/ 18 w 194"/>
                <a:gd name="T29" fmla="*/ 19 h 202"/>
                <a:gd name="T30" fmla="*/ 20 w 194"/>
                <a:gd name="T31" fmla="*/ 19 h 202"/>
                <a:gd name="T32" fmla="*/ 22 w 194"/>
                <a:gd name="T33" fmla="*/ 17 h 202"/>
                <a:gd name="T34" fmla="*/ 22 w 194"/>
                <a:gd name="T35" fmla="*/ 19 h 202"/>
                <a:gd name="T36" fmla="*/ 24 w 194"/>
                <a:gd name="T37" fmla="*/ 19 h 202"/>
                <a:gd name="T38" fmla="*/ 24 w 194"/>
                <a:gd name="T39" fmla="*/ 19 h 202"/>
                <a:gd name="T40" fmla="*/ 11 w 194"/>
                <a:gd name="T41" fmla="*/ 37 h 202"/>
                <a:gd name="T42" fmla="*/ 0 w 194"/>
                <a:gd name="T43" fmla="*/ 0 h 202"/>
                <a:gd name="T44" fmla="*/ 40 w 194"/>
                <a:gd name="T45" fmla="*/ 14 h 202"/>
                <a:gd name="T46" fmla="*/ 11 w 194"/>
                <a:gd name="T47" fmla="*/ 37 h 202"/>
                <a:gd name="T48" fmla="*/ 185 w 194"/>
                <a:gd name="T49" fmla="*/ 166 h 202"/>
                <a:gd name="T50" fmla="*/ 194 w 194"/>
                <a:gd name="T51" fmla="*/ 202 h 202"/>
                <a:gd name="T52" fmla="*/ 156 w 194"/>
                <a:gd name="T53" fmla="*/ 186 h 202"/>
                <a:gd name="T54" fmla="*/ 185 w 194"/>
                <a:gd name="T55" fmla="*/ 166 h 20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94"/>
                <a:gd name="T85" fmla="*/ 0 h 202"/>
                <a:gd name="T86" fmla="*/ 194 w 194"/>
                <a:gd name="T87" fmla="*/ 202 h 20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94" h="202">
                  <a:moveTo>
                    <a:pt x="24" y="19"/>
                  </a:moveTo>
                  <a:lnTo>
                    <a:pt x="176" y="179"/>
                  </a:lnTo>
                  <a:lnTo>
                    <a:pt x="177" y="180"/>
                  </a:lnTo>
                  <a:lnTo>
                    <a:pt x="177" y="182"/>
                  </a:lnTo>
                  <a:lnTo>
                    <a:pt x="176" y="183"/>
                  </a:lnTo>
                  <a:lnTo>
                    <a:pt x="174" y="183"/>
                  </a:lnTo>
                  <a:lnTo>
                    <a:pt x="172" y="183"/>
                  </a:lnTo>
                  <a:lnTo>
                    <a:pt x="18" y="22"/>
                  </a:lnTo>
                  <a:lnTo>
                    <a:pt x="18" y="21"/>
                  </a:lnTo>
                  <a:lnTo>
                    <a:pt x="18" y="19"/>
                  </a:lnTo>
                  <a:lnTo>
                    <a:pt x="20" y="19"/>
                  </a:lnTo>
                  <a:lnTo>
                    <a:pt x="22" y="17"/>
                  </a:lnTo>
                  <a:lnTo>
                    <a:pt x="22" y="19"/>
                  </a:lnTo>
                  <a:lnTo>
                    <a:pt x="24" y="19"/>
                  </a:lnTo>
                  <a:close/>
                  <a:moveTo>
                    <a:pt x="11" y="37"/>
                  </a:moveTo>
                  <a:lnTo>
                    <a:pt x="0" y="0"/>
                  </a:lnTo>
                  <a:lnTo>
                    <a:pt x="40" y="14"/>
                  </a:lnTo>
                  <a:lnTo>
                    <a:pt x="11" y="37"/>
                  </a:lnTo>
                  <a:close/>
                  <a:moveTo>
                    <a:pt x="185" y="166"/>
                  </a:moveTo>
                  <a:lnTo>
                    <a:pt x="194" y="202"/>
                  </a:lnTo>
                  <a:lnTo>
                    <a:pt x="156" y="186"/>
                  </a:lnTo>
                  <a:lnTo>
                    <a:pt x="185" y="166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67" name="Freeform 1094">
              <a:extLst>
                <a:ext uri="{FF2B5EF4-FFF2-40B4-BE49-F238E27FC236}">
                  <a16:creationId xmlns:a16="http://schemas.microsoft.com/office/drawing/2014/main" id="{BD83827C-8BD1-8337-BCEF-5FCC158F87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7" y="3093"/>
              <a:ext cx="194" cy="202"/>
            </a:xfrm>
            <a:custGeom>
              <a:avLst/>
              <a:gdLst>
                <a:gd name="T0" fmla="*/ 176 w 194"/>
                <a:gd name="T1" fmla="*/ 22 h 202"/>
                <a:gd name="T2" fmla="*/ 24 w 194"/>
                <a:gd name="T3" fmla="*/ 183 h 202"/>
                <a:gd name="T4" fmla="*/ 22 w 194"/>
                <a:gd name="T5" fmla="*/ 183 h 202"/>
                <a:gd name="T6" fmla="*/ 22 w 194"/>
                <a:gd name="T7" fmla="*/ 183 h 202"/>
                <a:gd name="T8" fmla="*/ 20 w 194"/>
                <a:gd name="T9" fmla="*/ 183 h 202"/>
                <a:gd name="T10" fmla="*/ 18 w 194"/>
                <a:gd name="T11" fmla="*/ 183 h 202"/>
                <a:gd name="T12" fmla="*/ 18 w 194"/>
                <a:gd name="T13" fmla="*/ 182 h 202"/>
                <a:gd name="T14" fmla="*/ 18 w 194"/>
                <a:gd name="T15" fmla="*/ 182 h 202"/>
                <a:gd name="T16" fmla="*/ 18 w 194"/>
                <a:gd name="T17" fmla="*/ 180 h 202"/>
                <a:gd name="T18" fmla="*/ 18 w 194"/>
                <a:gd name="T19" fmla="*/ 179 h 202"/>
                <a:gd name="T20" fmla="*/ 172 w 194"/>
                <a:gd name="T21" fmla="*/ 19 h 202"/>
                <a:gd name="T22" fmla="*/ 172 w 194"/>
                <a:gd name="T23" fmla="*/ 19 h 202"/>
                <a:gd name="T24" fmla="*/ 174 w 194"/>
                <a:gd name="T25" fmla="*/ 17 h 202"/>
                <a:gd name="T26" fmla="*/ 176 w 194"/>
                <a:gd name="T27" fmla="*/ 19 h 202"/>
                <a:gd name="T28" fmla="*/ 176 w 194"/>
                <a:gd name="T29" fmla="*/ 19 h 202"/>
                <a:gd name="T30" fmla="*/ 177 w 194"/>
                <a:gd name="T31" fmla="*/ 19 h 202"/>
                <a:gd name="T32" fmla="*/ 177 w 194"/>
                <a:gd name="T33" fmla="*/ 21 h 202"/>
                <a:gd name="T34" fmla="*/ 177 w 194"/>
                <a:gd name="T35" fmla="*/ 22 h 202"/>
                <a:gd name="T36" fmla="*/ 176 w 194"/>
                <a:gd name="T37" fmla="*/ 22 h 202"/>
                <a:gd name="T38" fmla="*/ 176 w 194"/>
                <a:gd name="T39" fmla="*/ 22 h 202"/>
                <a:gd name="T40" fmla="*/ 156 w 194"/>
                <a:gd name="T41" fmla="*/ 14 h 202"/>
                <a:gd name="T42" fmla="*/ 194 w 194"/>
                <a:gd name="T43" fmla="*/ 0 h 202"/>
                <a:gd name="T44" fmla="*/ 185 w 194"/>
                <a:gd name="T45" fmla="*/ 37 h 202"/>
                <a:gd name="T46" fmla="*/ 156 w 194"/>
                <a:gd name="T47" fmla="*/ 14 h 202"/>
                <a:gd name="T48" fmla="*/ 40 w 194"/>
                <a:gd name="T49" fmla="*/ 186 h 202"/>
                <a:gd name="T50" fmla="*/ 0 w 194"/>
                <a:gd name="T51" fmla="*/ 202 h 202"/>
                <a:gd name="T52" fmla="*/ 11 w 194"/>
                <a:gd name="T53" fmla="*/ 166 h 202"/>
                <a:gd name="T54" fmla="*/ 40 w 194"/>
                <a:gd name="T55" fmla="*/ 186 h 20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94"/>
                <a:gd name="T85" fmla="*/ 0 h 202"/>
                <a:gd name="T86" fmla="*/ 194 w 194"/>
                <a:gd name="T87" fmla="*/ 202 h 20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94" h="202">
                  <a:moveTo>
                    <a:pt x="176" y="22"/>
                  </a:moveTo>
                  <a:lnTo>
                    <a:pt x="24" y="183"/>
                  </a:lnTo>
                  <a:lnTo>
                    <a:pt x="22" y="183"/>
                  </a:lnTo>
                  <a:lnTo>
                    <a:pt x="20" y="183"/>
                  </a:lnTo>
                  <a:lnTo>
                    <a:pt x="18" y="183"/>
                  </a:lnTo>
                  <a:lnTo>
                    <a:pt x="18" y="182"/>
                  </a:lnTo>
                  <a:lnTo>
                    <a:pt x="18" y="180"/>
                  </a:lnTo>
                  <a:lnTo>
                    <a:pt x="18" y="179"/>
                  </a:lnTo>
                  <a:lnTo>
                    <a:pt x="172" y="19"/>
                  </a:lnTo>
                  <a:lnTo>
                    <a:pt x="174" y="17"/>
                  </a:lnTo>
                  <a:lnTo>
                    <a:pt x="176" y="19"/>
                  </a:lnTo>
                  <a:lnTo>
                    <a:pt x="177" y="19"/>
                  </a:lnTo>
                  <a:lnTo>
                    <a:pt x="177" y="21"/>
                  </a:lnTo>
                  <a:lnTo>
                    <a:pt x="177" y="22"/>
                  </a:lnTo>
                  <a:lnTo>
                    <a:pt x="176" y="22"/>
                  </a:lnTo>
                  <a:close/>
                  <a:moveTo>
                    <a:pt x="156" y="14"/>
                  </a:moveTo>
                  <a:lnTo>
                    <a:pt x="194" y="0"/>
                  </a:lnTo>
                  <a:lnTo>
                    <a:pt x="185" y="37"/>
                  </a:lnTo>
                  <a:lnTo>
                    <a:pt x="156" y="14"/>
                  </a:lnTo>
                  <a:close/>
                  <a:moveTo>
                    <a:pt x="40" y="186"/>
                  </a:moveTo>
                  <a:lnTo>
                    <a:pt x="0" y="202"/>
                  </a:lnTo>
                  <a:lnTo>
                    <a:pt x="11" y="166"/>
                  </a:lnTo>
                  <a:lnTo>
                    <a:pt x="40" y="186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68" name="Freeform 1095">
              <a:extLst>
                <a:ext uri="{FF2B5EF4-FFF2-40B4-BE49-F238E27FC236}">
                  <a16:creationId xmlns:a16="http://schemas.microsoft.com/office/drawing/2014/main" id="{E6B659BB-7CBE-D9C5-3C34-9406B005E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5" y="3082"/>
              <a:ext cx="1396" cy="225"/>
            </a:xfrm>
            <a:custGeom>
              <a:avLst/>
              <a:gdLst>
                <a:gd name="T0" fmla="*/ 31 w 1396"/>
                <a:gd name="T1" fmla="*/ 13 h 225"/>
                <a:gd name="T2" fmla="*/ 1365 w 1396"/>
                <a:gd name="T3" fmla="*/ 205 h 225"/>
                <a:gd name="T4" fmla="*/ 1367 w 1396"/>
                <a:gd name="T5" fmla="*/ 207 h 225"/>
                <a:gd name="T6" fmla="*/ 1367 w 1396"/>
                <a:gd name="T7" fmla="*/ 207 h 225"/>
                <a:gd name="T8" fmla="*/ 1369 w 1396"/>
                <a:gd name="T9" fmla="*/ 209 h 225"/>
                <a:gd name="T10" fmla="*/ 1369 w 1396"/>
                <a:gd name="T11" fmla="*/ 209 h 225"/>
                <a:gd name="T12" fmla="*/ 1367 w 1396"/>
                <a:gd name="T13" fmla="*/ 212 h 225"/>
                <a:gd name="T14" fmla="*/ 1365 w 1396"/>
                <a:gd name="T15" fmla="*/ 212 h 225"/>
                <a:gd name="T16" fmla="*/ 1365 w 1396"/>
                <a:gd name="T17" fmla="*/ 212 h 225"/>
                <a:gd name="T18" fmla="*/ 31 w 1396"/>
                <a:gd name="T19" fmla="*/ 17 h 225"/>
                <a:gd name="T20" fmla="*/ 29 w 1396"/>
                <a:gd name="T21" fmla="*/ 17 h 225"/>
                <a:gd name="T22" fmla="*/ 29 w 1396"/>
                <a:gd name="T23" fmla="*/ 17 h 225"/>
                <a:gd name="T24" fmla="*/ 27 w 1396"/>
                <a:gd name="T25" fmla="*/ 16 h 225"/>
                <a:gd name="T26" fmla="*/ 27 w 1396"/>
                <a:gd name="T27" fmla="*/ 14 h 225"/>
                <a:gd name="T28" fmla="*/ 29 w 1396"/>
                <a:gd name="T29" fmla="*/ 14 h 225"/>
                <a:gd name="T30" fmla="*/ 29 w 1396"/>
                <a:gd name="T31" fmla="*/ 13 h 225"/>
                <a:gd name="T32" fmla="*/ 31 w 1396"/>
                <a:gd name="T33" fmla="*/ 13 h 225"/>
                <a:gd name="T34" fmla="*/ 31 w 1396"/>
                <a:gd name="T35" fmla="*/ 13 h 225"/>
                <a:gd name="T36" fmla="*/ 31 w 1396"/>
                <a:gd name="T37" fmla="*/ 13 h 225"/>
                <a:gd name="T38" fmla="*/ 34 w 1396"/>
                <a:gd name="T39" fmla="*/ 33 h 225"/>
                <a:gd name="T40" fmla="*/ 0 w 1396"/>
                <a:gd name="T41" fmla="*/ 11 h 225"/>
                <a:gd name="T42" fmla="*/ 40 w 1396"/>
                <a:gd name="T43" fmla="*/ 0 h 225"/>
                <a:gd name="T44" fmla="*/ 34 w 1396"/>
                <a:gd name="T45" fmla="*/ 33 h 225"/>
                <a:gd name="T46" fmla="*/ 1361 w 1396"/>
                <a:gd name="T47" fmla="*/ 191 h 225"/>
                <a:gd name="T48" fmla="*/ 1396 w 1396"/>
                <a:gd name="T49" fmla="*/ 213 h 225"/>
                <a:gd name="T50" fmla="*/ 1356 w 1396"/>
                <a:gd name="T51" fmla="*/ 225 h 225"/>
                <a:gd name="T52" fmla="*/ 1361 w 1396"/>
                <a:gd name="T53" fmla="*/ 191 h 22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396"/>
                <a:gd name="T82" fmla="*/ 0 h 225"/>
                <a:gd name="T83" fmla="*/ 1396 w 1396"/>
                <a:gd name="T84" fmla="*/ 225 h 22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396" h="225">
                  <a:moveTo>
                    <a:pt x="31" y="13"/>
                  </a:moveTo>
                  <a:lnTo>
                    <a:pt x="1365" y="205"/>
                  </a:lnTo>
                  <a:lnTo>
                    <a:pt x="1367" y="207"/>
                  </a:lnTo>
                  <a:lnTo>
                    <a:pt x="1369" y="209"/>
                  </a:lnTo>
                  <a:lnTo>
                    <a:pt x="1367" y="212"/>
                  </a:lnTo>
                  <a:lnTo>
                    <a:pt x="1365" y="212"/>
                  </a:lnTo>
                  <a:lnTo>
                    <a:pt x="31" y="17"/>
                  </a:lnTo>
                  <a:lnTo>
                    <a:pt x="29" y="17"/>
                  </a:lnTo>
                  <a:lnTo>
                    <a:pt x="27" y="16"/>
                  </a:lnTo>
                  <a:lnTo>
                    <a:pt x="27" y="14"/>
                  </a:lnTo>
                  <a:lnTo>
                    <a:pt x="29" y="14"/>
                  </a:lnTo>
                  <a:lnTo>
                    <a:pt x="29" y="13"/>
                  </a:lnTo>
                  <a:lnTo>
                    <a:pt x="31" y="13"/>
                  </a:lnTo>
                  <a:close/>
                  <a:moveTo>
                    <a:pt x="34" y="33"/>
                  </a:moveTo>
                  <a:lnTo>
                    <a:pt x="0" y="11"/>
                  </a:lnTo>
                  <a:lnTo>
                    <a:pt x="40" y="0"/>
                  </a:lnTo>
                  <a:lnTo>
                    <a:pt x="34" y="33"/>
                  </a:lnTo>
                  <a:close/>
                  <a:moveTo>
                    <a:pt x="1361" y="191"/>
                  </a:moveTo>
                  <a:lnTo>
                    <a:pt x="1396" y="213"/>
                  </a:lnTo>
                  <a:lnTo>
                    <a:pt x="1356" y="225"/>
                  </a:lnTo>
                  <a:lnTo>
                    <a:pt x="1361" y="191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  <p:sp>
          <p:nvSpPr>
            <p:cNvPr id="69" name="Freeform 1096">
              <a:extLst>
                <a:ext uri="{FF2B5EF4-FFF2-40B4-BE49-F238E27FC236}">
                  <a16:creationId xmlns:a16="http://schemas.microsoft.com/office/drawing/2014/main" id="{E1DFB718-3E82-9C28-4442-E2E6F740C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5" y="3082"/>
              <a:ext cx="1396" cy="225"/>
            </a:xfrm>
            <a:custGeom>
              <a:avLst/>
              <a:gdLst>
                <a:gd name="T0" fmla="*/ 31 w 1396"/>
                <a:gd name="T1" fmla="*/ 205 h 225"/>
                <a:gd name="T2" fmla="*/ 1365 w 1396"/>
                <a:gd name="T3" fmla="*/ 13 h 225"/>
                <a:gd name="T4" fmla="*/ 1365 w 1396"/>
                <a:gd name="T5" fmla="*/ 13 h 225"/>
                <a:gd name="T6" fmla="*/ 1367 w 1396"/>
                <a:gd name="T7" fmla="*/ 13 h 225"/>
                <a:gd name="T8" fmla="*/ 1369 w 1396"/>
                <a:gd name="T9" fmla="*/ 14 h 225"/>
                <a:gd name="T10" fmla="*/ 1369 w 1396"/>
                <a:gd name="T11" fmla="*/ 16 h 225"/>
                <a:gd name="T12" fmla="*/ 1367 w 1396"/>
                <a:gd name="T13" fmla="*/ 17 h 225"/>
                <a:gd name="T14" fmla="*/ 1367 w 1396"/>
                <a:gd name="T15" fmla="*/ 17 h 225"/>
                <a:gd name="T16" fmla="*/ 1365 w 1396"/>
                <a:gd name="T17" fmla="*/ 17 h 225"/>
                <a:gd name="T18" fmla="*/ 31 w 1396"/>
                <a:gd name="T19" fmla="*/ 212 h 225"/>
                <a:gd name="T20" fmla="*/ 31 w 1396"/>
                <a:gd name="T21" fmla="*/ 212 h 225"/>
                <a:gd name="T22" fmla="*/ 29 w 1396"/>
                <a:gd name="T23" fmla="*/ 212 h 225"/>
                <a:gd name="T24" fmla="*/ 29 w 1396"/>
                <a:gd name="T25" fmla="*/ 210 h 225"/>
                <a:gd name="T26" fmla="*/ 27 w 1396"/>
                <a:gd name="T27" fmla="*/ 209 h 225"/>
                <a:gd name="T28" fmla="*/ 27 w 1396"/>
                <a:gd name="T29" fmla="*/ 209 h 225"/>
                <a:gd name="T30" fmla="*/ 29 w 1396"/>
                <a:gd name="T31" fmla="*/ 207 h 225"/>
                <a:gd name="T32" fmla="*/ 29 w 1396"/>
                <a:gd name="T33" fmla="*/ 207 h 225"/>
                <a:gd name="T34" fmla="*/ 31 w 1396"/>
                <a:gd name="T35" fmla="*/ 205 h 225"/>
                <a:gd name="T36" fmla="*/ 31 w 1396"/>
                <a:gd name="T37" fmla="*/ 205 h 225"/>
                <a:gd name="T38" fmla="*/ 40 w 1396"/>
                <a:gd name="T39" fmla="*/ 225 h 225"/>
                <a:gd name="T40" fmla="*/ 0 w 1396"/>
                <a:gd name="T41" fmla="*/ 213 h 225"/>
                <a:gd name="T42" fmla="*/ 34 w 1396"/>
                <a:gd name="T43" fmla="*/ 191 h 225"/>
                <a:gd name="T44" fmla="*/ 40 w 1396"/>
                <a:gd name="T45" fmla="*/ 225 h 225"/>
                <a:gd name="T46" fmla="*/ 1356 w 1396"/>
                <a:gd name="T47" fmla="*/ 0 h 225"/>
                <a:gd name="T48" fmla="*/ 1396 w 1396"/>
                <a:gd name="T49" fmla="*/ 11 h 225"/>
                <a:gd name="T50" fmla="*/ 1361 w 1396"/>
                <a:gd name="T51" fmla="*/ 33 h 225"/>
                <a:gd name="T52" fmla="*/ 1356 w 1396"/>
                <a:gd name="T53" fmla="*/ 0 h 22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396"/>
                <a:gd name="T82" fmla="*/ 0 h 225"/>
                <a:gd name="T83" fmla="*/ 1396 w 1396"/>
                <a:gd name="T84" fmla="*/ 225 h 225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396" h="225">
                  <a:moveTo>
                    <a:pt x="31" y="205"/>
                  </a:moveTo>
                  <a:lnTo>
                    <a:pt x="1365" y="13"/>
                  </a:lnTo>
                  <a:lnTo>
                    <a:pt x="1367" y="13"/>
                  </a:lnTo>
                  <a:lnTo>
                    <a:pt x="1369" y="14"/>
                  </a:lnTo>
                  <a:lnTo>
                    <a:pt x="1369" y="16"/>
                  </a:lnTo>
                  <a:lnTo>
                    <a:pt x="1367" y="17"/>
                  </a:lnTo>
                  <a:lnTo>
                    <a:pt x="1365" y="17"/>
                  </a:lnTo>
                  <a:lnTo>
                    <a:pt x="31" y="212"/>
                  </a:lnTo>
                  <a:lnTo>
                    <a:pt x="29" y="212"/>
                  </a:lnTo>
                  <a:lnTo>
                    <a:pt x="29" y="210"/>
                  </a:lnTo>
                  <a:lnTo>
                    <a:pt x="27" y="209"/>
                  </a:lnTo>
                  <a:lnTo>
                    <a:pt x="29" y="207"/>
                  </a:lnTo>
                  <a:lnTo>
                    <a:pt x="31" y="205"/>
                  </a:lnTo>
                  <a:close/>
                  <a:moveTo>
                    <a:pt x="40" y="225"/>
                  </a:moveTo>
                  <a:lnTo>
                    <a:pt x="0" y="213"/>
                  </a:lnTo>
                  <a:lnTo>
                    <a:pt x="34" y="191"/>
                  </a:lnTo>
                  <a:lnTo>
                    <a:pt x="40" y="225"/>
                  </a:lnTo>
                  <a:close/>
                  <a:moveTo>
                    <a:pt x="1356" y="0"/>
                  </a:moveTo>
                  <a:lnTo>
                    <a:pt x="1396" y="11"/>
                  </a:lnTo>
                  <a:lnTo>
                    <a:pt x="1361" y="33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BD"/>
            </a:p>
          </p:txBody>
        </p:sp>
      </p:grpSp>
    </p:spTree>
    <p:extLst>
      <p:ext uri="{BB962C8B-B14F-4D97-AF65-F5344CB8AC3E}">
        <p14:creationId xmlns:p14="http://schemas.microsoft.com/office/powerpoint/2010/main" val="3720470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3">
            <a:extLst>
              <a:ext uri="{FF2B5EF4-FFF2-40B4-BE49-F238E27FC236}">
                <a16:creationId xmlns:a16="http://schemas.microsoft.com/office/drawing/2014/main" id="{2AD7DD12-1A87-A57E-DC12-89969F36B6D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41211" y="963611"/>
            <a:ext cx="9772783" cy="4765675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rgbClr val="0099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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Facilities</a:t>
            </a:r>
          </a:p>
          <a:p>
            <a:pPr marL="502920" lvl="1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BD12A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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 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places where inventory is stored, assembled, or fabricated</a:t>
            </a:r>
          </a:p>
          <a:p>
            <a:pPr marL="502920" lvl="1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BD12A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 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production sites and storage sites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</a:t>
            </a:r>
            <a:r>
              <a:rPr lang="en-US" altLang="en-US" sz="2400" b="1" dirty="0">
                <a:solidFill>
                  <a:srgbClr val="0099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Inventory</a:t>
            </a:r>
          </a:p>
          <a:p>
            <a:pPr marL="502920" lvl="1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BD12A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 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raw materials, WIP (work in progress), finished goods within a supply chain</a:t>
            </a:r>
          </a:p>
          <a:p>
            <a:pPr marL="502920" lvl="1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BD12A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 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inventory policies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rgbClr val="0099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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Transportation</a:t>
            </a:r>
          </a:p>
          <a:p>
            <a:pPr marL="502920" lvl="1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BD12A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 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moving inventory from point to point in a supply chain</a:t>
            </a:r>
          </a:p>
          <a:p>
            <a:pPr marL="502920" lvl="1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BD12A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 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combinations of transportation modes and routes</a:t>
            </a:r>
          </a:p>
        </p:txBody>
      </p:sp>
      <p:sp>
        <p:nvSpPr>
          <p:cNvPr id="72" name="Rectangle 2">
            <a:extLst>
              <a:ext uri="{FF2B5EF4-FFF2-40B4-BE49-F238E27FC236}">
                <a16:creationId xmlns:a16="http://schemas.microsoft.com/office/drawing/2014/main" id="{9A68B0AB-6581-5FFC-5E70-203757D5DC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9175" y="201612"/>
            <a:ext cx="7613650" cy="560387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cap="smal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Drivers of Supply Chain Performance</a:t>
            </a:r>
          </a:p>
        </p:txBody>
      </p:sp>
    </p:spTree>
    <p:extLst>
      <p:ext uri="{BB962C8B-B14F-4D97-AF65-F5344CB8AC3E}">
        <p14:creationId xmlns:p14="http://schemas.microsoft.com/office/powerpoint/2010/main" val="1501681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2">
            <a:extLst>
              <a:ext uri="{FF2B5EF4-FFF2-40B4-BE49-F238E27FC236}">
                <a16:creationId xmlns:a16="http://schemas.microsoft.com/office/drawing/2014/main" id="{57EA5C50-8FFC-9F2F-6BCE-69884AD96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9175" y="201612"/>
            <a:ext cx="7613650" cy="560387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cap="smal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Drivers of Supply Chain Performance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53D50A7-B48C-99B4-EA98-A8386E11B80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42040" y="963612"/>
            <a:ext cx="9676420" cy="3922288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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Information</a:t>
            </a:r>
          </a:p>
          <a:p>
            <a:pPr marL="502920" lvl="1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BD12A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 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 and analysis regarding inventory, transportation, facilities throughout the supply chain</a:t>
            </a:r>
          </a:p>
          <a:p>
            <a:pPr marL="502920" lvl="1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BD12A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 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potentially the biggest driver of supply chain performance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rgbClr val="0099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</a:t>
            </a:r>
            <a:r>
              <a:rPr lang="en-US" altLang="en-US" sz="2400" b="1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Sourcing</a:t>
            </a:r>
          </a:p>
          <a:p>
            <a:pPr marL="502920" lvl="1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BD12A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 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functions a firm performs and functions that are outsourced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 </a:t>
            </a:r>
            <a:r>
              <a:rPr lang="en-US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Pricing</a:t>
            </a:r>
          </a:p>
          <a:p>
            <a:pPr marL="502920" lvl="1" indent="0" algn="just" eaLnBrk="1" hangingPunct="1">
              <a:lnSpc>
                <a:spcPct val="90000"/>
              </a:lnSpc>
              <a:buNone/>
            </a:pPr>
            <a:r>
              <a:rPr lang="en-US" altLang="en-US" sz="2400" dirty="0">
                <a:solidFill>
                  <a:srgbClr val="BD12A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 </a:t>
            </a:r>
            <a:r>
              <a:rPr lang="en-US" altLang="en-US" sz="2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Price associated with goods and services provided by a firm to the supply chain</a:t>
            </a:r>
          </a:p>
        </p:txBody>
      </p:sp>
    </p:spTree>
    <p:extLst>
      <p:ext uri="{BB962C8B-B14F-4D97-AF65-F5344CB8AC3E}">
        <p14:creationId xmlns:p14="http://schemas.microsoft.com/office/powerpoint/2010/main" val="3462955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FF368C-A9AF-FDD7-03C7-E6B2497B8F94}"/>
              </a:ext>
            </a:extLst>
          </p:cNvPr>
          <p:cNvSpPr/>
          <p:nvPr/>
        </p:nvSpPr>
        <p:spPr>
          <a:xfrm>
            <a:off x="2926166" y="2750992"/>
            <a:ext cx="76498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b="1" u="sng" dirty="0">
                <a:solidFill>
                  <a:srgbClr val="BD12A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END OF THE CHAPTER…</a:t>
            </a:r>
            <a:endParaRPr lang="en-GB" sz="4800" u="sng" dirty="0">
              <a:solidFill>
                <a:srgbClr val="BD12A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599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56ED5-6DAC-7709-922E-42724A8A0D8D}"/>
              </a:ext>
            </a:extLst>
          </p:cNvPr>
          <p:cNvSpPr/>
          <p:nvPr/>
        </p:nvSpPr>
        <p:spPr>
          <a:xfrm>
            <a:off x="1549898" y="577333"/>
            <a:ext cx="42611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u="sng" dirty="0">
                <a:solidFill>
                  <a:srgbClr val="0072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INTRODUCTION </a:t>
            </a:r>
            <a:endParaRPr lang="en-GB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FBA749-3F67-78E1-45BC-0A85FAB5BCDF}"/>
              </a:ext>
            </a:extLst>
          </p:cNvPr>
          <p:cNvSpPr/>
          <p:nvPr/>
        </p:nvSpPr>
        <p:spPr>
          <a:xfrm>
            <a:off x="1549898" y="1367159"/>
            <a:ext cx="985963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supply chain </a:t>
            </a:r>
            <a:r>
              <a:rPr lang="en-GB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sequence of organizations - their facilities, functions, and activities that are involved in producing and delivering a product or service.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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sequence begins with </a:t>
            </a:r>
            <a:r>
              <a:rPr lang="en-GB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suppliers of raw materials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and 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extends all the way to their final customers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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Facilities include </a:t>
            </a:r>
            <a:r>
              <a:rPr lang="en-GB" sz="24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warehouses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factories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GB" sz="2400" b="1" dirty="0">
                <a:solidFill>
                  <a:srgbClr val="BD12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processing centres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GB" sz="2400" b="1" dirty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distribution centres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GB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retail outlets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and </a:t>
            </a:r>
            <a:r>
              <a:rPr lang="en-GB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offices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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Functions and activities include forecasting, purchasing, inventory management, information management, quality assurance, scheduling, production, distribution, delivery, and customer service. </a:t>
            </a:r>
          </a:p>
        </p:txBody>
      </p:sp>
    </p:spTree>
    <p:extLst>
      <p:ext uri="{BB962C8B-B14F-4D97-AF65-F5344CB8AC3E}">
        <p14:creationId xmlns:p14="http://schemas.microsoft.com/office/powerpoint/2010/main" val="225862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56ED5-6DAC-7709-922E-42724A8A0D8D}"/>
              </a:ext>
            </a:extLst>
          </p:cNvPr>
          <p:cNvSpPr/>
          <p:nvPr/>
        </p:nvSpPr>
        <p:spPr>
          <a:xfrm>
            <a:off x="1549898" y="577333"/>
            <a:ext cx="42611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u="sng" dirty="0">
                <a:solidFill>
                  <a:srgbClr val="0072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INTRODUCTION </a:t>
            </a:r>
            <a:endParaRPr lang="en-GB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FBA749-3F67-78E1-45BC-0A85FAB5BCDF}"/>
              </a:ext>
            </a:extLst>
          </p:cNvPr>
          <p:cNvSpPr/>
          <p:nvPr/>
        </p:nvSpPr>
        <p:spPr>
          <a:xfrm>
            <a:off x="1549898" y="1367159"/>
            <a:ext cx="985963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Supply Chain Management </a:t>
            </a:r>
            <a:r>
              <a:rPr lang="en-GB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the strategic coordination of business functions within a business organization and throughout its supply chain for the purpose of integrating supply and demand management.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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Supply chain managers are people at various levels of the organization who are responsible for managing supply and demand both within and across business organizations.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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They are involved with planning and coordinating activities that include sourcing and procurement of materials and services, transformation activities, and logistics.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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main actions are </a:t>
            </a:r>
            <a:r>
              <a:rPr lang="en-GB" sz="2800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plan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GB" sz="2800" b="1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source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GB" sz="2800" b="1" dirty="0">
                <a:solidFill>
                  <a:schemeClr val="accent5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make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and </a:t>
            </a:r>
            <a:r>
              <a:rPr lang="en-GB" sz="2800" b="1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deliver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5811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56ED5-6DAC-7709-922E-42724A8A0D8D}"/>
              </a:ext>
            </a:extLst>
          </p:cNvPr>
          <p:cNvSpPr/>
          <p:nvPr/>
        </p:nvSpPr>
        <p:spPr>
          <a:xfrm>
            <a:off x="1549898" y="577333"/>
            <a:ext cx="42611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u="sng" dirty="0">
                <a:solidFill>
                  <a:srgbClr val="0072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INTRODUCTION </a:t>
            </a:r>
            <a:endParaRPr lang="en-GB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FBA749-3F67-78E1-45BC-0A85FAB5BCDF}"/>
              </a:ext>
            </a:extLst>
          </p:cNvPr>
          <p:cNvSpPr/>
          <p:nvPr/>
        </p:nvSpPr>
        <p:spPr>
          <a:xfrm>
            <a:off x="1549898" y="1367159"/>
            <a:ext cx="985963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BD12A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Logistics</a:t>
            </a:r>
            <a:r>
              <a:rPr lang="en-GB" sz="2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 the part of a supply chain involved with the forward and reverse flow of goods, services, cash, and information.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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Logistics management includes management of inbound and outbound transportation, material handling, warehousing, inventory, order fulfilment and distribution, third-party logistics, and reverse logistics (the return of goods from customers).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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Supply chains are sometimes referred to as </a:t>
            </a:r>
            <a:r>
              <a:rPr lang="en-GB" sz="2400" b="1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value chains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 term that reflects the concept that value is added as goods and services progress through the chain. </a:t>
            </a:r>
          </a:p>
        </p:txBody>
      </p:sp>
    </p:spTree>
    <p:extLst>
      <p:ext uri="{BB962C8B-B14F-4D97-AF65-F5344CB8AC3E}">
        <p14:creationId xmlns:p14="http://schemas.microsoft.com/office/powerpoint/2010/main" val="1937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56ED5-6DAC-7709-922E-42724A8A0D8D}"/>
              </a:ext>
            </a:extLst>
          </p:cNvPr>
          <p:cNvSpPr/>
          <p:nvPr/>
        </p:nvSpPr>
        <p:spPr>
          <a:xfrm>
            <a:off x="1549898" y="577333"/>
            <a:ext cx="42611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u="sng" dirty="0">
                <a:solidFill>
                  <a:srgbClr val="0072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INTRODUCTION </a:t>
            </a:r>
            <a:endParaRPr lang="en-GB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FBA749-3F67-78E1-45BC-0A85FAB5BCDF}"/>
              </a:ext>
            </a:extLst>
          </p:cNvPr>
          <p:cNvSpPr/>
          <p:nvPr/>
        </p:nvSpPr>
        <p:spPr>
          <a:xfrm>
            <a:off x="1549898" y="1367159"/>
            <a:ext cx="985963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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Supply chains are the lifeblood of any business organization.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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They connect suppliers, producers, and final customers in a network that is essential to the creation and delivery of goods and services. 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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Managing the supply chain is the process of planning, implementing, and controlling supply chain operations.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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basic components are strategy, procurement, supply management, demand management, and logistics.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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goal of supply chain management is to match supply to demand as effectively and efficiently as possible.</a:t>
            </a:r>
            <a:endParaRPr lang="en-GB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212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56ED5-6DAC-7709-922E-42724A8A0D8D}"/>
              </a:ext>
            </a:extLst>
          </p:cNvPr>
          <p:cNvSpPr/>
          <p:nvPr/>
        </p:nvSpPr>
        <p:spPr>
          <a:xfrm>
            <a:off x="1549898" y="577333"/>
            <a:ext cx="42611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u="sng" dirty="0">
                <a:solidFill>
                  <a:srgbClr val="0072E5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INTRODUCTION </a:t>
            </a:r>
            <a:endParaRPr lang="en-GB" sz="4000" u="sn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FBA749-3F67-78E1-45BC-0A85FAB5BCDF}"/>
              </a:ext>
            </a:extLst>
          </p:cNvPr>
          <p:cNvSpPr/>
          <p:nvPr/>
        </p:nvSpPr>
        <p:spPr>
          <a:xfrm>
            <a:off x="1549898" y="1367159"/>
            <a:ext cx="985963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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 important aspect of supply chain management is </a:t>
            </a:r>
            <a:r>
              <a:rPr lang="en-GB" sz="2400" b="1" dirty="0">
                <a:solidFill>
                  <a:srgbClr val="BD12A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flow management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" panose="05000000000000000000" pitchFamily="2" charset="2"/>
              </a:rPr>
              <a:t>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three types of flow that need to be managed are </a:t>
            </a:r>
            <a:r>
              <a:rPr lang="en-GB" sz="2400" b="1" dirty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product and service flow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en-GB" sz="2400" b="1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information flow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and </a:t>
            </a:r>
            <a:r>
              <a:rPr lang="en-GB" sz="2400" b="1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financial flow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</a:t>
            </a:r>
            <a:r>
              <a:rPr lang="en-GB" sz="2400" b="1" dirty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 </a:t>
            </a:r>
            <a:r>
              <a:rPr lang="en-GB" sz="2400" b="1" dirty="0">
                <a:solidFill>
                  <a:schemeClr val="accent3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Product and service flow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involves the movement of goods or services from suppliers to customers, as well as handling customer service needs and product returns.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 </a:t>
            </a:r>
            <a:r>
              <a:rPr lang="en-GB" sz="2400" b="1" dirty="0">
                <a:solidFill>
                  <a:srgbClr val="0070C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Information flow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involves sharing forecast and sales data, transmitting orders, tracking shipments, and updating order status.</a:t>
            </a:r>
          </a:p>
          <a:p>
            <a:pPr algn="just"/>
            <a:endParaRPr lang="en-GB" sz="8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/>
            <a:r>
              <a:rPr lang="en-GB" sz="2400" b="1" dirty="0">
                <a:solidFill>
                  <a:srgbClr val="00206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Wingdings 2" panose="05020102010507070707" pitchFamily="18" charset="2"/>
              </a:rPr>
              <a:t> </a:t>
            </a:r>
            <a:r>
              <a:rPr lang="en-GB" sz="2400" b="1" dirty="0">
                <a:solidFill>
                  <a:srgbClr val="7030A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Financial flow </a:t>
            </a:r>
            <a:r>
              <a:rPr lang="en-GB" sz="2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involves credit terms, payments, and consignment and title ownership arrangements. </a:t>
            </a:r>
            <a:endParaRPr lang="en-GB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800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56ED5-6DAC-7709-922E-42724A8A0D8D}"/>
              </a:ext>
            </a:extLst>
          </p:cNvPr>
          <p:cNvSpPr/>
          <p:nvPr/>
        </p:nvSpPr>
        <p:spPr>
          <a:xfrm>
            <a:off x="1549898" y="577333"/>
            <a:ext cx="42611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u="sng" dirty="0">
                <a:solidFill>
                  <a:srgbClr val="0072E5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INTRODUCTION </a:t>
            </a:r>
            <a:endParaRPr lang="en-GB" sz="4000" u="sn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6162B4F1-7DB3-ECC2-6EFA-82B7F01D1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34" y="1469885"/>
            <a:ext cx="10944785" cy="462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16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D56ED5-6DAC-7709-922E-42724A8A0D8D}"/>
              </a:ext>
            </a:extLst>
          </p:cNvPr>
          <p:cNvSpPr/>
          <p:nvPr/>
        </p:nvSpPr>
        <p:spPr>
          <a:xfrm>
            <a:off x="1549898" y="577333"/>
            <a:ext cx="42611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u="sng" dirty="0">
                <a:solidFill>
                  <a:srgbClr val="0072E5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INTRODUCTION </a:t>
            </a:r>
            <a:endParaRPr lang="en-GB" sz="4000" u="sng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F078FDA-703D-C9A2-A848-2C35A42DC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78" y="1285219"/>
            <a:ext cx="99568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87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88CE-CFD2-D092-89FA-41466950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supply chain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Circular Economy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45FFED-0EDB-E08F-9D4B-C974E6E99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1088" y="197167"/>
            <a:ext cx="6858000" cy="2857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C8D213-D4E8-DD56-5156-282AB2F65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088" y="3054668"/>
            <a:ext cx="7810500" cy="360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927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D8304A89DEFD448A4957F3363430CC" ma:contentTypeVersion="3" ma:contentTypeDescription="Create a new document." ma:contentTypeScope="" ma:versionID="05b8f474c05d24b93a3b1ead70a92bd9">
  <xsd:schema xmlns:xsd="http://www.w3.org/2001/XMLSchema" xmlns:xs="http://www.w3.org/2001/XMLSchema" xmlns:p="http://schemas.microsoft.com/office/2006/metadata/properties" xmlns:ns2="613cba00-ce8d-4fb4-838f-75eaf4789a8b" targetNamespace="http://schemas.microsoft.com/office/2006/metadata/properties" ma:root="true" ma:fieldsID="22c3452f4f129c0e6d9d6080ba5a5a53" ns2:_="">
    <xsd:import namespace="613cba00-ce8d-4fb4-838f-75eaf4789a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3cba00-ce8d-4fb4-838f-75eaf4789a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433247-0D4F-4C52-A163-8E544F5061BF}"/>
</file>

<file path=customXml/itemProps2.xml><?xml version="1.0" encoding="utf-8"?>
<ds:datastoreItem xmlns:ds="http://schemas.openxmlformats.org/officeDocument/2006/customXml" ds:itemID="{0264D5EB-9D03-4F09-ABA8-A0436944B1C0}"/>
</file>

<file path=customXml/itemProps3.xml><?xml version="1.0" encoding="utf-8"?>
<ds:datastoreItem xmlns:ds="http://schemas.openxmlformats.org/officeDocument/2006/customXml" ds:itemID="{43C76EA8-1C9B-414B-B682-EF2DC8C1E43B}"/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63</TotalTime>
  <Words>913</Words>
  <Application>Microsoft Office PowerPoint</Application>
  <PresentationFormat>Widescreen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Rounded MT Bold</vt:lpstr>
      <vt:lpstr>Arial Unicode MS</vt:lpstr>
      <vt:lpstr>Calibri</vt:lpstr>
      <vt:lpstr>Corbel</vt:lpstr>
      <vt:lpstr>Times New Roman</vt:lpstr>
      <vt:lpstr>Wingdings 2</vt:lpstr>
      <vt:lpstr>Frame</vt:lpstr>
      <vt:lpstr>Supply Chain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Closed loop supply chain  and  Circular Economy</vt:lpstr>
      <vt:lpstr>PowerPoint Presentation</vt:lpstr>
      <vt:lpstr>PowerPoint Presentation</vt:lpstr>
      <vt:lpstr>PowerPoint Presentation</vt:lpstr>
      <vt:lpstr>PowerPoint Presentation</vt:lpstr>
      <vt:lpstr>A Framework for Structuring Drivers</vt:lpstr>
      <vt:lpstr>Drivers of Supply Chain Performance</vt:lpstr>
      <vt:lpstr>Drivers of Supply Chain Performance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Management</dc:title>
  <dc:subject>Engineering Management</dc:subject>
  <dc:creator>Stanley Rodrick</dc:creator>
  <cp:keywords>Chapter # 11</cp:keywords>
  <cp:lastModifiedBy>Hasibul Islam</cp:lastModifiedBy>
  <cp:revision>2</cp:revision>
  <dcterms:created xsi:type="dcterms:W3CDTF">2022-06-18T14:31:37Z</dcterms:created>
  <dcterms:modified xsi:type="dcterms:W3CDTF">2023-04-05T05:10:25Z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0x010100C2D8304A89DEFD448A4957F3363430CC</vt:lpwstr>
  </property>
</Properties>
</file>