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1" r:id="rId6"/>
    <p:sldId id="263" r:id="rId7"/>
    <p:sldId id="257" r:id="rId8"/>
    <p:sldId id="258" r:id="rId9"/>
    <p:sldId id="259" r:id="rId10"/>
    <p:sldId id="262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9822" autoAdjust="0"/>
  </p:normalViewPr>
  <p:slideViewPr>
    <p:cSldViewPr>
      <p:cViewPr>
        <p:scale>
          <a:sx n="62" d="100"/>
          <a:sy n="62" d="100"/>
        </p:scale>
        <p:origin x="204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E0055-558C-4E57-970A-E0F68D8C50FD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4C547-2BE3-4AED-9533-99BC582E6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4C547-2BE3-4AED-9533-99BC582E6E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0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7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9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9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0569-6EB6-45C9-A00B-BA0EA2289D4E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DA2F-318D-4E8C-97FB-B64B0AEF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layer.slideplayer.com/90/14693378/slides/slide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26144"/>
              </p:ext>
            </p:extLst>
          </p:nvPr>
        </p:nvGraphicFramePr>
        <p:xfrm>
          <a:off x="685800" y="1412240"/>
          <a:ext cx="815339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 in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Locate new facilities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 prospective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Hire and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 and order furniture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Remodel and Install 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dirty="0"/>
                        <a:t>Furniture received and set</a:t>
                      </a:r>
                      <a:r>
                        <a:rPr lang="en-US" baseline="0" dirty="0"/>
                        <a:t>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E, F,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5334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 </a:t>
            </a:r>
            <a:r>
              <a:rPr lang="en-US" sz="2400" b="1" dirty="0"/>
              <a:t>GANTT</a:t>
            </a:r>
            <a:r>
              <a:rPr lang="en-US" sz="2400" dirty="0"/>
              <a:t> chart for a bank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8032" y="2022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78032" y="2481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1295" y="2806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9662" y="3168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9662" y="357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8139" y="3930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8139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9195" y="1640036"/>
            <a:ext cx="80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EFDAB-F4A7-2CE3-756C-841076C6E289}"/>
              </a:ext>
            </a:extLst>
          </p:cNvPr>
          <p:cNvSpPr/>
          <p:nvPr/>
        </p:nvSpPr>
        <p:spPr>
          <a:xfrm>
            <a:off x="3657599" y="1412240"/>
            <a:ext cx="545382" cy="323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80774"/>
              </p:ext>
            </p:extLst>
          </p:nvPr>
        </p:nvGraphicFramePr>
        <p:xfrm>
          <a:off x="8305800" y="0"/>
          <a:ext cx="3200400" cy="323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553">
                <a:tc>
                  <a:txBody>
                    <a:bodyPr/>
                    <a:lstStyle/>
                    <a:p>
                      <a:r>
                        <a:rPr lang="en-US" dirty="0"/>
                        <a:t>Activity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 in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2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E, F,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9536B44B-D757-4BB7-93C2-357F6F94CA16}"/>
              </a:ext>
            </a:extLst>
          </p:cNvPr>
          <p:cNvSpPr txBox="1"/>
          <p:nvPr/>
        </p:nvSpPr>
        <p:spPr>
          <a:xfrm>
            <a:off x="2927780" y="6167314"/>
            <a:ext cx="18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in weeks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B604EA-FB6F-44E9-8504-F18F9028F439}"/>
              </a:ext>
            </a:extLst>
          </p:cNvPr>
          <p:cNvSpPr txBox="1"/>
          <p:nvPr/>
        </p:nvSpPr>
        <p:spPr>
          <a:xfrm>
            <a:off x="5843644" y="5888479"/>
            <a:ext cx="4276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path/ Largest path=A-E- G=20 weeks</a:t>
            </a:r>
          </a:p>
          <a:p>
            <a:r>
              <a:rPr lang="en-US" dirty="0"/>
              <a:t>Slack is zero for all activities on critical path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77C195-7532-4898-9FAB-C80F6FD269AD}"/>
              </a:ext>
            </a:extLst>
          </p:cNvPr>
          <p:cNvCxnSpPr/>
          <p:nvPr/>
        </p:nvCxnSpPr>
        <p:spPr>
          <a:xfrm>
            <a:off x="1981200" y="990600"/>
            <a:ext cx="0" cy="434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3C7CB4-E39D-430D-BEF9-0F7CE4E90A64}"/>
              </a:ext>
            </a:extLst>
          </p:cNvPr>
          <p:cNvCxnSpPr>
            <a:cxnSpLocks/>
          </p:cNvCxnSpPr>
          <p:nvPr/>
        </p:nvCxnSpPr>
        <p:spPr>
          <a:xfrm>
            <a:off x="1981200" y="5334000"/>
            <a:ext cx="6477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2A8484-8E3C-429E-AEB4-BBEDC0D83A9C}"/>
              </a:ext>
            </a:extLst>
          </p:cNvPr>
          <p:cNvCxnSpPr/>
          <p:nvPr/>
        </p:nvCxnSpPr>
        <p:spPr>
          <a:xfrm flipV="1">
            <a:off x="533400" y="1447800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C096E9-E7C0-4318-AD05-5CC98EBC3945}"/>
              </a:ext>
            </a:extLst>
          </p:cNvPr>
          <p:cNvCxnSpPr/>
          <p:nvPr/>
        </p:nvCxnSpPr>
        <p:spPr>
          <a:xfrm>
            <a:off x="2270587" y="6096000"/>
            <a:ext cx="342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9AF260-B122-4186-9B36-8DD5DEFA7DBB}"/>
              </a:ext>
            </a:extLst>
          </p:cNvPr>
          <p:cNvSpPr txBox="1"/>
          <p:nvPr/>
        </p:nvSpPr>
        <p:spPr>
          <a:xfrm>
            <a:off x="505773" y="87046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F3A1A6-B9C1-46B0-B06C-18987C863C4C}"/>
              </a:ext>
            </a:extLst>
          </p:cNvPr>
          <p:cNvCxnSpPr/>
          <p:nvPr/>
        </p:nvCxnSpPr>
        <p:spPr>
          <a:xfrm>
            <a:off x="2590800" y="990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94B9CC-2509-417F-A8EA-772ABA79D28B}"/>
              </a:ext>
            </a:extLst>
          </p:cNvPr>
          <p:cNvCxnSpPr/>
          <p:nvPr/>
        </p:nvCxnSpPr>
        <p:spPr>
          <a:xfrm>
            <a:off x="3200400" y="990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2ED33B-6234-4274-8E60-7F527964BCD5}"/>
              </a:ext>
            </a:extLst>
          </p:cNvPr>
          <p:cNvCxnSpPr/>
          <p:nvPr/>
        </p:nvCxnSpPr>
        <p:spPr>
          <a:xfrm>
            <a:off x="3864190" y="990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8A2F2F-201B-4C46-8063-81A257C00F3B}"/>
              </a:ext>
            </a:extLst>
          </p:cNvPr>
          <p:cNvCxnSpPr/>
          <p:nvPr/>
        </p:nvCxnSpPr>
        <p:spPr>
          <a:xfrm>
            <a:off x="4419600" y="990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AF83474-D2CA-4B0E-A7BA-71AE206169CD}"/>
              </a:ext>
            </a:extLst>
          </p:cNvPr>
          <p:cNvCxnSpPr/>
          <p:nvPr/>
        </p:nvCxnSpPr>
        <p:spPr>
          <a:xfrm>
            <a:off x="5029200" y="990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79F785-9468-4E1B-B928-41653D678605}"/>
              </a:ext>
            </a:extLst>
          </p:cNvPr>
          <p:cNvCxnSpPr/>
          <p:nvPr/>
        </p:nvCxnSpPr>
        <p:spPr>
          <a:xfrm>
            <a:off x="5562600" y="990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75B795-8273-4384-9647-ABC6ACF86498}"/>
              </a:ext>
            </a:extLst>
          </p:cNvPr>
          <p:cNvCxnSpPr/>
          <p:nvPr/>
        </p:nvCxnSpPr>
        <p:spPr>
          <a:xfrm>
            <a:off x="6167394" y="990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42E45D-4E4D-4EE6-ACE1-B2ADDF2AE2C6}"/>
              </a:ext>
            </a:extLst>
          </p:cNvPr>
          <p:cNvCxnSpPr/>
          <p:nvPr/>
        </p:nvCxnSpPr>
        <p:spPr>
          <a:xfrm>
            <a:off x="6705600" y="990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AC3A8E-F928-4DEF-8C1B-CDD72EE614AC}"/>
              </a:ext>
            </a:extLst>
          </p:cNvPr>
          <p:cNvSpPr txBox="1"/>
          <p:nvPr/>
        </p:nvSpPr>
        <p:spPr>
          <a:xfrm flipH="1">
            <a:off x="1828805" y="5486399"/>
            <a:ext cx="647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0         2           4          6        8        10      12       14       16      18     20 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BBF561-FA42-4EFE-90BB-7830FFB2FB86}"/>
              </a:ext>
            </a:extLst>
          </p:cNvPr>
          <p:cNvCxnSpPr/>
          <p:nvPr/>
        </p:nvCxnSpPr>
        <p:spPr>
          <a:xfrm>
            <a:off x="7772400" y="990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559EB8A-E972-42B8-B8BA-97C1AE728709}"/>
              </a:ext>
            </a:extLst>
          </p:cNvPr>
          <p:cNvCxnSpPr/>
          <p:nvPr/>
        </p:nvCxnSpPr>
        <p:spPr>
          <a:xfrm>
            <a:off x="7239000" y="1055132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B8D896-7886-458D-B5E1-5FCBBCF78214}"/>
              </a:ext>
            </a:extLst>
          </p:cNvPr>
          <p:cNvSpPr txBox="1"/>
          <p:nvPr/>
        </p:nvSpPr>
        <p:spPr>
          <a:xfrm>
            <a:off x="1416975" y="1392213"/>
            <a:ext cx="3305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</a:p>
          <a:p>
            <a:endParaRPr lang="en-US" dirty="0"/>
          </a:p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E</a:t>
            </a:r>
          </a:p>
          <a:p>
            <a:endParaRPr lang="en-US" dirty="0"/>
          </a:p>
          <a:p>
            <a:r>
              <a:rPr lang="en-US" dirty="0"/>
              <a:t>F</a:t>
            </a:r>
          </a:p>
          <a:p>
            <a:endParaRPr lang="en-US" dirty="0"/>
          </a:p>
          <a:p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271FB6-2A78-4134-8BAE-E7D40A4E2470}"/>
              </a:ext>
            </a:extLst>
          </p:cNvPr>
          <p:cNvSpPr txBox="1"/>
          <p:nvPr/>
        </p:nvSpPr>
        <p:spPr>
          <a:xfrm>
            <a:off x="7836420" y="4503732"/>
            <a:ext cx="244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completion time</a:t>
            </a:r>
          </a:p>
          <a:p>
            <a:r>
              <a:rPr lang="en-US" dirty="0"/>
              <a:t>20 weeks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CE692A-F0D9-4639-9DCB-AD099D74A6DD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7500730" y="3724708"/>
            <a:ext cx="4809" cy="9472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7652B36-402D-4CD8-BE82-42ED47A1A337}"/>
              </a:ext>
            </a:extLst>
          </p:cNvPr>
          <p:cNvCxnSpPr>
            <a:cxnSpLocks/>
          </p:cNvCxnSpPr>
          <p:nvPr/>
        </p:nvCxnSpPr>
        <p:spPr>
          <a:xfrm>
            <a:off x="4410852" y="1649676"/>
            <a:ext cx="6598" cy="15902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985E9C7-F0D5-4669-9AAF-14157AC52061}"/>
              </a:ext>
            </a:extLst>
          </p:cNvPr>
          <p:cNvCxnSpPr>
            <a:cxnSpLocks/>
          </p:cNvCxnSpPr>
          <p:nvPr/>
        </p:nvCxnSpPr>
        <p:spPr>
          <a:xfrm>
            <a:off x="3232571" y="2155895"/>
            <a:ext cx="25159" cy="5455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1FCC861-67C2-4500-91BF-9E10F52A688E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6134100" y="3258968"/>
            <a:ext cx="55024" cy="10166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1F35510-E780-452A-A171-AD58F61E9BFF}"/>
              </a:ext>
            </a:extLst>
          </p:cNvPr>
          <p:cNvCxnSpPr>
            <a:cxnSpLocks/>
          </p:cNvCxnSpPr>
          <p:nvPr/>
        </p:nvCxnSpPr>
        <p:spPr>
          <a:xfrm>
            <a:off x="7465154" y="2714747"/>
            <a:ext cx="35576" cy="12612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58D1E89-8BFF-44D6-A5EA-209259C9E71D}"/>
              </a:ext>
            </a:extLst>
          </p:cNvPr>
          <p:cNvCxnSpPr>
            <a:cxnSpLocks/>
          </p:cNvCxnSpPr>
          <p:nvPr/>
        </p:nvCxnSpPr>
        <p:spPr>
          <a:xfrm>
            <a:off x="4397590" y="1664001"/>
            <a:ext cx="6289" cy="210421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7FD7C2-922D-4DE1-812F-382E86A7635D}"/>
              </a:ext>
            </a:extLst>
          </p:cNvPr>
          <p:cNvCxnSpPr>
            <a:cxnSpLocks/>
          </p:cNvCxnSpPr>
          <p:nvPr/>
        </p:nvCxnSpPr>
        <p:spPr>
          <a:xfrm flipV="1">
            <a:off x="5798770" y="2716106"/>
            <a:ext cx="1663744" cy="797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D27C937-8B42-46C4-B5B0-C0B8A7DD07B6}"/>
              </a:ext>
            </a:extLst>
          </p:cNvPr>
          <p:cNvCxnSpPr>
            <a:cxnSpLocks/>
          </p:cNvCxnSpPr>
          <p:nvPr/>
        </p:nvCxnSpPr>
        <p:spPr>
          <a:xfrm>
            <a:off x="6934801" y="4199064"/>
            <a:ext cx="568333" cy="3826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6CE3BC9-A2E5-4A3C-95CD-0922627C2F49}"/>
              </a:ext>
            </a:extLst>
          </p:cNvPr>
          <p:cNvSpPr txBox="1"/>
          <p:nvPr/>
        </p:nvSpPr>
        <p:spPr>
          <a:xfrm>
            <a:off x="5907157" y="2152916"/>
            <a:ext cx="14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Slack 6 weeks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DEA23A-6C4F-4E25-AF04-8BE86F48C04B}"/>
              </a:ext>
            </a:extLst>
          </p:cNvPr>
          <p:cNvSpPr/>
          <p:nvPr/>
        </p:nvSpPr>
        <p:spPr>
          <a:xfrm>
            <a:off x="6176143" y="4214470"/>
            <a:ext cx="7863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2B20B9-AF32-4686-938C-AAD1CE2851BF}"/>
              </a:ext>
            </a:extLst>
          </p:cNvPr>
          <p:cNvSpPr/>
          <p:nvPr/>
        </p:nvSpPr>
        <p:spPr>
          <a:xfrm flipV="1">
            <a:off x="4435747" y="3701849"/>
            <a:ext cx="306498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6B2934-1772-4C1F-BFC4-6546D24439C7}"/>
              </a:ext>
            </a:extLst>
          </p:cNvPr>
          <p:cNvSpPr/>
          <p:nvPr/>
        </p:nvSpPr>
        <p:spPr>
          <a:xfrm>
            <a:off x="4419599" y="3236108"/>
            <a:ext cx="17695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C161B6-D736-4799-BC75-E86BB4F85438}"/>
              </a:ext>
            </a:extLst>
          </p:cNvPr>
          <p:cNvSpPr/>
          <p:nvPr/>
        </p:nvSpPr>
        <p:spPr>
          <a:xfrm>
            <a:off x="3216705" y="2701787"/>
            <a:ext cx="26506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1E555-4FF7-4393-A9E5-284B01D7115B}"/>
              </a:ext>
            </a:extLst>
          </p:cNvPr>
          <p:cNvSpPr/>
          <p:nvPr/>
        </p:nvSpPr>
        <p:spPr>
          <a:xfrm>
            <a:off x="2017355" y="2089965"/>
            <a:ext cx="11971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4CCF55-264B-4E7E-BB5F-812C3C53B926}"/>
              </a:ext>
            </a:extLst>
          </p:cNvPr>
          <p:cNvSpPr/>
          <p:nvPr/>
        </p:nvSpPr>
        <p:spPr>
          <a:xfrm>
            <a:off x="1971030" y="1596576"/>
            <a:ext cx="244856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59A5F-969C-4818-A663-D13D5E6DA7BE}"/>
              </a:ext>
            </a:extLst>
          </p:cNvPr>
          <p:cNvSpPr/>
          <p:nvPr/>
        </p:nvSpPr>
        <p:spPr>
          <a:xfrm flipV="1">
            <a:off x="7505539" y="4649125"/>
            <a:ext cx="26686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3C5397-FCCE-4826-AC18-EA8340A31A92}"/>
              </a:ext>
            </a:extLst>
          </p:cNvPr>
          <p:cNvSpPr txBox="1"/>
          <p:nvPr/>
        </p:nvSpPr>
        <p:spPr>
          <a:xfrm>
            <a:off x="5918545" y="4386724"/>
            <a:ext cx="14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Slack 2 weeks</a:t>
            </a:r>
          </a:p>
        </p:txBody>
      </p:sp>
    </p:spTree>
    <p:extLst>
      <p:ext uri="{BB962C8B-B14F-4D97-AF65-F5344CB8AC3E}">
        <p14:creationId xmlns:p14="http://schemas.microsoft.com/office/powerpoint/2010/main" val="249677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layer.slideplayer.com/90/14693378/slides/slide_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0" y="6858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0" y="1408607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6600" y="224135"/>
            <a:ext cx="2503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 GANTT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F58F6A-DC79-464B-8BA9-0CB773B896FE}"/>
              </a:ext>
            </a:extLst>
          </p:cNvPr>
          <p:cNvSpPr/>
          <p:nvPr/>
        </p:nvSpPr>
        <p:spPr>
          <a:xfrm>
            <a:off x="7391400" y="6096000"/>
            <a:ext cx="82214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7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layer.slideplayer.com/90/14693378/slides/slide_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3004" y="333374"/>
            <a:ext cx="6909097" cy="6525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3" name="Picture 2" descr="https://player.slideplayer.com/90/14693378/slides/slide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09" y="-1351506"/>
            <a:ext cx="5181600" cy="4419600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2743200" y="2514600"/>
            <a:ext cx="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734235" y="2514600"/>
            <a:ext cx="0" cy="69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76145" y="3048000"/>
            <a:ext cx="5255" cy="762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8945" y="3578772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76145" y="3687292"/>
            <a:ext cx="5255" cy="5799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46482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53000" y="4114800"/>
            <a:ext cx="0" cy="1219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95800" y="5105400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42983" y="3687292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Slack I month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797622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Slack I month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2068" y="532874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Milestone</a:t>
            </a:r>
          </a:p>
        </p:txBody>
      </p:sp>
      <p:cxnSp>
        <p:nvCxnSpPr>
          <p:cNvPr id="28" name="Straight Arrow Connector 27"/>
          <p:cNvCxnSpPr>
            <a:endCxn id="26" idx="1"/>
          </p:cNvCxnSpPr>
          <p:nvPr/>
        </p:nvCxnSpPr>
        <p:spPr>
          <a:xfrm>
            <a:off x="5412068" y="5513411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wn Arrow 30"/>
          <p:cNvSpPr/>
          <p:nvPr/>
        </p:nvSpPr>
        <p:spPr>
          <a:xfrm>
            <a:off x="5412068" y="5044967"/>
            <a:ext cx="45719" cy="304404"/>
          </a:xfrm>
          <a:prstGeom prst="downArrow">
            <a:avLst/>
          </a:prstGeom>
          <a:solidFill>
            <a:srgbClr val="00B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7463F-D590-4BA1-830C-FCDC9A145D49}"/>
              </a:ext>
            </a:extLst>
          </p:cNvPr>
          <p:cNvCxnSpPr/>
          <p:nvPr/>
        </p:nvCxnSpPr>
        <p:spPr>
          <a:xfrm>
            <a:off x="1784850" y="1547447"/>
            <a:ext cx="0" cy="42437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41C30B-80ED-4A81-BD5A-B3DBDB5D7D93}"/>
              </a:ext>
            </a:extLst>
          </p:cNvPr>
          <p:cNvCxnSpPr/>
          <p:nvPr/>
        </p:nvCxnSpPr>
        <p:spPr>
          <a:xfrm>
            <a:off x="2734235" y="1565415"/>
            <a:ext cx="0" cy="42437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501A88-2871-4F34-826A-A001D0B58B5D}"/>
              </a:ext>
            </a:extLst>
          </p:cNvPr>
          <p:cNvCxnSpPr/>
          <p:nvPr/>
        </p:nvCxnSpPr>
        <p:spPr>
          <a:xfrm>
            <a:off x="4495800" y="1688123"/>
            <a:ext cx="0" cy="42437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AEA1CB-C05B-4BB3-BB29-883B87E159AA}"/>
              </a:ext>
            </a:extLst>
          </p:cNvPr>
          <p:cNvCxnSpPr/>
          <p:nvPr/>
        </p:nvCxnSpPr>
        <p:spPr>
          <a:xfrm>
            <a:off x="5407029" y="1623591"/>
            <a:ext cx="0" cy="42437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34E087-9366-4147-8C01-1C40368D0C8B}"/>
              </a:ext>
            </a:extLst>
          </p:cNvPr>
          <p:cNvCxnSpPr/>
          <p:nvPr/>
        </p:nvCxnSpPr>
        <p:spPr>
          <a:xfrm>
            <a:off x="3576145" y="1623591"/>
            <a:ext cx="0" cy="424375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35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27549"/>
              </p:ext>
            </p:extLst>
          </p:nvPr>
        </p:nvGraphicFramePr>
        <p:xfrm>
          <a:off x="7422070" y="219405"/>
          <a:ext cx="33528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306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 in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889"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G,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295400" y="9144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5400" y="5562600"/>
            <a:ext cx="624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4800" y="685800"/>
            <a:ext cx="0" cy="6858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657600" y="6096000"/>
            <a:ext cx="1524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7200" y="4572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5000" y="5943600"/>
            <a:ext cx="170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in days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6764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9718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590800" y="947245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3528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8100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1336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729655" y="947245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67200" y="947245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388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181600" y="947245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19200" y="5725933"/>
            <a:ext cx="587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0    2       4     6      8   10    12     14      16     18    20  22   24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60198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295400" y="1173480"/>
            <a:ext cx="10289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314146" y="1600200"/>
            <a:ext cx="16389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24342" y="1905000"/>
            <a:ext cx="19428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295400" y="2438400"/>
            <a:ext cx="1905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267200" y="2743200"/>
            <a:ext cx="13899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200400" y="3169921"/>
            <a:ext cx="609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807372" y="3597845"/>
            <a:ext cx="9196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800" y="4100872"/>
            <a:ext cx="1447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419600" y="4497630"/>
            <a:ext cx="124022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644762" y="4922519"/>
            <a:ext cx="5517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4675" y="948559"/>
            <a:ext cx="5886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</a:p>
          <a:p>
            <a:pPr>
              <a:lnSpc>
                <a:spcPct val="150000"/>
              </a:lnSpc>
            </a:pPr>
            <a:r>
              <a:rPr lang="en-US" dirty="0"/>
              <a:t>B</a:t>
            </a:r>
          </a:p>
          <a:p>
            <a:pPr>
              <a:lnSpc>
                <a:spcPct val="150000"/>
              </a:lnSpc>
            </a:pPr>
            <a:r>
              <a:rPr lang="en-US" dirty="0"/>
              <a:t>C</a:t>
            </a:r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</a:p>
          <a:p>
            <a:pPr>
              <a:lnSpc>
                <a:spcPct val="150000"/>
              </a:lnSpc>
            </a:pPr>
            <a:r>
              <a:rPr lang="en-US" dirty="0"/>
              <a:t>E</a:t>
            </a:r>
          </a:p>
          <a:p>
            <a:pPr>
              <a:lnSpc>
                <a:spcPct val="150000"/>
              </a:lnSpc>
            </a:pPr>
            <a:r>
              <a:rPr lang="en-US" dirty="0"/>
              <a:t>F</a:t>
            </a:r>
          </a:p>
          <a:p>
            <a:pPr>
              <a:lnSpc>
                <a:spcPct val="150000"/>
              </a:lnSpc>
            </a:pPr>
            <a:r>
              <a:rPr lang="en-US" dirty="0"/>
              <a:t>G</a:t>
            </a:r>
          </a:p>
          <a:p>
            <a:pPr>
              <a:lnSpc>
                <a:spcPct val="150000"/>
              </a:lnSpc>
            </a:pPr>
            <a:r>
              <a:rPr lang="en-US" dirty="0"/>
              <a:t>H</a:t>
            </a:r>
          </a:p>
          <a:p>
            <a:pPr>
              <a:lnSpc>
                <a:spcPct val="150000"/>
              </a:lnSpc>
            </a:pPr>
            <a:r>
              <a:rPr lang="en-US" dirty="0"/>
              <a:t>I</a:t>
            </a:r>
          </a:p>
          <a:p>
            <a:pPr>
              <a:lnSpc>
                <a:spcPct val="150000"/>
              </a:lnSpc>
            </a:pPr>
            <a:r>
              <a:rPr lang="en-US" dirty="0"/>
              <a:t>END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6400800" y="99743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89" idx="1"/>
          </p:cNvCxnSpPr>
          <p:nvPr/>
        </p:nvCxnSpPr>
        <p:spPr>
          <a:xfrm flipH="1">
            <a:off x="3200400" y="2433013"/>
            <a:ext cx="24374" cy="7597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324342" y="1219199"/>
            <a:ext cx="2627" cy="762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03556" y="1882929"/>
            <a:ext cx="0" cy="86027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810000" y="3215640"/>
            <a:ext cx="0" cy="35892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91" idx="1"/>
          </p:cNvCxnSpPr>
          <p:nvPr/>
        </p:nvCxnSpPr>
        <p:spPr>
          <a:xfrm flipH="1">
            <a:off x="2971800" y="1600200"/>
            <a:ext cx="28904" cy="252353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403834" y="4179613"/>
            <a:ext cx="0" cy="35997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5624957" y="2768157"/>
            <a:ext cx="15060" cy="210311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5621192" y="4543349"/>
            <a:ext cx="7530" cy="2039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4752518" y="3643563"/>
            <a:ext cx="926401" cy="1"/>
          </a:xfrm>
          <a:prstGeom prst="straightConnector1">
            <a:avLst/>
          </a:prstGeom>
          <a:ln w="19050"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543800" y="4465319"/>
            <a:ext cx="0" cy="50291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807457" y="3162947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Slack 4 days</a:t>
            </a:r>
          </a:p>
        </p:txBody>
      </p:sp>
      <p:sp>
        <p:nvSpPr>
          <p:cNvPr id="115" name="Down Arrow 114"/>
          <p:cNvSpPr/>
          <p:nvPr/>
        </p:nvSpPr>
        <p:spPr>
          <a:xfrm>
            <a:off x="6151905" y="4606289"/>
            <a:ext cx="320135" cy="236222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761063" y="5046507"/>
            <a:ext cx="337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completion time = 20 days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55880" y="641866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5538548" y="3597845"/>
            <a:ext cx="87114" cy="12983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CD6F8-9E38-4EF1-915F-6157D3960CEE}"/>
              </a:ext>
            </a:extLst>
          </p:cNvPr>
          <p:cNvSpPr txBox="1"/>
          <p:nvPr/>
        </p:nvSpPr>
        <p:spPr>
          <a:xfrm>
            <a:off x="2560286" y="133539"/>
            <a:ext cx="1402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paths</a:t>
            </a:r>
          </a:p>
          <a:p>
            <a:r>
              <a:rPr lang="en-US" dirty="0"/>
              <a:t>A-C-E-END</a:t>
            </a:r>
          </a:p>
          <a:p>
            <a:r>
              <a:rPr lang="en-US" dirty="0"/>
              <a:t>B-H-I-END</a:t>
            </a:r>
          </a:p>
        </p:txBody>
      </p:sp>
    </p:spTree>
    <p:extLst>
      <p:ext uri="{BB962C8B-B14F-4D97-AF65-F5344CB8AC3E}">
        <p14:creationId xmlns:p14="http://schemas.microsoft.com/office/powerpoint/2010/main" val="35824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0922"/>
              </p:ext>
            </p:extLst>
          </p:nvPr>
        </p:nvGraphicFramePr>
        <p:xfrm>
          <a:off x="2438400" y="533400"/>
          <a:ext cx="4876800" cy="482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990">
                <a:tc>
                  <a:txBody>
                    <a:bodyPr/>
                    <a:lstStyle/>
                    <a:p>
                      <a:r>
                        <a:rPr lang="en-US" sz="16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 in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10"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f,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66"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81000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Gantt Chart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1905000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Assignment 3</a:t>
            </a:r>
          </a:p>
        </p:txBody>
      </p:sp>
    </p:spTree>
    <p:extLst>
      <p:ext uri="{BB962C8B-B14F-4D97-AF65-F5344CB8AC3E}">
        <p14:creationId xmlns:p14="http://schemas.microsoft.com/office/powerpoint/2010/main" val="210961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32682"/>
              </p:ext>
            </p:extLst>
          </p:nvPr>
        </p:nvGraphicFramePr>
        <p:xfrm>
          <a:off x="1600200" y="2209800"/>
          <a:ext cx="60960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in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43000" y="1600200"/>
            <a:ext cx="512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Gantt chart  and CPM and show the slack time.</a:t>
            </a:r>
          </a:p>
        </p:txBody>
      </p:sp>
      <p:sp>
        <p:nvSpPr>
          <p:cNvPr id="2" name="Oval 1"/>
          <p:cNvSpPr/>
          <p:nvPr/>
        </p:nvSpPr>
        <p:spPr>
          <a:xfrm>
            <a:off x="6172200" y="114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6362700" y="838200"/>
            <a:ext cx="8763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5"/>
          </p:cNvCxnSpPr>
          <p:nvPr/>
        </p:nvCxnSpPr>
        <p:spPr>
          <a:xfrm>
            <a:off x="6497404" y="1468204"/>
            <a:ext cx="1046396" cy="208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62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7311" y="16234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0436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7766088" y="4083946"/>
            <a:ext cx="990600" cy="282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11" idx="3"/>
          </p:cNvCxnSpPr>
          <p:nvPr/>
        </p:nvCxnSpPr>
        <p:spPr>
          <a:xfrm flipV="1">
            <a:off x="5957135" y="4218141"/>
            <a:ext cx="1472590" cy="21434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4489488" y="4388746"/>
            <a:ext cx="1143000" cy="8748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60688" y="4236346"/>
            <a:ext cx="15240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1" idx="1"/>
          </p:cNvCxnSpPr>
          <p:nvPr/>
        </p:nvCxnSpPr>
        <p:spPr>
          <a:xfrm>
            <a:off x="6078399" y="3093346"/>
            <a:ext cx="1351326" cy="909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00777" y="2158811"/>
            <a:ext cx="1436511" cy="782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60688" y="2026546"/>
            <a:ext cx="1524000" cy="14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4955" y="3550546"/>
            <a:ext cx="1693333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85510" y="2178946"/>
            <a:ext cx="1775178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85088" y="395797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15555" y="428009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84688" y="4171435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08288" y="408394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25999" y="278854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95977" y="187414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08288" y="202654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2555" y="324574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17688" y="23313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2538" y="36267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1288" y="172174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99088" y="215881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17443" y="309334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2688" y="389344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55154" y="401941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3833" y="39432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23199" y="36168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6587" y="2788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98888" y="2178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5154" y="2549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7500" y="34626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17688" y="39579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98888" y="4476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5154" y="4584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54062" y="4476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61388" y="4204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69586" y="716014"/>
            <a:ext cx="218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activity, EF=</a:t>
            </a:r>
            <a:r>
              <a:rPr lang="en-US" dirty="0" err="1"/>
              <a:t>ES+t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62555" y="1269621"/>
            <a:ext cx="2203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30816" y="133567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108922"/>
              </p:ext>
            </p:extLst>
          </p:nvPr>
        </p:nvGraphicFramePr>
        <p:xfrm>
          <a:off x="1068333" y="47644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LS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Slack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ES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EF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23976"/>
              </p:ext>
            </p:extLst>
          </p:nvPr>
        </p:nvGraphicFramePr>
        <p:xfrm>
          <a:off x="380436" y="170500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099456"/>
              </p:ext>
            </p:extLst>
          </p:nvPr>
        </p:nvGraphicFramePr>
        <p:xfrm>
          <a:off x="2717132" y="120902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/>
                        <a:t>13</a:t>
                      </a:r>
                      <a:endParaRPr lang="en-US" sz="1400" dirty="0"/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</a:t>
                      </a:r>
                      <a:endParaRPr lang="en-US" sz="1400" dirty="0"/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97985"/>
              </p:ext>
            </p:extLst>
          </p:nvPr>
        </p:nvGraphicFramePr>
        <p:xfrm>
          <a:off x="6493265" y="2490233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07460"/>
              </p:ext>
            </p:extLst>
          </p:nvPr>
        </p:nvGraphicFramePr>
        <p:xfrm>
          <a:off x="4931935" y="146799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73661"/>
              </p:ext>
            </p:extLst>
          </p:nvPr>
        </p:nvGraphicFramePr>
        <p:xfrm>
          <a:off x="4358798" y="484556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33529"/>
              </p:ext>
            </p:extLst>
          </p:nvPr>
        </p:nvGraphicFramePr>
        <p:xfrm>
          <a:off x="2578176" y="4844915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38133"/>
              </p:ext>
            </p:extLst>
          </p:nvPr>
        </p:nvGraphicFramePr>
        <p:xfrm>
          <a:off x="528073" y="4262102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11333"/>
              </p:ext>
            </p:extLst>
          </p:nvPr>
        </p:nvGraphicFramePr>
        <p:xfrm>
          <a:off x="8093465" y="453425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84234"/>
              </p:ext>
            </p:extLst>
          </p:nvPr>
        </p:nvGraphicFramePr>
        <p:xfrm>
          <a:off x="6222999" y="4783667"/>
          <a:ext cx="1600200" cy="622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19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09600" y="315787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43837" y="378178"/>
            <a:ext cx="25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starting , activity, ES=0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77048" y="1084955"/>
            <a:ext cx="284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Follower ES= Predecessor EF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2488" y="713192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9737" y="5825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3492" y="5807734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Each activity, LS=LF - 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70916" y="5486400"/>
            <a:ext cx="244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At ending activity, LF=EF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42007" y="6107870"/>
            <a:ext cx="3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Predecessor LF=Follower LS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7826" y="5757521"/>
            <a:ext cx="1559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65087" y="5736343"/>
            <a:ext cx="148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Slack=LS-ES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Or LF-EF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" y="5486400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activity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9601200" y="4954222"/>
            <a:ext cx="0" cy="3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80636" y="3019378"/>
            <a:ext cx="401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Critical path=C-M-N-D-END=25 weeks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Project completion time =25 weeks</a:t>
            </a:r>
          </a:p>
        </p:txBody>
      </p:sp>
    </p:spTree>
    <p:extLst>
      <p:ext uri="{BB962C8B-B14F-4D97-AF65-F5344CB8AC3E}">
        <p14:creationId xmlns:p14="http://schemas.microsoft.com/office/powerpoint/2010/main" val="43376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8304A89DEFD448A4957F3363430CC" ma:contentTypeVersion="3" ma:contentTypeDescription="Create a new document." ma:contentTypeScope="" ma:versionID="05b8f474c05d24b93a3b1ead70a92bd9">
  <xsd:schema xmlns:xsd="http://www.w3.org/2001/XMLSchema" xmlns:xs="http://www.w3.org/2001/XMLSchema" xmlns:p="http://schemas.microsoft.com/office/2006/metadata/properties" xmlns:ns2="613cba00-ce8d-4fb4-838f-75eaf4789a8b" targetNamespace="http://schemas.microsoft.com/office/2006/metadata/properties" ma:root="true" ma:fieldsID="22c3452f4f129c0e6d9d6080ba5a5a53" ns2:_="">
    <xsd:import namespace="613cba00-ce8d-4fb4-838f-75eaf4789a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cba00-ce8d-4fb4-838f-75eaf4789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EF18D-0122-40EA-AB20-863CFF2BCC2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b4a2032-6db4-4150-a30d-9c9dabfc394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77E25E-81E5-4380-B771-098AE3E2AB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23C2AB-2E5D-4B85-8143-424214045202}"/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490</Words>
  <Application>Microsoft Office PowerPoint</Application>
  <PresentationFormat>On-screen Show (4:3)</PresentationFormat>
  <Paragraphs>309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Dr. Mossa Anisa Khatun</cp:lastModifiedBy>
  <cp:revision>159</cp:revision>
  <dcterms:created xsi:type="dcterms:W3CDTF">2020-07-07T18:40:39Z</dcterms:created>
  <dcterms:modified xsi:type="dcterms:W3CDTF">2023-08-07T04:35:09Z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0x010100C2D8304A89DEFD448A4957F3363430CC</vt:lpwstr>
  </property>
</Properties>
</file>