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87" r:id="rId12"/>
    <p:sldId id="289" r:id="rId13"/>
    <p:sldId id="268" r:id="rId14"/>
    <p:sldId id="269" r:id="rId15"/>
    <p:sldId id="291" r:id="rId16"/>
    <p:sldId id="274" r:id="rId17"/>
    <p:sldId id="276" r:id="rId18"/>
    <p:sldId id="292" r:id="rId19"/>
    <p:sldId id="288" r:id="rId20"/>
    <p:sldId id="282" r:id="rId21"/>
    <p:sldId id="285" r:id="rId22"/>
    <p:sldId id="293" r:id="rId23"/>
    <p:sldId id="294" r:id="rId24"/>
    <p:sldId id="295" r:id="rId25"/>
    <p:sldId id="296" r:id="rId26"/>
    <p:sldId id="297" r:id="rId2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56" autoAdjust="0"/>
    <p:restoredTop sz="94660"/>
  </p:normalViewPr>
  <p:slideViewPr>
    <p:cSldViewPr>
      <p:cViewPr>
        <p:scale>
          <a:sx n="32" d="100"/>
          <a:sy n="32" d="100"/>
        </p:scale>
        <p:origin x="1170" y="3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1FFC-FAC4-5E69-BA16-2D064402E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3E83D-5753-34E5-E1C1-F892E1E83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3BFEF-28C2-6312-E902-40C50DFD7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17367-F3A8-7AC7-FD56-62F6D25FA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DDDB3-7507-A2BD-53FC-C5C18974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2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26D1-6177-EB65-EDEF-5DB422F3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1E54D-203D-4B40-EF0B-6C6F4C864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89AF0-2686-C3CA-EC19-E5596CAC6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24DD3-254A-B175-4095-7CC813CA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3E973-6CE1-269C-8AFA-D46663CE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0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E1905-DE49-3418-AE28-E03E1DC336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21664-7B8E-4D6D-BA31-28B1DC652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9387C-38A6-8F93-0221-CFDF0D5D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62D65-8A84-8B4A-DAD5-3720C6E25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E48FE-245D-EE08-8B31-8A235870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9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3D96A-6740-F06F-6B6B-E21F73219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9F496-E837-CC49-9B9C-D7A62B5D3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A10E2-2F29-3148-3982-1A7F0548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1863F-5FE9-5953-42FF-F456D509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FF5B5-9123-E8AC-47BD-B47FCEFB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0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CE5D-866A-D40D-693F-AA43ECAEC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C73E8-443D-69BD-E7CA-446C6D4D3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7DD1F-4EEB-5F51-97AC-9BDCA967A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5A7F0-0D16-D197-D2F2-82B1376C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36EB-412F-F329-006D-12EC9734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0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6503-D008-4C29-4441-A402B5D0C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FEA64-4B33-BC05-DE8B-CEA38CE90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02C8A-FBD1-FFE0-D5A8-18BA66515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5EF69-50FA-A779-5510-D1014828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B33AD-69FD-6D70-3340-0A0A9C0A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711B1-3FFE-DA5C-1522-840EA012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510F-5059-5BDD-DC23-37E8B5931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EDF8F-80F2-7D27-F366-F762511D1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05118-C73B-78A1-C931-A608EFE1B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69E7F-A653-66F2-7922-DCD96A09D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D60A1-AEF4-D851-4642-5D4DB8AD5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4D1D1F-0987-3FC9-FC13-3F7FA327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964600-492F-C07B-3550-C0384EC0C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667C3-2F5B-88BD-060B-363113014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C81FE-F194-854B-71AF-156E02C05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4BE57-C908-D20B-F421-2AF6DC31C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DBD70-552A-D4B8-B238-03F2C1A46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576AE-35B3-900B-C203-465A346A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1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A80C71-A1FF-8453-4605-09B3E13B1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DEA262-4DCC-52A0-317D-32B2C486A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4A092-0B88-0070-26B6-5B574BBF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9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91FC-E0E5-C040-9DBD-51A1DEC66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719F0-A17F-5FBE-A19F-878CE74CB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CA9D6-F41B-7119-959C-6A0B8EFCD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7ACE3-DAB9-F2BD-9F61-490D25755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FAC84-46D5-E471-3611-10F54EEA2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30706-CD0C-8651-5B20-83A9E1C3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79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B7D8E-4A38-9605-8A8C-4F3A24322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D58740-1E52-8B90-3E49-6A58CAF30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6BFD0-FBE5-998D-70CA-76EF04B6C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8EE0E-B7D7-3621-A110-907DE17CB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5F0B1-D6C9-AE7B-1C04-931E053FD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95160-48EB-C10E-3C64-8CABE268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8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F5AA27-1762-D62D-6FBF-D6668B82B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6A6C8-2154-3DDB-2C32-07E2DF10B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975B6-D536-F513-2295-7962BAFFF2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1F885-ABB7-4F74-CB46-E8B4EF0C9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057C9-3041-A66D-78C0-2E7402CE6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0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2973" y="0"/>
            <a:ext cx="47625" cy="6858000"/>
          </a:xfrm>
          <a:custGeom>
            <a:avLst/>
            <a:gdLst/>
            <a:ahLst/>
            <a:cxnLst/>
            <a:rect l="l" t="t" r="r" b="b"/>
            <a:pathLst>
              <a:path w="47625" h="6858000">
                <a:moveTo>
                  <a:pt x="0" y="6858000"/>
                </a:moveTo>
                <a:lnTo>
                  <a:pt x="47626" y="6858000"/>
                </a:lnTo>
                <a:lnTo>
                  <a:pt x="4762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1AD">
              <a:alpha val="5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2013" y="0"/>
            <a:ext cx="3810" cy="6858000"/>
          </a:xfrm>
          <a:custGeom>
            <a:avLst/>
            <a:gdLst/>
            <a:ahLst/>
            <a:cxnLst/>
            <a:rect l="l" t="t" r="r" b="b"/>
            <a:pathLst>
              <a:path w="3809" h="6858000">
                <a:moveTo>
                  <a:pt x="0" y="6858000"/>
                </a:moveTo>
                <a:lnTo>
                  <a:pt x="3813" y="6858000"/>
                </a:lnTo>
                <a:lnTo>
                  <a:pt x="381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1AD">
              <a:alpha val="5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000" y="0"/>
            <a:ext cx="443865" cy="6858000"/>
          </a:xfrm>
          <a:custGeom>
            <a:avLst/>
            <a:gdLst/>
            <a:ahLst/>
            <a:cxnLst/>
            <a:rect l="l" t="t" r="r" b="b"/>
            <a:pathLst>
              <a:path w="443865" h="6858000">
                <a:moveTo>
                  <a:pt x="0" y="6858000"/>
                </a:moveTo>
                <a:lnTo>
                  <a:pt x="443866" y="6858000"/>
                </a:lnTo>
                <a:lnTo>
                  <a:pt x="44386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1AD">
              <a:alpha val="5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859" y="24129"/>
            <a:ext cx="104139" cy="6833870"/>
          </a:xfrm>
          <a:custGeom>
            <a:avLst/>
            <a:gdLst/>
            <a:ahLst/>
            <a:cxnLst/>
            <a:rect l="l" t="t" r="r" b="b"/>
            <a:pathLst>
              <a:path w="104139" h="6833870">
                <a:moveTo>
                  <a:pt x="0" y="0"/>
                </a:moveTo>
                <a:lnTo>
                  <a:pt x="104139" y="0"/>
                </a:lnTo>
                <a:lnTo>
                  <a:pt x="104139" y="6833869"/>
                </a:lnTo>
                <a:lnTo>
                  <a:pt x="0" y="68338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43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6859" y="0"/>
            <a:ext cx="104139" cy="6858000"/>
          </a:xfrm>
          <a:custGeom>
            <a:avLst/>
            <a:gdLst/>
            <a:ahLst/>
            <a:cxnLst/>
            <a:rect l="l" t="t" r="r" b="b"/>
            <a:pathLst>
              <a:path w="104139" h="6858000">
                <a:moveTo>
                  <a:pt x="0" y="0"/>
                </a:moveTo>
                <a:lnTo>
                  <a:pt x="104139" y="0"/>
                </a:lnTo>
                <a:lnTo>
                  <a:pt x="10413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DD8CC">
              <a:alpha val="3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600" y="0"/>
            <a:ext cx="149860" cy="6858000"/>
          </a:xfrm>
          <a:custGeom>
            <a:avLst/>
            <a:gdLst/>
            <a:ahLst/>
            <a:cxnLst/>
            <a:rect l="l" t="t" r="r" b="b"/>
            <a:pathLst>
              <a:path w="149859" h="6858000">
                <a:moveTo>
                  <a:pt x="0" y="6858000"/>
                </a:moveTo>
                <a:lnTo>
                  <a:pt x="149859" y="6858000"/>
                </a:lnTo>
                <a:lnTo>
                  <a:pt x="14985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D8CC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95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8000"/>
                </a:moveTo>
                <a:lnTo>
                  <a:pt x="76200" y="6858000"/>
                </a:lnTo>
                <a:lnTo>
                  <a:pt x="76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ECE7">
              <a:alpha val="7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0460" y="0"/>
            <a:ext cx="78740" cy="6858000"/>
          </a:xfrm>
          <a:custGeom>
            <a:avLst/>
            <a:gdLst/>
            <a:ahLst/>
            <a:cxnLst/>
            <a:rect l="l" t="t" r="r" b="b"/>
            <a:pathLst>
              <a:path w="78740" h="6858000">
                <a:moveTo>
                  <a:pt x="0" y="6858000"/>
                </a:moveTo>
                <a:lnTo>
                  <a:pt x="78740" y="6858000"/>
                </a:lnTo>
                <a:lnTo>
                  <a:pt x="7874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ECE7">
              <a:alpha val="70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667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57146">
            <a:solidFill>
              <a:srgbClr val="FDC1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5826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0" y="6858000"/>
                </a:moveTo>
                <a:lnTo>
                  <a:pt x="57146" y="6858000"/>
                </a:lnTo>
                <a:lnTo>
                  <a:pt x="5714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ECE7">
              <a:alpha val="8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866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0" y="6858000"/>
                </a:moveTo>
                <a:lnTo>
                  <a:pt x="57146" y="6858000"/>
                </a:lnTo>
                <a:lnTo>
                  <a:pt x="5714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1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2592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28393">
            <a:solidFill>
              <a:srgbClr val="FDC1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66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9344">
            <a:solidFill>
              <a:srgbClr val="FDC1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1351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57146">
            <a:solidFill>
              <a:srgbClr val="FDC1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573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6200">
            <a:solidFill>
              <a:srgbClr val="FDC1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587750" y="1772920"/>
            <a:ext cx="423354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Introduction</a:t>
            </a:r>
            <a:r>
              <a:rPr sz="4000" spc="-35" dirty="0"/>
              <a:t> </a:t>
            </a:r>
            <a:r>
              <a:rPr sz="4000" spc="-10" dirty="0"/>
              <a:t>to</a:t>
            </a:r>
            <a:endParaRPr sz="4000" dirty="0"/>
          </a:p>
          <a:p>
            <a:pPr marR="5080" algn="r">
              <a:lnSpc>
                <a:spcPct val="100000"/>
              </a:lnSpc>
            </a:pPr>
            <a:r>
              <a:rPr sz="4000" b="1" spc="-10" dirty="0">
                <a:solidFill>
                  <a:srgbClr val="BF0000"/>
                </a:solidFill>
                <a:latin typeface="Rockwell Extra Bold"/>
                <a:cs typeface="Rockwell Extra Bold"/>
              </a:rPr>
              <a:t>C</a:t>
            </a:r>
            <a:r>
              <a:rPr sz="4000" b="1" spc="-5" dirty="0">
                <a:solidFill>
                  <a:srgbClr val="BF0000"/>
                </a:solidFill>
                <a:latin typeface="Rockwell Extra Bold"/>
                <a:cs typeface="Rockwell Extra Bold"/>
              </a:rPr>
              <a:t>P</a:t>
            </a:r>
            <a:r>
              <a:rPr sz="4000" b="1" dirty="0">
                <a:solidFill>
                  <a:srgbClr val="BF0000"/>
                </a:solidFill>
                <a:latin typeface="Rockwell Extra Bold"/>
                <a:cs typeface="Rockwell Extra Bold"/>
              </a:rPr>
              <a:t>M</a:t>
            </a:r>
            <a:endParaRPr sz="4000" dirty="0">
              <a:latin typeface="Rockwell Extra Bold"/>
              <a:cs typeface="Rockwell Extra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080" y="821690"/>
            <a:ext cx="3234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0" dirty="0">
                <a:latin typeface="Century Schoolbook"/>
                <a:cs typeface="Century Schoolbook"/>
              </a:rPr>
              <a:t>Continue..........</a:t>
            </a:r>
            <a:endParaRPr sz="3600">
              <a:latin typeface="Century Schoolbook"/>
              <a:cs typeface="Century School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1969" y="1633219"/>
            <a:ext cx="7303770" cy="3468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8125" marR="17780" indent="-213360" algn="just">
              <a:lnSpc>
                <a:spcPct val="101099"/>
              </a:lnSpc>
              <a:spcBef>
                <a:spcPts val="95"/>
              </a:spcBef>
            </a:pPr>
            <a:r>
              <a:rPr sz="1950" spc="1252" baseline="14957" dirty="0">
                <a:solidFill>
                  <a:srgbClr val="FD8536"/>
                </a:solidFill>
                <a:latin typeface="Symbol"/>
                <a:cs typeface="Symbol"/>
              </a:rPr>
              <a:t></a:t>
            </a:r>
            <a:r>
              <a:rPr sz="1950" spc="1252" baseline="14957" dirty="0">
                <a:solidFill>
                  <a:srgbClr val="FD8536"/>
                </a:solidFill>
                <a:latin typeface="Times New Roman"/>
                <a:cs typeface="Times New Roman"/>
              </a:rPr>
              <a:t> </a:t>
            </a:r>
            <a:r>
              <a:rPr sz="1850" spc="5" dirty="0">
                <a:solidFill>
                  <a:srgbClr val="565E6C"/>
                </a:solidFill>
                <a:latin typeface="Century Schoolbook"/>
                <a:cs typeface="Century Schoolbook"/>
              </a:rPr>
              <a:t>Step </a:t>
            </a:r>
            <a:r>
              <a:rPr sz="1850" spc="10" dirty="0">
                <a:solidFill>
                  <a:srgbClr val="565E6C"/>
                </a:solidFill>
                <a:latin typeface="Century Schoolbook"/>
                <a:cs typeface="Century Schoolbook"/>
              </a:rPr>
              <a:t>2:</a:t>
            </a:r>
            <a:r>
              <a:rPr sz="1850" spc="-190" dirty="0">
                <a:solidFill>
                  <a:srgbClr val="565E6C"/>
                </a:solidFill>
                <a:latin typeface="Century Schoolbook"/>
                <a:cs typeface="Century Schoolbook"/>
              </a:rPr>
              <a:t> </a:t>
            </a:r>
            <a:r>
              <a:rPr sz="1850" spc="5" dirty="0">
                <a:latin typeface="Century Schoolbook"/>
                <a:cs typeface="Century Schoolbook"/>
              </a:rPr>
              <a:t>Make </a:t>
            </a:r>
            <a:r>
              <a:rPr sz="1850" spc="10" dirty="0">
                <a:latin typeface="Century Schoolbook"/>
                <a:cs typeface="Century Schoolbook"/>
              </a:rPr>
              <a:t>a </a:t>
            </a:r>
            <a:r>
              <a:rPr sz="1850" spc="5" dirty="0">
                <a:latin typeface="Century Schoolbook"/>
                <a:cs typeface="Century Schoolbook"/>
              </a:rPr>
              <a:t>backwards </a:t>
            </a:r>
            <a:r>
              <a:rPr sz="1850" spc="10" dirty="0">
                <a:latin typeface="Century Schoolbook"/>
                <a:cs typeface="Century Schoolbook"/>
              </a:rPr>
              <a:t>pass </a:t>
            </a:r>
            <a:r>
              <a:rPr sz="1850" spc="5" dirty="0">
                <a:latin typeface="Century Schoolbook"/>
                <a:cs typeface="Century Schoolbook"/>
              </a:rPr>
              <a:t>through the network as follows:  Move sequentially backwards from the Finish node to the Start  node. </a:t>
            </a:r>
            <a:r>
              <a:rPr sz="1850" spc="10" dirty="0">
                <a:latin typeface="Century Schoolbook"/>
                <a:cs typeface="Century Schoolbook"/>
              </a:rPr>
              <a:t>At a </a:t>
            </a:r>
            <a:r>
              <a:rPr sz="1850" spc="5" dirty="0">
                <a:latin typeface="Century Schoolbook"/>
                <a:cs typeface="Century Schoolbook"/>
              </a:rPr>
              <a:t>given node, </a:t>
            </a:r>
            <a:r>
              <a:rPr sz="1850" i="1" dirty="0">
                <a:latin typeface="Century Schoolbook"/>
                <a:cs typeface="Century Schoolbook"/>
              </a:rPr>
              <a:t>j</a:t>
            </a:r>
            <a:r>
              <a:rPr sz="1850" dirty="0">
                <a:latin typeface="Century Schoolbook"/>
                <a:cs typeface="Century Schoolbook"/>
              </a:rPr>
              <a:t>, </a:t>
            </a:r>
            <a:r>
              <a:rPr sz="1850" spc="5" dirty="0">
                <a:latin typeface="Century Schoolbook"/>
                <a:cs typeface="Century Schoolbook"/>
              </a:rPr>
              <a:t>consider all activities ending at </a:t>
            </a:r>
            <a:r>
              <a:rPr sz="1850" spc="10" dirty="0">
                <a:latin typeface="Century Schoolbook"/>
                <a:cs typeface="Century Schoolbook"/>
              </a:rPr>
              <a:t>node </a:t>
            </a:r>
            <a:r>
              <a:rPr sz="1850" i="1" spc="5" dirty="0">
                <a:latin typeface="Century Schoolbook"/>
                <a:cs typeface="Century Schoolbook"/>
              </a:rPr>
              <a:t>j</a:t>
            </a:r>
            <a:r>
              <a:rPr sz="1850" spc="5" dirty="0">
                <a:latin typeface="Century Schoolbook"/>
                <a:cs typeface="Century Schoolbook"/>
              </a:rPr>
              <a:t>.  </a:t>
            </a:r>
            <a:r>
              <a:rPr sz="1850" spc="10" dirty="0">
                <a:latin typeface="Century Schoolbook"/>
                <a:cs typeface="Century Schoolbook"/>
              </a:rPr>
              <a:t>For </a:t>
            </a:r>
            <a:r>
              <a:rPr sz="1850" spc="5" dirty="0">
                <a:latin typeface="Century Schoolbook"/>
                <a:cs typeface="Century Schoolbook"/>
              </a:rPr>
              <a:t>each of these activities, (</a:t>
            </a:r>
            <a:r>
              <a:rPr sz="1850" i="1" spc="5" dirty="0">
                <a:latin typeface="Century Schoolbook"/>
                <a:cs typeface="Century Schoolbook"/>
              </a:rPr>
              <a:t>i</a:t>
            </a:r>
            <a:r>
              <a:rPr sz="1850" spc="5" dirty="0">
                <a:latin typeface="Century Schoolbook"/>
                <a:cs typeface="Century Schoolbook"/>
              </a:rPr>
              <a:t>,</a:t>
            </a:r>
            <a:r>
              <a:rPr sz="1850" i="1" spc="5" dirty="0">
                <a:latin typeface="Century Schoolbook"/>
                <a:cs typeface="Century Schoolbook"/>
              </a:rPr>
              <a:t>j</a:t>
            </a:r>
            <a:r>
              <a:rPr sz="1850" spc="5" dirty="0">
                <a:latin typeface="Century Schoolbook"/>
                <a:cs typeface="Century Schoolbook"/>
              </a:rPr>
              <a:t>),</a:t>
            </a:r>
            <a:r>
              <a:rPr sz="1850" spc="-65" dirty="0">
                <a:latin typeface="Century Schoolbook"/>
                <a:cs typeface="Century Schoolbook"/>
              </a:rPr>
              <a:t> </a:t>
            </a:r>
            <a:r>
              <a:rPr sz="1850" spc="5" dirty="0">
                <a:latin typeface="Century Schoolbook"/>
                <a:cs typeface="Century Schoolbook"/>
              </a:rPr>
              <a:t>compute:</a:t>
            </a:r>
            <a:endParaRPr sz="1850">
              <a:latin typeface="Century Schoolbook"/>
              <a:cs typeface="Century Schoolbook"/>
            </a:endParaRPr>
          </a:p>
          <a:p>
            <a:pPr marL="25400" marR="274320">
              <a:lnSpc>
                <a:spcPct val="101200"/>
              </a:lnSpc>
              <a:tabLst>
                <a:tab pos="2454275" algn="l"/>
                <a:tab pos="3255645" algn="l"/>
              </a:tabLst>
            </a:pPr>
            <a:r>
              <a:rPr sz="2000" u="heavy" spc="10" dirty="0">
                <a:solidFill>
                  <a:srgbClr val="FD8536"/>
                </a:solidFill>
                <a:uFill>
                  <a:solidFill>
                    <a:srgbClr val="FD8536"/>
                  </a:solidFill>
                </a:uFill>
                <a:latin typeface="Century Schoolbook"/>
                <a:cs typeface="Century Schoolbook"/>
              </a:rPr>
              <a:t>Latest</a:t>
            </a:r>
            <a:r>
              <a:rPr sz="2000" u="heavy" spc="20" dirty="0">
                <a:solidFill>
                  <a:srgbClr val="FD8536"/>
                </a:solidFill>
                <a:uFill>
                  <a:solidFill>
                    <a:srgbClr val="FD8536"/>
                  </a:solidFill>
                </a:uFill>
                <a:latin typeface="Century Schoolbook"/>
                <a:cs typeface="Century Schoolbook"/>
              </a:rPr>
              <a:t> </a:t>
            </a:r>
            <a:r>
              <a:rPr sz="2000" u="heavy" spc="5" dirty="0">
                <a:solidFill>
                  <a:srgbClr val="FD8536"/>
                </a:solidFill>
                <a:uFill>
                  <a:solidFill>
                    <a:srgbClr val="FD8536"/>
                  </a:solidFill>
                </a:uFill>
                <a:latin typeface="Century Schoolbook"/>
                <a:cs typeface="Century Schoolbook"/>
              </a:rPr>
              <a:t>Finish</a:t>
            </a:r>
            <a:r>
              <a:rPr sz="2000" u="heavy" spc="15" dirty="0">
                <a:solidFill>
                  <a:srgbClr val="FD8536"/>
                </a:solidFill>
                <a:uFill>
                  <a:solidFill>
                    <a:srgbClr val="FD8536"/>
                  </a:solidFill>
                </a:uFill>
                <a:latin typeface="Century Schoolbook"/>
                <a:cs typeface="Century Schoolbook"/>
              </a:rPr>
              <a:t> </a:t>
            </a:r>
            <a:r>
              <a:rPr sz="2000" u="heavy" spc="10" dirty="0">
                <a:solidFill>
                  <a:srgbClr val="FD8536"/>
                </a:solidFill>
                <a:uFill>
                  <a:solidFill>
                    <a:srgbClr val="FD8536"/>
                  </a:solidFill>
                </a:uFill>
                <a:latin typeface="Century Schoolbook"/>
                <a:cs typeface="Century Schoolbook"/>
              </a:rPr>
              <a:t>Time</a:t>
            </a:r>
            <a:r>
              <a:rPr sz="2000" spc="10" dirty="0">
                <a:solidFill>
                  <a:srgbClr val="FD8536"/>
                </a:solidFill>
                <a:latin typeface="Century Schoolbook"/>
                <a:cs typeface="Century Schoolbook"/>
              </a:rPr>
              <a:t>	(LF) </a:t>
            </a:r>
            <a:r>
              <a:rPr sz="2000" spc="15" dirty="0">
                <a:latin typeface="Century Schoolbook"/>
                <a:cs typeface="Century Schoolbook"/>
              </a:rPr>
              <a:t>= </a:t>
            </a:r>
            <a:r>
              <a:rPr sz="2000" spc="10" dirty="0">
                <a:latin typeface="Century Schoolbook"/>
                <a:cs typeface="Century Schoolbook"/>
              </a:rPr>
              <a:t>the minimum of the </a:t>
            </a:r>
            <a:r>
              <a:rPr sz="2000" spc="5" dirty="0">
                <a:latin typeface="Century Schoolbook"/>
                <a:cs typeface="Century Schoolbook"/>
              </a:rPr>
              <a:t>latest start  </a:t>
            </a:r>
            <a:r>
              <a:rPr sz="2000" spc="10" dirty="0">
                <a:latin typeface="Century Schoolbook"/>
                <a:cs typeface="Century Schoolbook"/>
              </a:rPr>
              <a:t>times beginning at node</a:t>
            </a:r>
            <a:r>
              <a:rPr sz="2000" spc="50" dirty="0">
                <a:latin typeface="Century Schoolbook"/>
                <a:cs typeface="Century Schoolbook"/>
              </a:rPr>
              <a:t> </a:t>
            </a:r>
            <a:r>
              <a:rPr sz="2000" i="1" dirty="0">
                <a:latin typeface="Century Schoolbook"/>
                <a:cs typeface="Century Schoolbook"/>
              </a:rPr>
              <a:t>j</a:t>
            </a:r>
            <a:r>
              <a:rPr sz="2000" dirty="0">
                <a:latin typeface="Century Schoolbook"/>
                <a:cs typeface="Century Schoolbook"/>
              </a:rPr>
              <a:t>.	</a:t>
            </a:r>
            <a:r>
              <a:rPr sz="2000" spc="10" dirty="0">
                <a:latin typeface="Century Schoolbook"/>
                <a:cs typeface="Century Schoolbook"/>
              </a:rPr>
              <a:t>(For node </a:t>
            </a:r>
            <a:r>
              <a:rPr sz="2000" i="1" spc="15" dirty="0">
                <a:latin typeface="Century Schoolbook"/>
                <a:cs typeface="Century Schoolbook"/>
              </a:rPr>
              <a:t>N</a:t>
            </a:r>
            <a:r>
              <a:rPr sz="2000" spc="15" dirty="0">
                <a:latin typeface="Century Schoolbook"/>
                <a:cs typeface="Century Schoolbook"/>
              </a:rPr>
              <a:t>, </a:t>
            </a:r>
            <a:r>
              <a:rPr sz="2000" spc="5" dirty="0">
                <a:latin typeface="Century Schoolbook"/>
                <a:cs typeface="Century Schoolbook"/>
              </a:rPr>
              <a:t>this is </a:t>
            </a:r>
            <a:r>
              <a:rPr sz="2000" spc="10" dirty="0">
                <a:latin typeface="Century Schoolbook"/>
                <a:cs typeface="Century Schoolbook"/>
              </a:rPr>
              <a:t>the</a:t>
            </a:r>
            <a:r>
              <a:rPr sz="2000" spc="-25" dirty="0">
                <a:latin typeface="Century Schoolbook"/>
                <a:cs typeface="Century Schoolbook"/>
              </a:rPr>
              <a:t> </a:t>
            </a:r>
            <a:r>
              <a:rPr sz="2000" spc="5" dirty="0">
                <a:latin typeface="Century Schoolbook"/>
                <a:cs typeface="Century Schoolbook"/>
              </a:rPr>
              <a:t>project</a:t>
            </a:r>
            <a:endParaRPr sz="2000">
              <a:latin typeface="Century Schoolbook"/>
              <a:cs typeface="Century Schoolbook"/>
            </a:endParaRPr>
          </a:p>
          <a:p>
            <a:pPr marL="25400" marR="121920">
              <a:lnSpc>
                <a:spcPct val="101299"/>
              </a:lnSpc>
              <a:spcBef>
                <a:spcPts val="10"/>
              </a:spcBef>
            </a:pPr>
            <a:r>
              <a:rPr sz="2000" spc="10" dirty="0">
                <a:latin typeface="Century Schoolbook"/>
                <a:cs typeface="Century Schoolbook"/>
              </a:rPr>
              <a:t>completion </a:t>
            </a:r>
            <a:r>
              <a:rPr sz="2000" spc="5" dirty="0">
                <a:latin typeface="Century Schoolbook"/>
                <a:cs typeface="Century Schoolbook"/>
              </a:rPr>
              <a:t>time.). </a:t>
            </a:r>
            <a:r>
              <a:rPr sz="2000" spc="10" dirty="0">
                <a:latin typeface="Century Schoolbook"/>
                <a:cs typeface="Century Schoolbook"/>
              </a:rPr>
              <a:t>This </a:t>
            </a:r>
            <a:r>
              <a:rPr sz="2000" spc="5" dirty="0">
                <a:latin typeface="Century Schoolbook"/>
                <a:cs typeface="Century Schoolbook"/>
              </a:rPr>
              <a:t>is </a:t>
            </a:r>
            <a:r>
              <a:rPr sz="2000" spc="10" dirty="0">
                <a:latin typeface="Century Schoolbook"/>
                <a:cs typeface="Century Schoolbook"/>
              </a:rPr>
              <a:t>the </a:t>
            </a:r>
            <a:r>
              <a:rPr sz="2000" spc="5" dirty="0">
                <a:latin typeface="Century Schoolbook"/>
                <a:cs typeface="Century Schoolbook"/>
              </a:rPr>
              <a:t>latest </a:t>
            </a:r>
            <a:r>
              <a:rPr sz="2000" spc="10" dirty="0">
                <a:latin typeface="Century Schoolbook"/>
                <a:cs typeface="Century Schoolbook"/>
              </a:rPr>
              <a:t>time an </a:t>
            </a:r>
            <a:r>
              <a:rPr sz="2000" spc="5" dirty="0">
                <a:latin typeface="Century Schoolbook"/>
                <a:cs typeface="Century Schoolbook"/>
              </a:rPr>
              <a:t>activity </a:t>
            </a:r>
            <a:r>
              <a:rPr sz="2000" spc="10" dirty="0">
                <a:latin typeface="Century Schoolbook"/>
                <a:cs typeface="Century Schoolbook"/>
              </a:rPr>
              <a:t>can end  without delaying the entire</a:t>
            </a:r>
            <a:r>
              <a:rPr sz="2000" spc="-20" dirty="0">
                <a:latin typeface="Century Schoolbook"/>
                <a:cs typeface="Century Schoolbook"/>
              </a:rPr>
              <a:t> </a:t>
            </a:r>
            <a:r>
              <a:rPr sz="2000" spc="5" dirty="0">
                <a:latin typeface="Century Schoolbook"/>
                <a:cs typeface="Century Schoolbook"/>
              </a:rPr>
              <a:t>project.</a:t>
            </a:r>
            <a:endParaRPr sz="2000">
              <a:latin typeface="Century Schoolbook"/>
              <a:cs typeface="Century Schoolbook"/>
            </a:endParaRPr>
          </a:p>
          <a:p>
            <a:pPr marL="25400" marR="94615">
              <a:lnSpc>
                <a:spcPct val="101299"/>
              </a:lnSpc>
              <a:spcBef>
                <a:spcPts val="1110"/>
              </a:spcBef>
              <a:tabLst>
                <a:tab pos="2308225" algn="l"/>
              </a:tabLst>
            </a:pPr>
            <a:r>
              <a:rPr sz="2000" u="heavy" spc="10" dirty="0">
                <a:solidFill>
                  <a:srgbClr val="FD8536"/>
                </a:solidFill>
                <a:uFill>
                  <a:solidFill>
                    <a:srgbClr val="FD8536"/>
                  </a:solidFill>
                </a:uFill>
                <a:latin typeface="Century Schoolbook"/>
                <a:cs typeface="Century Schoolbook"/>
              </a:rPr>
              <a:t>Latest</a:t>
            </a:r>
            <a:r>
              <a:rPr sz="2000" u="heavy" spc="20" dirty="0">
                <a:solidFill>
                  <a:srgbClr val="FD8536"/>
                </a:solidFill>
                <a:uFill>
                  <a:solidFill>
                    <a:srgbClr val="FD8536"/>
                  </a:solidFill>
                </a:uFill>
                <a:latin typeface="Century Schoolbook"/>
                <a:cs typeface="Century Schoolbook"/>
              </a:rPr>
              <a:t> </a:t>
            </a:r>
            <a:r>
              <a:rPr sz="2000" u="heavy" spc="5" dirty="0">
                <a:solidFill>
                  <a:srgbClr val="FD8536"/>
                </a:solidFill>
                <a:uFill>
                  <a:solidFill>
                    <a:srgbClr val="FD8536"/>
                  </a:solidFill>
                </a:uFill>
                <a:latin typeface="Century Schoolbook"/>
                <a:cs typeface="Century Schoolbook"/>
              </a:rPr>
              <a:t>Start</a:t>
            </a:r>
            <a:r>
              <a:rPr sz="2000" u="heavy" spc="15" dirty="0">
                <a:solidFill>
                  <a:srgbClr val="FD8536"/>
                </a:solidFill>
                <a:uFill>
                  <a:solidFill>
                    <a:srgbClr val="FD8536"/>
                  </a:solidFill>
                </a:uFill>
                <a:latin typeface="Century Schoolbook"/>
                <a:cs typeface="Century Schoolbook"/>
              </a:rPr>
              <a:t> </a:t>
            </a:r>
            <a:r>
              <a:rPr sz="2000" u="heavy" spc="10" dirty="0">
                <a:solidFill>
                  <a:srgbClr val="FD8536"/>
                </a:solidFill>
                <a:uFill>
                  <a:solidFill>
                    <a:srgbClr val="FD8536"/>
                  </a:solidFill>
                </a:uFill>
                <a:latin typeface="Century Schoolbook"/>
                <a:cs typeface="Century Schoolbook"/>
              </a:rPr>
              <a:t>Time</a:t>
            </a:r>
            <a:r>
              <a:rPr sz="2000" spc="10" dirty="0">
                <a:solidFill>
                  <a:srgbClr val="FD8536"/>
                </a:solidFill>
                <a:latin typeface="Century Schoolbook"/>
                <a:cs typeface="Century Schoolbook"/>
              </a:rPr>
              <a:t>	(LS) </a:t>
            </a:r>
            <a:r>
              <a:rPr sz="2000" spc="15" dirty="0">
                <a:latin typeface="Century Schoolbook"/>
                <a:cs typeface="Century Schoolbook"/>
              </a:rPr>
              <a:t>= </a:t>
            </a:r>
            <a:r>
              <a:rPr sz="2000" spc="5" dirty="0">
                <a:latin typeface="Century Schoolbook"/>
                <a:cs typeface="Century Schoolbook"/>
              </a:rPr>
              <a:t>(Latest Finish </a:t>
            </a:r>
            <a:r>
              <a:rPr sz="2000" spc="10" dirty="0">
                <a:latin typeface="Century Schoolbook"/>
                <a:cs typeface="Century Schoolbook"/>
              </a:rPr>
              <a:t>Time) - (Time </a:t>
            </a:r>
            <a:r>
              <a:rPr sz="2000" spc="5" dirty="0">
                <a:latin typeface="Century Schoolbook"/>
                <a:cs typeface="Century Schoolbook"/>
              </a:rPr>
              <a:t>to  </a:t>
            </a:r>
            <a:r>
              <a:rPr sz="2000" spc="10" dirty="0">
                <a:latin typeface="Century Schoolbook"/>
                <a:cs typeface="Century Schoolbook"/>
              </a:rPr>
              <a:t>complete </a:t>
            </a:r>
            <a:r>
              <a:rPr sz="2000" spc="5" dirty="0">
                <a:latin typeface="Century Schoolbook"/>
                <a:cs typeface="Century Schoolbook"/>
              </a:rPr>
              <a:t>activity (</a:t>
            </a:r>
            <a:r>
              <a:rPr sz="2000" i="1" spc="5" dirty="0">
                <a:latin typeface="Century Schoolbook"/>
                <a:cs typeface="Century Schoolbook"/>
              </a:rPr>
              <a:t>i</a:t>
            </a:r>
            <a:r>
              <a:rPr sz="2000" spc="5" dirty="0">
                <a:latin typeface="Century Schoolbook"/>
                <a:cs typeface="Century Schoolbook"/>
              </a:rPr>
              <a:t>,</a:t>
            </a:r>
            <a:r>
              <a:rPr sz="2000" i="1" spc="5" dirty="0">
                <a:latin typeface="Century Schoolbook"/>
                <a:cs typeface="Century Schoolbook"/>
              </a:rPr>
              <a:t>j</a:t>
            </a:r>
            <a:r>
              <a:rPr sz="2000" spc="5" dirty="0">
                <a:latin typeface="Century Schoolbook"/>
                <a:cs typeface="Century Schoolbook"/>
              </a:rPr>
              <a:t>)). </a:t>
            </a:r>
            <a:r>
              <a:rPr sz="2000" spc="10" dirty="0">
                <a:latin typeface="Century Schoolbook"/>
                <a:cs typeface="Century Schoolbook"/>
              </a:rPr>
              <a:t>This </a:t>
            </a:r>
            <a:r>
              <a:rPr sz="2000" spc="5" dirty="0">
                <a:latin typeface="Century Schoolbook"/>
                <a:cs typeface="Century Schoolbook"/>
              </a:rPr>
              <a:t>is </a:t>
            </a:r>
            <a:r>
              <a:rPr sz="2000" spc="10" dirty="0">
                <a:latin typeface="Century Schoolbook"/>
                <a:cs typeface="Century Schoolbook"/>
              </a:rPr>
              <a:t>the </a:t>
            </a:r>
            <a:r>
              <a:rPr sz="2000" spc="5" dirty="0">
                <a:latin typeface="Century Schoolbook"/>
                <a:cs typeface="Century Schoolbook"/>
              </a:rPr>
              <a:t>latest </a:t>
            </a:r>
            <a:r>
              <a:rPr sz="2000" spc="10" dirty="0">
                <a:latin typeface="Century Schoolbook"/>
                <a:cs typeface="Century Schoolbook"/>
              </a:rPr>
              <a:t>time an </a:t>
            </a:r>
            <a:r>
              <a:rPr sz="2000" spc="5" dirty="0">
                <a:latin typeface="Century Schoolbook"/>
                <a:cs typeface="Century Schoolbook"/>
              </a:rPr>
              <a:t>activity </a:t>
            </a:r>
            <a:r>
              <a:rPr sz="2000" spc="10" dirty="0">
                <a:latin typeface="Century Schoolbook"/>
                <a:cs typeface="Century Schoolbook"/>
              </a:rPr>
              <a:t>can  begin without delaying the entire</a:t>
            </a:r>
            <a:r>
              <a:rPr sz="2000" spc="-35" dirty="0">
                <a:latin typeface="Century Schoolbook"/>
                <a:cs typeface="Century Schoolbook"/>
              </a:rPr>
              <a:t> </a:t>
            </a:r>
            <a:r>
              <a:rPr sz="2000" spc="10" dirty="0">
                <a:latin typeface="Century Schoolbook"/>
                <a:cs typeface="Century Schoolbook"/>
              </a:rPr>
              <a:t>project.</a:t>
            </a:r>
            <a:endParaRPr sz="2000">
              <a:latin typeface="Century Schoolbook"/>
              <a:cs typeface="Century Schoolboo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62400" y="518160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LS = LF - 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>
            <a:endCxn id="9" idx="0"/>
          </p:cNvCxnSpPr>
          <p:nvPr/>
        </p:nvCxnSpPr>
        <p:spPr>
          <a:xfrm>
            <a:off x="5193062" y="2269770"/>
            <a:ext cx="1589809" cy="149855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2605226" y="2260087"/>
            <a:ext cx="2357458" cy="621513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endCxn id="9" idx="1"/>
          </p:cNvCxnSpPr>
          <p:nvPr/>
        </p:nvCxnSpPr>
        <p:spPr>
          <a:xfrm>
            <a:off x="2529566" y="3066270"/>
            <a:ext cx="4145542" cy="74668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9" idx="3"/>
          </p:cNvCxnSpPr>
          <p:nvPr/>
        </p:nvCxnSpPr>
        <p:spPr>
          <a:xfrm flipV="1">
            <a:off x="2624702" y="4028484"/>
            <a:ext cx="4050406" cy="693283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927388" y="3867202"/>
            <a:ext cx="1067594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08476" y="4127630"/>
            <a:ext cx="1555990" cy="53268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902727" y="3029869"/>
            <a:ext cx="1397699" cy="83733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630471" y="3768321"/>
            <a:ext cx="304800" cy="3048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10" name="Oval 9"/>
          <p:cNvSpPr/>
          <p:nvPr/>
        </p:nvSpPr>
        <p:spPr>
          <a:xfrm>
            <a:off x="4884142" y="2063746"/>
            <a:ext cx="304800" cy="3048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11" name="Oval 10"/>
          <p:cNvSpPr/>
          <p:nvPr/>
        </p:nvSpPr>
        <p:spPr>
          <a:xfrm>
            <a:off x="2300426" y="2821040"/>
            <a:ext cx="304800" cy="3048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12" name="Oval 11"/>
          <p:cNvSpPr/>
          <p:nvPr/>
        </p:nvSpPr>
        <p:spPr>
          <a:xfrm>
            <a:off x="2297746" y="4545156"/>
            <a:ext cx="304800" cy="3048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13" name="Oval 12"/>
          <p:cNvSpPr/>
          <p:nvPr/>
        </p:nvSpPr>
        <p:spPr>
          <a:xfrm>
            <a:off x="656076" y="3811700"/>
            <a:ext cx="304800" cy="33080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SSS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42719" y="2973440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42719" y="4024642"/>
            <a:ext cx="221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9905" y="3908155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33822" y="2183887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00613" y="2881600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41058" y="2513009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91845" y="3379844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17126" y="365969"/>
            <a:ext cx="235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AOA network  diagram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9184" y="3784087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0" y="513849"/>
            <a:ext cx="1553657" cy="15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78680" y="14451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Activity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2548" y="49020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118648"/>
              </p:ext>
            </p:extLst>
          </p:nvPr>
        </p:nvGraphicFramePr>
        <p:xfrm>
          <a:off x="5996686" y="353043"/>
          <a:ext cx="1600200" cy="622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8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LS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Slack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LF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7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ES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EF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7516665" y="1505008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952161" y="1550502"/>
            <a:ext cx="256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Each activity, EF=</a:t>
            </a:r>
            <a:r>
              <a:rPr lang="en-US" b="1" dirty="0" err="1">
                <a:solidFill>
                  <a:srgbClr val="00B050"/>
                </a:solidFill>
              </a:rPr>
              <a:t>ES+t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14944" y="1151796"/>
            <a:ext cx="242617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At starting activity, ES=0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260125" y="1908854"/>
            <a:ext cx="284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Follower ES= Predecessor EF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614343" y="782464"/>
            <a:ext cx="142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 pass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49737" y="58250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648340" y="5738379"/>
            <a:ext cx="2581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Each activity, LS=LF - 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537125" y="5329517"/>
            <a:ext cx="2445028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At ending activity, LF=EF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337250" y="6074061"/>
            <a:ext cx="316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Predecessor LF=Follower LS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882379" y="4900445"/>
            <a:ext cx="1754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Backward pass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8682886" y="4306449"/>
            <a:ext cx="0" cy="444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652114" y="390600"/>
            <a:ext cx="1261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Slack=LS-ES</a:t>
            </a:r>
          </a:p>
          <a:p>
            <a:r>
              <a:rPr lang="en-US" dirty="0"/>
              <a:t>Or LF-EF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77977" y="5514183"/>
            <a:ext cx="4552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Critical path=A-E-G=20 weeks</a:t>
            </a:r>
          </a:p>
          <a:p>
            <a:r>
              <a:rPr lang="en-US" dirty="0"/>
              <a:t>Project completion time =20 weeks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1694C2B6-EECB-4C95-B04B-15817737F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223334"/>
              </p:ext>
            </p:extLst>
          </p:nvPr>
        </p:nvGraphicFramePr>
        <p:xfrm>
          <a:off x="9074307" y="2247527"/>
          <a:ext cx="2971800" cy="3238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9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8553">
                <a:tc>
                  <a:txBody>
                    <a:bodyPr/>
                    <a:lstStyle/>
                    <a:p>
                      <a:r>
                        <a:rPr lang="en-US" dirty="0"/>
                        <a:t>Activity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Predecessor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Duration in weeks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2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2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2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2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2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2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2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C, E,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99C7F7E-B341-4317-BCB7-FCFF28FBB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403411"/>
              </p:ext>
            </p:extLst>
          </p:nvPr>
        </p:nvGraphicFramePr>
        <p:xfrm>
          <a:off x="3097389" y="1471750"/>
          <a:ext cx="1600200" cy="622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8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CF83F581-1DB4-4E24-9272-3C923B2B5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545293"/>
              </p:ext>
            </p:extLst>
          </p:nvPr>
        </p:nvGraphicFramePr>
        <p:xfrm>
          <a:off x="6948352" y="4128110"/>
          <a:ext cx="1600200" cy="622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8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15B5BAB6-F427-46A9-BF8F-0C6A18936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187213"/>
              </p:ext>
            </p:extLst>
          </p:nvPr>
        </p:nvGraphicFramePr>
        <p:xfrm>
          <a:off x="2895600" y="3352730"/>
          <a:ext cx="171529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8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DB0278D1-AF9A-4590-BA51-46F424F0E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191602"/>
              </p:ext>
            </p:extLst>
          </p:nvPr>
        </p:nvGraphicFramePr>
        <p:xfrm>
          <a:off x="5531776" y="1838015"/>
          <a:ext cx="1600200" cy="622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8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F4B2F0AD-A254-459D-900F-E7D320E7A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195379"/>
              </p:ext>
            </p:extLst>
          </p:nvPr>
        </p:nvGraphicFramePr>
        <p:xfrm>
          <a:off x="4080392" y="4530786"/>
          <a:ext cx="1475932" cy="622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6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8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A48C3BA3-7CFC-42AA-93FE-92967AB80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840954"/>
              </p:ext>
            </p:extLst>
          </p:nvPr>
        </p:nvGraphicFramePr>
        <p:xfrm>
          <a:off x="457200" y="4536798"/>
          <a:ext cx="1619624" cy="622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8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23F399FE-CE8E-44DB-97C0-6E7FC0AB7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367285"/>
              </p:ext>
            </p:extLst>
          </p:nvPr>
        </p:nvGraphicFramePr>
        <p:xfrm>
          <a:off x="642619" y="2241909"/>
          <a:ext cx="1600200" cy="622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8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191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237328"/>
              </p:ext>
            </p:extLst>
          </p:nvPr>
        </p:nvGraphicFramePr>
        <p:xfrm>
          <a:off x="8915400" y="381000"/>
          <a:ext cx="2971800" cy="3238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9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8553">
                <a:tc>
                  <a:txBody>
                    <a:bodyPr/>
                    <a:lstStyle/>
                    <a:p>
                      <a:r>
                        <a:rPr lang="en-US" dirty="0"/>
                        <a:t>Activity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Predecessor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Duration in weeks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2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2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2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2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2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2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2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C, E,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228600"/>
            <a:ext cx="1629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AON Diagram</a:t>
            </a:r>
          </a:p>
        </p:txBody>
      </p:sp>
      <p:sp>
        <p:nvSpPr>
          <p:cNvPr id="4" name="Oval 3"/>
          <p:cNvSpPr/>
          <p:nvPr/>
        </p:nvSpPr>
        <p:spPr>
          <a:xfrm>
            <a:off x="7239000" y="5145162"/>
            <a:ext cx="457200" cy="36189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15" idx="6"/>
            <a:endCxn id="4" idx="0"/>
          </p:cNvCxnSpPr>
          <p:nvPr/>
        </p:nvCxnSpPr>
        <p:spPr>
          <a:xfrm>
            <a:off x="4925222" y="4405184"/>
            <a:ext cx="2542378" cy="73997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7" idx="6"/>
          </p:cNvCxnSpPr>
          <p:nvPr/>
        </p:nvCxnSpPr>
        <p:spPr>
          <a:xfrm flipV="1">
            <a:off x="4990155" y="5507052"/>
            <a:ext cx="2317840" cy="2439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6" idx="6"/>
          </p:cNvCxnSpPr>
          <p:nvPr/>
        </p:nvCxnSpPr>
        <p:spPr>
          <a:xfrm>
            <a:off x="5200135" y="3229914"/>
            <a:ext cx="1545624" cy="3105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992599" y="3838545"/>
            <a:ext cx="1540356" cy="56663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28" idx="1"/>
          </p:cNvCxnSpPr>
          <p:nvPr/>
        </p:nvCxnSpPr>
        <p:spPr>
          <a:xfrm flipV="1">
            <a:off x="3165594" y="3233635"/>
            <a:ext cx="1595961" cy="4202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69740" y="5737367"/>
            <a:ext cx="1600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242924" y="4788932"/>
            <a:ext cx="1347876" cy="7736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097692" y="3657600"/>
            <a:ext cx="1721708" cy="7620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658232" y="3314245"/>
            <a:ext cx="457200" cy="36189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68022" y="4224239"/>
            <a:ext cx="457200" cy="36189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742935" y="3048969"/>
            <a:ext cx="457200" cy="36189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532955" y="5570042"/>
            <a:ext cx="457200" cy="36189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66086" y="5381655"/>
            <a:ext cx="457200" cy="36189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794686" y="3476655"/>
            <a:ext cx="457200" cy="36189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69092" y="4419600"/>
            <a:ext cx="457200" cy="36189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52460" y="4419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69740" y="346921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23751" y="5381655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72913" y="556632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61555" y="304896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25505" y="422423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46828" y="335955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07995" y="517576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36" name="Straight Arrow Connector 35"/>
          <p:cNvCxnSpPr>
            <a:stCxn id="14" idx="5"/>
            <a:endCxn id="4" idx="7"/>
          </p:cNvCxnSpPr>
          <p:nvPr/>
        </p:nvCxnSpPr>
        <p:spPr>
          <a:xfrm>
            <a:off x="7048477" y="3623137"/>
            <a:ext cx="580768" cy="15750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605048"/>
              </p:ext>
            </p:extLst>
          </p:nvPr>
        </p:nvGraphicFramePr>
        <p:xfrm>
          <a:off x="5943600" y="367981"/>
          <a:ext cx="1600200" cy="622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8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LS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Slack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LF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ES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EF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736493"/>
              </p:ext>
            </p:extLst>
          </p:nvPr>
        </p:nvGraphicFramePr>
        <p:xfrm>
          <a:off x="3095572" y="4419600"/>
          <a:ext cx="160020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366035"/>
              </p:ext>
            </p:extLst>
          </p:nvPr>
        </p:nvGraphicFramePr>
        <p:xfrm>
          <a:off x="4163299" y="5954188"/>
          <a:ext cx="1600200" cy="622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8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333438"/>
              </p:ext>
            </p:extLst>
          </p:nvPr>
        </p:nvGraphicFramePr>
        <p:xfrm>
          <a:off x="7037292" y="5605053"/>
          <a:ext cx="1600200" cy="622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8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489625"/>
              </p:ext>
            </p:extLst>
          </p:nvPr>
        </p:nvGraphicFramePr>
        <p:xfrm>
          <a:off x="6315332" y="2570225"/>
          <a:ext cx="1600200" cy="622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8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452476"/>
              </p:ext>
            </p:extLst>
          </p:nvPr>
        </p:nvGraphicFramePr>
        <p:xfrm>
          <a:off x="4452551" y="2405755"/>
          <a:ext cx="1600200" cy="622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8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685450"/>
              </p:ext>
            </p:extLst>
          </p:nvPr>
        </p:nvGraphicFramePr>
        <p:xfrm>
          <a:off x="1823651" y="5935653"/>
          <a:ext cx="1600200" cy="622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8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869092" y="1066800"/>
            <a:ext cx="332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Critical Path = S-A-E-G = 20 weeks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C2CCA731-A169-42EF-8361-74C5D1AF5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48434"/>
              </p:ext>
            </p:extLst>
          </p:nvPr>
        </p:nvGraphicFramePr>
        <p:xfrm>
          <a:off x="2261371" y="2464945"/>
          <a:ext cx="1600200" cy="622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8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51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960" y="892809"/>
            <a:ext cx="3234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0" dirty="0">
                <a:latin typeface="Century Schoolbook"/>
                <a:cs typeface="Century Schoolbook"/>
              </a:rPr>
              <a:t>Continue..........</a:t>
            </a:r>
            <a:endParaRPr sz="3600">
              <a:latin typeface="Century Schoolbook"/>
              <a:cs typeface="Century School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9269" y="1633220"/>
            <a:ext cx="7197725" cy="3256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2420" marR="50165" indent="-274320">
              <a:lnSpc>
                <a:spcPct val="100000"/>
              </a:lnSpc>
              <a:spcBef>
                <a:spcPts val="100"/>
              </a:spcBef>
              <a:tabLst>
                <a:tab pos="1461135" algn="l"/>
              </a:tabLst>
            </a:pPr>
            <a:r>
              <a:rPr sz="2475" spc="1635" baseline="15151" dirty="0">
                <a:solidFill>
                  <a:srgbClr val="FD8536"/>
                </a:solidFill>
                <a:latin typeface="Symbol"/>
                <a:cs typeface="Symbol"/>
              </a:rPr>
              <a:t></a:t>
            </a:r>
            <a:r>
              <a:rPr sz="2475" spc="375" baseline="15151" dirty="0">
                <a:solidFill>
                  <a:srgbClr val="FD8536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65E6C"/>
                </a:solidFill>
                <a:latin typeface="Century Schoolbook"/>
                <a:cs typeface="Century Schoolbook"/>
              </a:rPr>
              <a:t>Step</a:t>
            </a:r>
            <a:r>
              <a:rPr sz="2400" spc="5" dirty="0">
                <a:solidFill>
                  <a:srgbClr val="565E6C"/>
                </a:solidFill>
                <a:latin typeface="Century Schoolbook"/>
                <a:cs typeface="Century Schoolbook"/>
              </a:rPr>
              <a:t> </a:t>
            </a:r>
            <a:r>
              <a:rPr sz="2400" spc="-5" dirty="0">
                <a:solidFill>
                  <a:srgbClr val="565E6C"/>
                </a:solidFill>
                <a:latin typeface="Century Schoolbook"/>
                <a:cs typeface="Century Schoolbook"/>
              </a:rPr>
              <a:t>3:	</a:t>
            </a:r>
            <a:r>
              <a:rPr sz="2400" spc="-5" dirty="0">
                <a:latin typeface="Century Schoolbook"/>
                <a:cs typeface="Century Schoolbook"/>
              </a:rPr>
              <a:t>Calculate the float time </a:t>
            </a:r>
            <a:r>
              <a:rPr sz="2400" dirty="0">
                <a:latin typeface="Century Schoolbook"/>
                <a:cs typeface="Century Schoolbook"/>
              </a:rPr>
              <a:t>for </a:t>
            </a:r>
            <a:r>
              <a:rPr sz="2400" spc="-5" dirty="0">
                <a:latin typeface="Century Schoolbook"/>
                <a:cs typeface="Century Schoolbook"/>
              </a:rPr>
              <a:t>each activity  </a:t>
            </a:r>
            <a:r>
              <a:rPr sz="2400" spc="-10" dirty="0">
                <a:latin typeface="Century Schoolbook"/>
                <a:cs typeface="Century Schoolbook"/>
              </a:rPr>
              <a:t>by:</a:t>
            </a:r>
            <a:endParaRPr sz="2400">
              <a:latin typeface="Century Schoolbook"/>
              <a:cs typeface="Century Schoolbook"/>
            </a:endParaRPr>
          </a:p>
          <a:p>
            <a:pPr marL="2141220" marR="536575" indent="-914400">
              <a:lnSpc>
                <a:spcPct val="100000"/>
              </a:lnSpc>
              <a:spcBef>
                <a:spcPts val="600"/>
              </a:spcBef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entury Schoolbook"/>
                <a:cs typeface="Century Schoolbook"/>
              </a:rPr>
              <a:t>float</a:t>
            </a:r>
            <a:r>
              <a:rPr sz="2400" spc="-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= </a:t>
            </a:r>
            <a:r>
              <a:rPr sz="2400" spc="-5" dirty="0">
                <a:latin typeface="Century Schoolbook"/>
                <a:cs typeface="Century Schoolbook"/>
              </a:rPr>
              <a:t>(Latest Start) </a:t>
            </a:r>
            <a:r>
              <a:rPr sz="2400" dirty="0">
                <a:latin typeface="Century Schoolbook"/>
                <a:cs typeface="Century Schoolbook"/>
              </a:rPr>
              <a:t>- </a:t>
            </a:r>
            <a:r>
              <a:rPr sz="2400" spc="-5" dirty="0">
                <a:latin typeface="Century Schoolbook"/>
                <a:cs typeface="Century Schoolbook"/>
              </a:rPr>
              <a:t>(Earliest Start),  </a:t>
            </a:r>
            <a:r>
              <a:rPr sz="2400" dirty="0">
                <a:latin typeface="Century Schoolbook"/>
                <a:cs typeface="Century Schoolbook"/>
              </a:rPr>
              <a:t>or</a:t>
            </a:r>
            <a:endParaRPr sz="2400">
              <a:latin typeface="Century Schoolbook"/>
              <a:cs typeface="Century Schoolbook"/>
            </a:endParaRPr>
          </a:p>
          <a:p>
            <a:pPr marL="199517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Century Schoolbook"/>
                <a:cs typeface="Century Schoolbook"/>
              </a:rPr>
              <a:t>= </a:t>
            </a:r>
            <a:r>
              <a:rPr sz="2400" spc="-5" dirty="0">
                <a:latin typeface="Century Schoolbook"/>
                <a:cs typeface="Century Schoolbook"/>
              </a:rPr>
              <a:t>(Latest</a:t>
            </a:r>
            <a:r>
              <a:rPr sz="2400" spc="-1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Finish)-(EarliesFinish).</a:t>
            </a:r>
            <a:endParaRPr sz="24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Times New Roman"/>
              <a:cs typeface="Times New Roman"/>
            </a:endParaRPr>
          </a:p>
          <a:p>
            <a:pPr marL="312420" marR="17780">
              <a:lnSpc>
                <a:spcPct val="100000"/>
              </a:lnSpc>
            </a:pPr>
            <a:r>
              <a:rPr sz="2400" dirty="0">
                <a:latin typeface="Century Schoolbook"/>
                <a:cs typeface="Century Schoolbook"/>
              </a:rPr>
              <a:t>A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entury Schoolbook"/>
                <a:cs typeface="Century Schoolbook"/>
              </a:rPr>
              <a:t>critical path</a:t>
            </a:r>
            <a:r>
              <a:rPr sz="2400" spc="-5" dirty="0">
                <a:latin typeface="Century Schoolbook"/>
                <a:cs typeface="Century Schoolbook"/>
              </a:rPr>
              <a:t> is </a:t>
            </a:r>
            <a:r>
              <a:rPr sz="2400" dirty="0">
                <a:latin typeface="Century Schoolbook"/>
                <a:cs typeface="Century Schoolbook"/>
              </a:rPr>
              <a:t>a </a:t>
            </a:r>
            <a:r>
              <a:rPr sz="2400" spc="-5" dirty="0">
                <a:latin typeface="Century Schoolbook"/>
                <a:cs typeface="Century Schoolbook"/>
              </a:rPr>
              <a:t>path </a:t>
            </a:r>
            <a:r>
              <a:rPr sz="2400" dirty="0">
                <a:latin typeface="Century Schoolbook"/>
                <a:cs typeface="Century Schoolbook"/>
              </a:rPr>
              <a:t>of </a:t>
            </a:r>
            <a:r>
              <a:rPr sz="2400" spc="-5" dirty="0">
                <a:latin typeface="Century Schoolbook"/>
                <a:cs typeface="Century Schoolbook"/>
              </a:rPr>
              <a:t>activities, </a:t>
            </a:r>
            <a:r>
              <a:rPr sz="2400" dirty="0">
                <a:latin typeface="Century Schoolbook"/>
                <a:cs typeface="Century Schoolbook"/>
              </a:rPr>
              <a:t>from </a:t>
            </a:r>
            <a:r>
              <a:rPr sz="2400" spc="-5" dirty="0">
                <a:latin typeface="Century Schoolbook"/>
                <a:cs typeface="Century Schoolbook"/>
              </a:rPr>
              <a:t>the  Start node </a:t>
            </a:r>
            <a:r>
              <a:rPr sz="2400" dirty="0">
                <a:latin typeface="Century Schoolbook"/>
                <a:cs typeface="Century Schoolbook"/>
              </a:rPr>
              <a:t>to </a:t>
            </a:r>
            <a:r>
              <a:rPr sz="2400" spc="-5" dirty="0">
                <a:latin typeface="Century Schoolbook"/>
                <a:cs typeface="Century Schoolbook"/>
              </a:rPr>
              <a:t>the Finish </a:t>
            </a:r>
            <a:r>
              <a:rPr sz="2400" dirty="0">
                <a:latin typeface="Century Schoolbook"/>
                <a:cs typeface="Century Schoolbook"/>
              </a:rPr>
              <a:t>node, with 0 </a:t>
            </a:r>
            <a:r>
              <a:rPr sz="2400" spc="-5" dirty="0">
                <a:latin typeface="Century Schoolbook"/>
                <a:cs typeface="Century Schoolbook"/>
              </a:rPr>
              <a:t>float</a:t>
            </a:r>
            <a:r>
              <a:rPr sz="2400" spc="-25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times.</a:t>
            </a:r>
            <a:endParaRPr sz="24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69" y="914400"/>
            <a:ext cx="15855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solidFill>
                  <a:srgbClr val="000000"/>
                </a:solidFill>
                <a:latin typeface="Century Schoolbook"/>
                <a:cs typeface="Century Schoolbook"/>
              </a:rPr>
              <a:t>Exa</a:t>
            </a:r>
            <a:r>
              <a:rPr sz="3000" b="0" spc="-10" dirty="0">
                <a:solidFill>
                  <a:srgbClr val="000000"/>
                </a:solidFill>
                <a:latin typeface="Century Schoolbook"/>
                <a:cs typeface="Century Schoolbook"/>
              </a:rPr>
              <a:t>m</a:t>
            </a:r>
            <a:r>
              <a:rPr sz="3000" b="0" spc="5" dirty="0">
                <a:solidFill>
                  <a:srgbClr val="000000"/>
                </a:solidFill>
                <a:latin typeface="Century Schoolbook"/>
                <a:cs typeface="Century Schoolbook"/>
              </a:rPr>
              <a:t>p</a:t>
            </a:r>
            <a:r>
              <a:rPr sz="3000" b="0" dirty="0">
                <a:solidFill>
                  <a:srgbClr val="000000"/>
                </a:solidFill>
                <a:latin typeface="Century Schoolbook"/>
                <a:cs typeface="Century Schoolbook"/>
              </a:rPr>
              <a:t>le</a:t>
            </a:r>
            <a:endParaRPr sz="3000">
              <a:latin typeface="Century Schoolbook"/>
              <a:cs typeface="Century School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542" y="1461866"/>
            <a:ext cx="665924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rebuchet MS"/>
                <a:cs typeface="Trebuchet MS"/>
              </a:rPr>
              <a:t>1. </a:t>
            </a:r>
            <a:r>
              <a:rPr sz="1600" spc="-5" dirty="0">
                <a:latin typeface="Trebuchet MS"/>
                <a:cs typeface="Trebuchet MS"/>
              </a:rPr>
              <a:t>Construct </a:t>
            </a:r>
            <a:r>
              <a:rPr sz="1600" dirty="0">
                <a:latin typeface="Trebuchet MS"/>
                <a:cs typeface="Trebuchet MS"/>
              </a:rPr>
              <a:t>the </a:t>
            </a:r>
            <a:r>
              <a:rPr sz="1600" spc="-5" dirty="0">
                <a:latin typeface="Trebuchet MS"/>
                <a:cs typeface="Trebuchet MS"/>
              </a:rPr>
              <a:t>CPM </a:t>
            </a:r>
            <a:r>
              <a:rPr sz="1600" dirty="0">
                <a:latin typeface="Trebuchet MS"/>
                <a:cs typeface="Trebuchet MS"/>
              </a:rPr>
              <a:t>Network</a:t>
            </a:r>
            <a:r>
              <a:rPr lang="en-US" sz="1600" dirty="0">
                <a:latin typeface="Trebuchet MS"/>
                <a:cs typeface="Trebuchet MS"/>
              </a:rPr>
              <a:t> (AOA and AON</a:t>
            </a:r>
            <a:r>
              <a:rPr sz="1600" dirty="0">
                <a:latin typeface="Trebuchet MS"/>
                <a:cs typeface="Trebuchet MS"/>
              </a:rPr>
              <a:t> using </a:t>
            </a:r>
            <a:r>
              <a:rPr sz="1600" spc="-5" dirty="0">
                <a:latin typeface="Trebuchet MS"/>
                <a:cs typeface="Trebuchet MS"/>
              </a:rPr>
              <a:t>the details below </a:t>
            </a:r>
            <a:r>
              <a:rPr sz="1600" dirty="0">
                <a:latin typeface="Trebuchet MS"/>
                <a:cs typeface="Trebuchet MS"/>
              </a:rPr>
              <a:t>and  </a:t>
            </a:r>
            <a:r>
              <a:rPr sz="1600" spc="-5" dirty="0">
                <a:latin typeface="Trebuchet MS"/>
                <a:cs typeface="Trebuchet MS"/>
              </a:rPr>
              <a:t>determine </a:t>
            </a:r>
            <a:r>
              <a:rPr sz="1600" dirty="0">
                <a:latin typeface="Trebuchet MS"/>
                <a:cs typeface="Trebuchet MS"/>
              </a:rPr>
              <a:t>the critical</a:t>
            </a:r>
            <a:r>
              <a:rPr sz="1600" spc="-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path</a:t>
            </a:r>
            <a:r>
              <a:rPr lang="en-US" sz="1600" spc="-5" dirty="0">
                <a:latin typeface="Trebuchet MS"/>
                <a:cs typeface="Trebuchet MS"/>
              </a:rPr>
              <a:t> using CPM.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3064" y="2856325"/>
            <a:ext cx="104838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A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c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t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iv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i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t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y</a:t>
            </a:r>
            <a:endParaRPr sz="2000" dirty="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15346" y="2622549"/>
            <a:ext cx="1627505" cy="573234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>
              <a:lnSpc>
                <a:spcPct val="79900"/>
              </a:lnSpc>
              <a:spcBef>
                <a:spcPts val="630"/>
              </a:spcBef>
            </a:pPr>
            <a:r>
              <a:rPr sz="2000" b="1" spc="-5" dirty="0">
                <a:latin typeface="Book Antiqua"/>
                <a:cs typeface="Book Antiqua"/>
              </a:rPr>
              <a:t>Immediate 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p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r</a:t>
            </a:r>
            <a:r>
              <a:rPr sz="2000" b="1" u="heavy" spc="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e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d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ece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s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s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o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r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s</a:t>
            </a:r>
            <a:endParaRPr sz="2000" dirty="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9057" y="3345629"/>
            <a:ext cx="9334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Book Antiqua"/>
                <a:cs typeface="Book Antiqua"/>
              </a:rPr>
              <a:t>-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798140" y="3604674"/>
            <a:ext cx="412115" cy="1718163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>
              <a:lnSpc>
                <a:spcPct val="79800"/>
              </a:lnSpc>
              <a:spcBef>
                <a:spcPts val="630"/>
              </a:spcBef>
            </a:pPr>
            <a:r>
              <a:rPr dirty="0">
                <a:latin typeface="Book Antiqua"/>
                <a:cs typeface="Book Antiqua"/>
              </a:rPr>
              <a:t>A  </a:t>
            </a:r>
            <a:r>
              <a:rPr dirty="0" err="1">
                <a:latin typeface="Book Antiqua"/>
                <a:cs typeface="Book Antiqua"/>
              </a:rPr>
              <a:t>A</a:t>
            </a:r>
            <a:r>
              <a:rPr dirty="0">
                <a:latin typeface="Book Antiqua"/>
                <a:cs typeface="Book Antiqua"/>
              </a:rPr>
              <a:t>  </a:t>
            </a:r>
            <a:endParaRPr lang="en-US" dirty="0">
              <a:latin typeface="Book Antiqua"/>
              <a:cs typeface="Book Antiqua"/>
            </a:endParaRPr>
          </a:p>
          <a:p>
            <a:pPr>
              <a:lnSpc>
                <a:spcPct val="79800"/>
              </a:lnSpc>
              <a:spcBef>
                <a:spcPts val="630"/>
              </a:spcBef>
            </a:pPr>
            <a:r>
              <a:rPr dirty="0">
                <a:latin typeface="Book Antiqua"/>
                <a:cs typeface="Book Antiqua"/>
              </a:rPr>
              <a:t>C  </a:t>
            </a:r>
            <a:endParaRPr lang="en-US" dirty="0">
              <a:latin typeface="Book Antiqua"/>
              <a:cs typeface="Book Antiqua"/>
            </a:endParaRPr>
          </a:p>
          <a:p>
            <a:pPr>
              <a:lnSpc>
                <a:spcPct val="79800"/>
              </a:lnSpc>
              <a:spcBef>
                <a:spcPts val="630"/>
              </a:spcBef>
            </a:pPr>
            <a:r>
              <a:rPr lang="en-US" dirty="0">
                <a:latin typeface="Book Antiqua"/>
                <a:cs typeface="Book Antiqua"/>
              </a:rPr>
              <a:t>D</a:t>
            </a:r>
          </a:p>
          <a:p>
            <a:pPr>
              <a:lnSpc>
                <a:spcPct val="79800"/>
              </a:lnSpc>
              <a:spcBef>
                <a:spcPts val="630"/>
              </a:spcBef>
            </a:pPr>
            <a:r>
              <a:rPr lang="en-US" dirty="0">
                <a:latin typeface="Book Antiqua"/>
                <a:cs typeface="Book Antiqua"/>
              </a:rPr>
              <a:t>B, E</a:t>
            </a:r>
          </a:p>
          <a:p>
            <a:pPr>
              <a:lnSpc>
                <a:spcPct val="79800"/>
              </a:lnSpc>
              <a:spcBef>
                <a:spcPts val="630"/>
              </a:spcBef>
            </a:pPr>
            <a:r>
              <a:rPr lang="en-US" dirty="0">
                <a:latin typeface="Book Antiqua"/>
                <a:cs typeface="Book Antiqua"/>
              </a:rPr>
              <a:t>F</a:t>
            </a:r>
            <a:endParaRPr dirty="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41607" y="2623402"/>
            <a:ext cx="1631314" cy="2471189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 marR="5080" indent="32384">
              <a:lnSpc>
                <a:spcPct val="79900"/>
              </a:lnSpc>
              <a:spcBef>
                <a:spcPts val="630"/>
              </a:spcBef>
            </a:pPr>
            <a:r>
              <a:rPr sz="2000" b="1" spc="-5" dirty="0">
                <a:latin typeface="Book Antiqua"/>
                <a:cs typeface="Book Antiqua"/>
              </a:rPr>
              <a:t>Completion 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Time</a:t>
            </a:r>
            <a:r>
              <a:rPr sz="2000" b="1" u="heavy" spc="-7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(week)</a:t>
            </a:r>
            <a:endParaRPr sz="2000" dirty="0">
              <a:latin typeface="Book Antiqua"/>
              <a:cs typeface="Book Antiqua"/>
            </a:endParaRPr>
          </a:p>
          <a:p>
            <a:pPr marL="469900">
              <a:lnSpc>
                <a:spcPts val="2375"/>
              </a:lnSpc>
              <a:spcBef>
                <a:spcPts val="1580"/>
              </a:spcBef>
            </a:pPr>
            <a:r>
              <a:rPr sz="2000" dirty="0">
                <a:latin typeface="Book Antiqua"/>
                <a:cs typeface="Book Antiqua"/>
              </a:rPr>
              <a:t>2</a:t>
            </a:r>
          </a:p>
          <a:p>
            <a:pPr marL="469900">
              <a:lnSpc>
                <a:spcPts val="2110"/>
              </a:lnSpc>
            </a:pPr>
            <a:r>
              <a:rPr sz="2000" dirty="0">
                <a:latin typeface="Book Antiqua"/>
                <a:cs typeface="Book Antiqua"/>
              </a:rPr>
              <a:t>3</a:t>
            </a:r>
          </a:p>
          <a:p>
            <a:pPr marL="469900">
              <a:lnSpc>
                <a:spcPts val="2110"/>
              </a:lnSpc>
            </a:pPr>
            <a:r>
              <a:rPr sz="2000" dirty="0">
                <a:latin typeface="Book Antiqua"/>
                <a:cs typeface="Book Antiqua"/>
              </a:rPr>
              <a:t>3</a:t>
            </a:r>
          </a:p>
          <a:p>
            <a:pPr marL="469900">
              <a:lnSpc>
                <a:spcPts val="2105"/>
              </a:lnSpc>
            </a:pPr>
            <a:r>
              <a:rPr sz="2000" dirty="0">
                <a:latin typeface="Book Antiqua"/>
                <a:cs typeface="Book Antiqua"/>
              </a:rPr>
              <a:t>4</a:t>
            </a:r>
          </a:p>
          <a:p>
            <a:pPr marL="469900">
              <a:lnSpc>
                <a:spcPts val="2105"/>
              </a:lnSpc>
            </a:pPr>
            <a:r>
              <a:rPr sz="2000" dirty="0">
                <a:latin typeface="Book Antiqua"/>
                <a:cs typeface="Book Antiqua"/>
              </a:rPr>
              <a:t>8</a:t>
            </a:r>
          </a:p>
          <a:p>
            <a:pPr marL="469900">
              <a:lnSpc>
                <a:spcPts val="2375"/>
              </a:lnSpc>
            </a:pPr>
            <a:r>
              <a:rPr sz="2000" dirty="0">
                <a:latin typeface="Book Antiqua"/>
                <a:cs typeface="Book Antiqua"/>
              </a:rPr>
              <a:t>6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59926" y="3426458"/>
            <a:ext cx="243204" cy="180434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 marR="5080" algn="just">
              <a:lnSpc>
                <a:spcPct val="79900"/>
              </a:lnSpc>
              <a:spcBef>
                <a:spcPts val="630"/>
              </a:spcBef>
            </a:pPr>
            <a:r>
              <a:rPr sz="2000" dirty="0">
                <a:latin typeface="Book Antiqua"/>
                <a:cs typeface="Book Antiqua"/>
              </a:rPr>
              <a:t>A  B  C  D  E  F  G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8800" y="5031525"/>
            <a:ext cx="1651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Book Antiqua"/>
                <a:cs typeface="Book Antiqua"/>
              </a:rPr>
              <a:t>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75280470-B1D0-4472-A4E8-85C6A1F81A0C}"/>
              </a:ext>
            </a:extLst>
          </p:cNvPr>
          <p:cNvSpPr txBox="1"/>
          <p:nvPr/>
        </p:nvSpPr>
        <p:spPr>
          <a:xfrm>
            <a:off x="6172518" y="614776"/>
            <a:ext cx="104838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A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c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t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iv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i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t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y</a:t>
            </a:r>
            <a:endParaRPr sz="2000" dirty="0">
              <a:latin typeface="Book Antiqua"/>
              <a:cs typeface="Book Antiqua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89AB1498-BEF5-4D2E-9F4E-EC8120BBE7C2}"/>
              </a:ext>
            </a:extLst>
          </p:cNvPr>
          <p:cNvSpPr txBox="1"/>
          <p:nvPr/>
        </p:nvSpPr>
        <p:spPr>
          <a:xfrm>
            <a:off x="7924800" y="381000"/>
            <a:ext cx="1627505" cy="573234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>
              <a:lnSpc>
                <a:spcPct val="79900"/>
              </a:lnSpc>
              <a:spcBef>
                <a:spcPts val="630"/>
              </a:spcBef>
            </a:pPr>
            <a:r>
              <a:rPr sz="2000" b="1" spc="-5" dirty="0">
                <a:latin typeface="Book Antiqua"/>
                <a:cs typeface="Book Antiqua"/>
              </a:rPr>
              <a:t>Immediate 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p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r</a:t>
            </a:r>
            <a:r>
              <a:rPr sz="2000" b="1" u="heavy" spc="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e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d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ece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s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s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o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r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s</a:t>
            </a:r>
            <a:endParaRPr sz="2000" dirty="0">
              <a:latin typeface="Book Antiqua"/>
              <a:cs typeface="Book Antiqua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B0448423-768F-411E-806C-046B402A9734}"/>
              </a:ext>
            </a:extLst>
          </p:cNvPr>
          <p:cNvSpPr txBox="1"/>
          <p:nvPr/>
        </p:nvSpPr>
        <p:spPr>
          <a:xfrm>
            <a:off x="8398511" y="1104080"/>
            <a:ext cx="9334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Book Antiqua"/>
                <a:cs typeface="Book Antiqua"/>
              </a:rPr>
              <a:t>-</a:t>
            </a: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E179FC78-49C8-4FEF-9369-8D50BD8B5D6D}"/>
              </a:ext>
            </a:extLst>
          </p:cNvPr>
          <p:cNvSpPr txBox="1"/>
          <p:nvPr/>
        </p:nvSpPr>
        <p:spPr>
          <a:xfrm>
            <a:off x="8307594" y="1363125"/>
            <a:ext cx="412115" cy="1718163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>
              <a:lnSpc>
                <a:spcPct val="79800"/>
              </a:lnSpc>
              <a:spcBef>
                <a:spcPts val="630"/>
              </a:spcBef>
            </a:pPr>
            <a:r>
              <a:rPr dirty="0">
                <a:latin typeface="Book Antiqua"/>
                <a:cs typeface="Book Antiqua"/>
              </a:rPr>
              <a:t>A  </a:t>
            </a:r>
            <a:r>
              <a:rPr dirty="0" err="1">
                <a:latin typeface="Book Antiqua"/>
                <a:cs typeface="Book Antiqua"/>
              </a:rPr>
              <a:t>A</a:t>
            </a:r>
            <a:r>
              <a:rPr dirty="0">
                <a:latin typeface="Book Antiqua"/>
                <a:cs typeface="Book Antiqua"/>
              </a:rPr>
              <a:t>  </a:t>
            </a:r>
            <a:endParaRPr lang="en-US" dirty="0">
              <a:latin typeface="Book Antiqua"/>
              <a:cs typeface="Book Antiqua"/>
            </a:endParaRPr>
          </a:p>
          <a:p>
            <a:pPr>
              <a:lnSpc>
                <a:spcPct val="79800"/>
              </a:lnSpc>
              <a:spcBef>
                <a:spcPts val="630"/>
              </a:spcBef>
            </a:pPr>
            <a:r>
              <a:rPr dirty="0">
                <a:latin typeface="Book Antiqua"/>
                <a:cs typeface="Book Antiqua"/>
              </a:rPr>
              <a:t>C  </a:t>
            </a:r>
            <a:endParaRPr lang="en-US" dirty="0">
              <a:latin typeface="Book Antiqua"/>
              <a:cs typeface="Book Antiqua"/>
            </a:endParaRPr>
          </a:p>
          <a:p>
            <a:pPr>
              <a:lnSpc>
                <a:spcPct val="79800"/>
              </a:lnSpc>
              <a:spcBef>
                <a:spcPts val="630"/>
              </a:spcBef>
            </a:pPr>
            <a:r>
              <a:rPr lang="en-US" dirty="0">
                <a:latin typeface="Book Antiqua"/>
                <a:cs typeface="Book Antiqua"/>
              </a:rPr>
              <a:t>D</a:t>
            </a:r>
          </a:p>
          <a:p>
            <a:pPr>
              <a:lnSpc>
                <a:spcPct val="79800"/>
              </a:lnSpc>
              <a:spcBef>
                <a:spcPts val="630"/>
              </a:spcBef>
            </a:pPr>
            <a:r>
              <a:rPr lang="en-US" dirty="0">
                <a:latin typeface="Book Antiqua"/>
                <a:cs typeface="Book Antiqua"/>
              </a:rPr>
              <a:t>B, E</a:t>
            </a:r>
          </a:p>
          <a:p>
            <a:pPr>
              <a:lnSpc>
                <a:spcPct val="79800"/>
              </a:lnSpc>
              <a:spcBef>
                <a:spcPts val="630"/>
              </a:spcBef>
            </a:pPr>
            <a:r>
              <a:rPr lang="en-US" dirty="0">
                <a:latin typeface="Book Antiqua"/>
                <a:cs typeface="Book Antiqua"/>
              </a:rPr>
              <a:t>F</a:t>
            </a:r>
            <a:endParaRPr dirty="0">
              <a:latin typeface="Book Antiqua"/>
              <a:cs typeface="Book Antiqua"/>
            </a:endParaRPr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524CC26C-F1C1-4868-9E0B-2DE95D843536}"/>
              </a:ext>
            </a:extLst>
          </p:cNvPr>
          <p:cNvSpPr txBox="1"/>
          <p:nvPr/>
        </p:nvSpPr>
        <p:spPr>
          <a:xfrm>
            <a:off x="9751061" y="381853"/>
            <a:ext cx="1631314" cy="2471189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 marR="5080" indent="32384">
              <a:lnSpc>
                <a:spcPct val="79900"/>
              </a:lnSpc>
              <a:spcBef>
                <a:spcPts val="630"/>
              </a:spcBef>
            </a:pPr>
            <a:r>
              <a:rPr sz="2000" b="1" spc="-5" dirty="0">
                <a:latin typeface="Book Antiqua"/>
                <a:cs typeface="Book Antiqua"/>
              </a:rPr>
              <a:t>Completion 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Time</a:t>
            </a:r>
            <a:r>
              <a:rPr sz="2000" b="1" u="heavy" spc="-7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(week)</a:t>
            </a:r>
            <a:endParaRPr sz="2000" dirty="0">
              <a:latin typeface="Book Antiqua"/>
              <a:cs typeface="Book Antiqua"/>
            </a:endParaRPr>
          </a:p>
          <a:p>
            <a:pPr marL="469900">
              <a:lnSpc>
                <a:spcPts val="2375"/>
              </a:lnSpc>
              <a:spcBef>
                <a:spcPts val="1580"/>
              </a:spcBef>
            </a:pPr>
            <a:r>
              <a:rPr sz="2000" dirty="0">
                <a:latin typeface="Book Antiqua"/>
                <a:cs typeface="Book Antiqua"/>
              </a:rPr>
              <a:t>2</a:t>
            </a:r>
          </a:p>
          <a:p>
            <a:pPr marL="469900">
              <a:lnSpc>
                <a:spcPts val="2110"/>
              </a:lnSpc>
            </a:pPr>
            <a:r>
              <a:rPr sz="2000" dirty="0">
                <a:latin typeface="Book Antiqua"/>
                <a:cs typeface="Book Antiqua"/>
              </a:rPr>
              <a:t>3</a:t>
            </a:r>
          </a:p>
          <a:p>
            <a:pPr marL="469900">
              <a:lnSpc>
                <a:spcPts val="2110"/>
              </a:lnSpc>
            </a:pPr>
            <a:r>
              <a:rPr sz="2000" dirty="0">
                <a:latin typeface="Book Antiqua"/>
                <a:cs typeface="Book Antiqua"/>
              </a:rPr>
              <a:t>3</a:t>
            </a:r>
          </a:p>
          <a:p>
            <a:pPr marL="469900">
              <a:lnSpc>
                <a:spcPts val="2105"/>
              </a:lnSpc>
            </a:pPr>
            <a:r>
              <a:rPr sz="2000" dirty="0">
                <a:latin typeface="Book Antiqua"/>
                <a:cs typeface="Book Antiqua"/>
              </a:rPr>
              <a:t>4</a:t>
            </a:r>
          </a:p>
          <a:p>
            <a:pPr marL="469900">
              <a:lnSpc>
                <a:spcPts val="2105"/>
              </a:lnSpc>
            </a:pPr>
            <a:r>
              <a:rPr sz="2000" dirty="0">
                <a:latin typeface="Book Antiqua"/>
                <a:cs typeface="Book Antiqua"/>
              </a:rPr>
              <a:t>8</a:t>
            </a:r>
          </a:p>
          <a:p>
            <a:pPr marL="469900">
              <a:lnSpc>
                <a:spcPts val="2375"/>
              </a:lnSpc>
            </a:pPr>
            <a:r>
              <a:rPr sz="2000" dirty="0">
                <a:latin typeface="Book Antiqua"/>
                <a:cs typeface="Book Antiqua"/>
              </a:rPr>
              <a:t>6</a:t>
            </a: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1ED34628-C032-42AE-B0C5-6E08C281DAFD}"/>
              </a:ext>
            </a:extLst>
          </p:cNvPr>
          <p:cNvSpPr txBox="1"/>
          <p:nvPr/>
        </p:nvSpPr>
        <p:spPr>
          <a:xfrm>
            <a:off x="6469380" y="1184909"/>
            <a:ext cx="243204" cy="180434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 marR="5080" algn="just">
              <a:lnSpc>
                <a:spcPct val="79900"/>
              </a:lnSpc>
              <a:spcBef>
                <a:spcPts val="630"/>
              </a:spcBef>
            </a:pPr>
            <a:r>
              <a:rPr sz="2000" dirty="0">
                <a:latin typeface="Book Antiqua"/>
                <a:cs typeface="Book Antiqua"/>
              </a:rPr>
              <a:t>A  B  C  D  E  F  G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8" name="object 11">
            <a:extLst>
              <a:ext uri="{FF2B5EF4-FFF2-40B4-BE49-F238E27FC236}">
                <a16:creationId xmlns:a16="http://schemas.microsoft.com/office/drawing/2014/main" id="{50F59B1B-B744-401D-9C64-8F4828BB96E1}"/>
              </a:ext>
            </a:extLst>
          </p:cNvPr>
          <p:cNvSpPr txBox="1"/>
          <p:nvPr/>
        </p:nvSpPr>
        <p:spPr>
          <a:xfrm>
            <a:off x="10148254" y="2789976"/>
            <a:ext cx="1651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Book Antiqua"/>
                <a:cs typeface="Book Antiqua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009DA7-3229-476A-8D68-34F96B4DD5C5}"/>
              </a:ext>
            </a:extLst>
          </p:cNvPr>
          <p:cNvSpPr/>
          <p:nvPr/>
        </p:nvSpPr>
        <p:spPr>
          <a:xfrm>
            <a:off x="533400" y="381000"/>
            <a:ext cx="457200" cy="320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0D7AD1-C5DF-4CBF-ACCF-DAA1C30FCB40}"/>
              </a:ext>
            </a:extLst>
          </p:cNvPr>
          <p:cNvCxnSpPr>
            <a:cxnSpLocks/>
          </p:cNvCxnSpPr>
          <p:nvPr/>
        </p:nvCxnSpPr>
        <p:spPr>
          <a:xfrm flipV="1">
            <a:off x="9332843" y="4212877"/>
            <a:ext cx="1143000" cy="1613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1D3146-74EC-45DB-84BC-FD0D4B150903}"/>
              </a:ext>
            </a:extLst>
          </p:cNvPr>
          <p:cNvCxnSpPr>
            <a:cxnSpLocks/>
          </p:cNvCxnSpPr>
          <p:nvPr/>
        </p:nvCxnSpPr>
        <p:spPr>
          <a:xfrm flipV="1">
            <a:off x="7672954" y="4212877"/>
            <a:ext cx="1352550" cy="3226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F4CCB3-8A60-418D-B591-D28A514022BA}"/>
              </a:ext>
            </a:extLst>
          </p:cNvPr>
          <p:cNvCxnSpPr>
            <a:cxnSpLocks/>
          </p:cNvCxnSpPr>
          <p:nvPr/>
        </p:nvCxnSpPr>
        <p:spPr>
          <a:xfrm flipV="1">
            <a:off x="6361043" y="4373177"/>
            <a:ext cx="1311911" cy="1355899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41DF4E-9B17-4693-827A-FF75189137C1}"/>
              </a:ext>
            </a:extLst>
          </p:cNvPr>
          <p:cNvCxnSpPr/>
          <p:nvPr/>
        </p:nvCxnSpPr>
        <p:spPr>
          <a:xfrm>
            <a:off x="4280452" y="5729076"/>
            <a:ext cx="1676400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8B115A-CF11-4544-BD2C-C84B955192B6}"/>
              </a:ext>
            </a:extLst>
          </p:cNvPr>
          <p:cNvCxnSpPr>
            <a:cxnSpLocks/>
          </p:cNvCxnSpPr>
          <p:nvPr/>
        </p:nvCxnSpPr>
        <p:spPr>
          <a:xfrm>
            <a:off x="2246243" y="4530165"/>
            <a:ext cx="1600200" cy="113051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FEBF04-5671-4874-8635-4D0AB104B4AC}"/>
              </a:ext>
            </a:extLst>
          </p:cNvPr>
          <p:cNvCxnSpPr>
            <a:cxnSpLocks/>
            <a:stCxn id="22" idx="7"/>
            <a:endCxn id="19" idx="2"/>
          </p:cNvCxnSpPr>
          <p:nvPr/>
        </p:nvCxnSpPr>
        <p:spPr>
          <a:xfrm flipV="1">
            <a:off x="2255488" y="4231734"/>
            <a:ext cx="5097949" cy="2809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3E682A-A72D-4CA4-8AC7-85745BBCA940}"/>
              </a:ext>
            </a:extLst>
          </p:cNvPr>
          <p:cNvCxnSpPr>
            <a:cxnSpLocks/>
          </p:cNvCxnSpPr>
          <p:nvPr/>
        </p:nvCxnSpPr>
        <p:spPr>
          <a:xfrm>
            <a:off x="493643" y="4373177"/>
            <a:ext cx="1371600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98DD46F-046F-4D7F-838A-BBFB5FD29DB4}"/>
              </a:ext>
            </a:extLst>
          </p:cNvPr>
          <p:cNvSpPr/>
          <p:nvPr/>
        </p:nvSpPr>
        <p:spPr>
          <a:xfrm>
            <a:off x="8962184" y="4060477"/>
            <a:ext cx="457200" cy="320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377C92A-2C44-437A-BC0B-8977EB4E82DF}"/>
              </a:ext>
            </a:extLst>
          </p:cNvPr>
          <p:cNvSpPr/>
          <p:nvPr/>
        </p:nvSpPr>
        <p:spPr>
          <a:xfrm>
            <a:off x="7353437" y="4071433"/>
            <a:ext cx="457200" cy="320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41D69C-1D85-4B72-88BE-B33FDD20B756}"/>
              </a:ext>
            </a:extLst>
          </p:cNvPr>
          <p:cNvSpPr/>
          <p:nvPr/>
        </p:nvSpPr>
        <p:spPr>
          <a:xfrm>
            <a:off x="5922397" y="5554760"/>
            <a:ext cx="457200" cy="320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EACA33-8495-4F55-9E71-1EBB28DB1545}"/>
              </a:ext>
            </a:extLst>
          </p:cNvPr>
          <p:cNvSpPr/>
          <p:nvPr/>
        </p:nvSpPr>
        <p:spPr>
          <a:xfrm>
            <a:off x="3823252" y="5568776"/>
            <a:ext cx="457200" cy="320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194B2A-9E8D-4A24-81EB-27417ADCFBD5}"/>
              </a:ext>
            </a:extLst>
          </p:cNvPr>
          <p:cNvSpPr/>
          <p:nvPr/>
        </p:nvSpPr>
        <p:spPr>
          <a:xfrm>
            <a:off x="1865243" y="4212877"/>
            <a:ext cx="457200" cy="320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1C1F6FA-3FE9-42A3-B808-E4D8F9554EAB}"/>
              </a:ext>
            </a:extLst>
          </p:cNvPr>
          <p:cNvSpPr/>
          <p:nvPr/>
        </p:nvSpPr>
        <p:spPr>
          <a:xfrm>
            <a:off x="6626" y="4212877"/>
            <a:ext cx="457200" cy="320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570403-C10A-4625-B2C8-94378F5EAAED}"/>
              </a:ext>
            </a:extLst>
          </p:cNvPr>
          <p:cNvSpPr txBox="1"/>
          <p:nvPr/>
        </p:nvSpPr>
        <p:spPr>
          <a:xfrm>
            <a:off x="1027043" y="40604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DFB802-025F-41A7-8BF6-CC2A42FADA5F}"/>
              </a:ext>
            </a:extLst>
          </p:cNvPr>
          <p:cNvSpPr txBox="1"/>
          <p:nvPr/>
        </p:nvSpPr>
        <p:spPr>
          <a:xfrm>
            <a:off x="4125602" y="349942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5C52BF-4C41-4CB3-850B-3C21658617B0}"/>
              </a:ext>
            </a:extLst>
          </p:cNvPr>
          <p:cNvSpPr txBox="1"/>
          <p:nvPr/>
        </p:nvSpPr>
        <p:spPr>
          <a:xfrm>
            <a:off x="3084443" y="483486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7E43E5-0FAF-498C-A827-3B86F830B9E3}"/>
              </a:ext>
            </a:extLst>
          </p:cNvPr>
          <p:cNvSpPr txBox="1"/>
          <p:nvPr/>
        </p:nvSpPr>
        <p:spPr>
          <a:xfrm>
            <a:off x="5065643" y="543207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0E9359-895A-40E3-9FA9-99AEA6690E7A}"/>
              </a:ext>
            </a:extLst>
          </p:cNvPr>
          <p:cNvSpPr txBox="1"/>
          <p:nvPr/>
        </p:nvSpPr>
        <p:spPr>
          <a:xfrm>
            <a:off x="7109348" y="518312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F2AE71-F584-4A74-AA87-E6E51C8C8A29}"/>
              </a:ext>
            </a:extLst>
          </p:cNvPr>
          <p:cNvSpPr txBox="1"/>
          <p:nvPr/>
        </p:nvSpPr>
        <p:spPr>
          <a:xfrm>
            <a:off x="8331121" y="386875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9E1F60-B985-42F3-AE21-1DB42ED31B14}"/>
              </a:ext>
            </a:extLst>
          </p:cNvPr>
          <p:cNvSpPr txBox="1"/>
          <p:nvPr/>
        </p:nvSpPr>
        <p:spPr>
          <a:xfrm>
            <a:off x="9802381" y="3798236"/>
            <a:ext cx="21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7084DF5A-518A-4157-80CA-B24872254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525629"/>
              </p:ext>
            </p:extLst>
          </p:nvPr>
        </p:nvGraphicFramePr>
        <p:xfrm>
          <a:off x="2680252" y="285661"/>
          <a:ext cx="1600200" cy="622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8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LS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Slack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LF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ES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EF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CB18F0F2-6270-4681-86EC-ECCBDEE4C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562247"/>
              </p:ext>
            </p:extLst>
          </p:nvPr>
        </p:nvGraphicFramePr>
        <p:xfrm>
          <a:off x="544659" y="3227637"/>
          <a:ext cx="1600200" cy="702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7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5D29FDD3-44E5-45DC-B1D0-4CDB5619D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862562"/>
              </p:ext>
            </p:extLst>
          </p:nvPr>
        </p:nvGraphicFramePr>
        <p:xfrm>
          <a:off x="7810637" y="3269384"/>
          <a:ext cx="16002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1DAFCFF0-033F-4548-B0E5-0DFDE3EBF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771112"/>
              </p:ext>
            </p:extLst>
          </p:nvPr>
        </p:nvGraphicFramePr>
        <p:xfrm>
          <a:off x="7406224" y="5107864"/>
          <a:ext cx="16002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057E99BD-433C-43C0-9D79-D8652EC0A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656448"/>
              </p:ext>
            </p:extLst>
          </p:nvPr>
        </p:nvGraphicFramePr>
        <p:xfrm>
          <a:off x="4125602" y="6098408"/>
          <a:ext cx="16002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9CA8432F-960D-4BFC-AAB0-69B7A30A3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607143"/>
              </p:ext>
            </p:extLst>
          </p:nvPr>
        </p:nvGraphicFramePr>
        <p:xfrm>
          <a:off x="1393135" y="5197513"/>
          <a:ext cx="16002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37614805-C0F5-43AF-934B-4CBB41EB5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481377"/>
              </p:ext>
            </p:extLst>
          </p:nvPr>
        </p:nvGraphicFramePr>
        <p:xfrm>
          <a:off x="4779397" y="3429000"/>
          <a:ext cx="16002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F52967F8-E0D7-4B77-943E-2DE4BBEB5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134859"/>
              </p:ext>
            </p:extLst>
          </p:nvPr>
        </p:nvGraphicFramePr>
        <p:xfrm>
          <a:off x="9904343" y="3194620"/>
          <a:ext cx="16002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5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F10F200-BEC7-F160-C2F2-3F826D58481D}"/>
              </a:ext>
            </a:extLst>
          </p:cNvPr>
          <p:cNvSpPr txBox="1"/>
          <p:nvPr/>
        </p:nvSpPr>
        <p:spPr>
          <a:xfrm>
            <a:off x="2882900" y="3121075"/>
            <a:ext cx="5765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/>
            </a:b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597C2C-49C9-42B8-CAE9-870E7D3E67E5}"/>
              </a:ext>
            </a:extLst>
          </p:cNvPr>
          <p:cNvSpPr txBox="1"/>
          <p:nvPr/>
        </p:nvSpPr>
        <p:spPr>
          <a:xfrm>
            <a:off x="1524000" y="1828800"/>
            <a:ext cx="2596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Critical path= A-C-D-E-F-G</a:t>
            </a:r>
          </a:p>
        </p:txBody>
      </p:sp>
    </p:spTree>
    <p:extLst>
      <p:ext uri="{BB962C8B-B14F-4D97-AF65-F5344CB8AC3E}">
        <p14:creationId xmlns:p14="http://schemas.microsoft.com/office/powerpoint/2010/main" val="3476661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417830"/>
            <a:ext cx="308991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u="heavy" spc="10" dirty="0">
                <a:uFill>
                  <a:solidFill>
                    <a:srgbClr val="565E6C"/>
                  </a:solidFill>
                </a:uFill>
              </a:rPr>
              <a:t>Benefits of</a:t>
            </a:r>
            <a:r>
              <a:rPr sz="2850" u="heavy" spc="-75" dirty="0">
                <a:uFill>
                  <a:solidFill>
                    <a:srgbClr val="565E6C"/>
                  </a:solidFill>
                </a:uFill>
              </a:rPr>
              <a:t> </a:t>
            </a:r>
            <a:r>
              <a:rPr sz="2850" u="heavy" spc="20" dirty="0">
                <a:uFill>
                  <a:solidFill>
                    <a:srgbClr val="565E6C"/>
                  </a:solidFill>
                </a:uFill>
              </a:rPr>
              <a:t>CPM</a:t>
            </a:r>
            <a:endParaRPr sz="2850"/>
          </a:p>
        </p:txBody>
      </p:sp>
      <p:sp>
        <p:nvSpPr>
          <p:cNvPr id="3" name="object 3"/>
          <p:cNvSpPr txBox="1"/>
          <p:nvPr/>
        </p:nvSpPr>
        <p:spPr>
          <a:xfrm>
            <a:off x="1536700" y="1016000"/>
            <a:ext cx="6776084" cy="223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75" spc="1635" baseline="15151" dirty="0">
                <a:solidFill>
                  <a:srgbClr val="FD8536"/>
                </a:solidFill>
                <a:latin typeface="Symbol"/>
                <a:cs typeface="Symbol"/>
              </a:rPr>
              <a:t></a:t>
            </a:r>
            <a:r>
              <a:rPr sz="2475" spc="262" baseline="15151" dirty="0">
                <a:solidFill>
                  <a:srgbClr val="FD853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Useful at </a:t>
            </a:r>
            <a:r>
              <a:rPr sz="2400" spc="-5" dirty="0">
                <a:latin typeface="Century Schoolbook"/>
                <a:cs typeface="Century Schoolbook"/>
              </a:rPr>
              <a:t>many stages </a:t>
            </a:r>
            <a:r>
              <a:rPr sz="2400" dirty="0">
                <a:latin typeface="Century Schoolbook"/>
                <a:cs typeface="Century Schoolbook"/>
              </a:rPr>
              <a:t>of project </a:t>
            </a:r>
            <a:r>
              <a:rPr sz="2400" spc="-5" dirty="0">
                <a:latin typeface="Century Schoolbook"/>
                <a:cs typeface="Century Schoolbook"/>
              </a:rPr>
              <a:t>management</a:t>
            </a:r>
            <a:endParaRPr sz="2400">
              <a:latin typeface="Century Schoolbook"/>
              <a:cs typeface="Century Schoolbook"/>
            </a:endParaRPr>
          </a:p>
          <a:p>
            <a:pPr marL="25400">
              <a:lnSpc>
                <a:spcPct val="100000"/>
              </a:lnSpc>
              <a:spcBef>
                <a:spcPts val="30"/>
              </a:spcBef>
            </a:pPr>
            <a:r>
              <a:rPr sz="2475" spc="1635" baseline="15151" dirty="0">
                <a:solidFill>
                  <a:srgbClr val="FD8536"/>
                </a:solidFill>
                <a:latin typeface="Symbol"/>
                <a:cs typeface="Symbol"/>
              </a:rPr>
              <a:t></a:t>
            </a:r>
            <a:r>
              <a:rPr sz="2475" spc="359" baseline="15151" dirty="0">
                <a:solidFill>
                  <a:srgbClr val="FD8536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Mathematically simple</a:t>
            </a:r>
            <a:endParaRPr sz="2400">
              <a:latin typeface="Century Schoolbook"/>
              <a:cs typeface="Century Schoolbook"/>
            </a:endParaRPr>
          </a:p>
          <a:p>
            <a:pPr marL="25400">
              <a:lnSpc>
                <a:spcPct val="100000"/>
              </a:lnSpc>
              <a:spcBef>
                <a:spcPts val="20"/>
              </a:spcBef>
            </a:pPr>
            <a:r>
              <a:rPr sz="2475" spc="1635" baseline="15151" dirty="0">
                <a:solidFill>
                  <a:srgbClr val="FD8536"/>
                </a:solidFill>
                <a:latin typeface="Symbol"/>
                <a:cs typeface="Symbol"/>
              </a:rPr>
              <a:t></a:t>
            </a:r>
            <a:r>
              <a:rPr sz="2475" spc="397" baseline="15151" dirty="0">
                <a:solidFill>
                  <a:srgbClr val="FD8536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Give critical path </a:t>
            </a:r>
            <a:r>
              <a:rPr sz="2400" spc="-10" dirty="0">
                <a:latin typeface="Century Schoolbook"/>
                <a:cs typeface="Century Schoolbook"/>
              </a:rPr>
              <a:t>and </a:t>
            </a:r>
            <a:r>
              <a:rPr sz="2400" spc="-5" dirty="0">
                <a:latin typeface="Century Schoolbook"/>
                <a:cs typeface="Century Schoolbook"/>
              </a:rPr>
              <a:t>float time</a:t>
            </a:r>
            <a:endParaRPr sz="2400">
              <a:latin typeface="Century Schoolbook"/>
              <a:cs typeface="Century Schoolbook"/>
            </a:endParaRPr>
          </a:p>
          <a:p>
            <a:pPr marL="25400">
              <a:lnSpc>
                <a:spcPct val="100000"/>
              </a:lnSpc>
              <a:spcBef>
                <a:spcPts val="20"/>
              </a:spcBef>
            </a:pPr>
            <a:r>
              <a:rPr sz="2475" spc="1635" baseline="15151" dirty="0">
                <a:solidFill>
                  <a:srgbClr val="FD8536"/>
                </a:solidFill>
                <a:latin typeface="Symbol"/>
                <a:cs typeface="Symbol"/>
              </a:rPr>
              <a:t></a:t>
            </a:r>
            <a:r>
              <a:rPr sz="2475" spc="359" baseline="15151" dirty="0">
                <a:solidFill>
                  <a:srgbClr val="FD8536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Provide project documentation</a:t>
            </a:r>
            <a:endParaRPr sz="2400">
              <a:latin typeface="Century Schoolbook"/>
              <a:cs typeface="Century Schoolbook"/>
            </a:endParaRPr>
          </a:p>
          <a:p>
            <a:pPr marL="25400">
              <a:lnSpc>
                <a:spcPct val="100000"/>
              </a:lnSpc>
              <a:spcBef>
                <a:spcPts val="20"/>
              </a:spcBef>
            </a:pPr>
            <a:r>
              <a:rPr sz="2475" spc="1635" baseline="15151" dirty="0">
                <a:solidFill>
                  <a:srgbClr val="FD8536"/>
                </a:solidFill>
                <a:latin typeface="Symbol"/>
                <a:cs typeface="Symbol"/>
              </a:rPr>
              <a:t></a:t>
            </a:r>
            <a:r>
              <a:rPr sz="2475" spc="337" baseline="15151" dirty="0">
                <a:solidFill>
                  <a:srgbClr val="FD853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Useful in </a:t>
            </a:r>
            <a:r>
              <a:rPr sz="2400" spc="-5" dirty="0">
                <a:latin typeface="Century Schoolbook"/>
                <a:cs typeface="Century Schoolbook"/>
              </a:rPr>
              <a:t>monitoring costs</a:t>
            </a:r>
            <a:endParaRPr sz="2400">
              <a:latin typeface="Century Schoolbook"/>
              <a:cs typeface="Century Schoolbook"/>
            </a:endParaRPr>
          </a:p>
          <a:p>
            <a:pPr marL="25400">
              <a:lnSpc>
                <a:spcPct val="100000"/>
              </a:lnSpc>
              <a:spcBef>
                <a:spcPts val="30"/>
              </a:spcBef>
            </a:pPr>
            <a:r>
              <a:rPr sz="2475" spc="1635" baseline="15151" dirty="0">
                <a:solidFill>
                  <a:srgbClr val="FD8536"/>
                </a:solidFill>
                <a:latin typeface="Symbol"/>
                <a:cs typeface="Symbol"/>
              </a:rPr>
              <a:t></a:t>
            </a:r>
            <a:r>
              <a:rPr sz="2475" spc="375" baseline="15151" dirty="0">
                <a:solidFill>
                  <a:srgbClr val="FD8536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Visual representation</a:t>
            </a:r>
            <a:endParaRPr sz="24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3148"/>
            <a:ext cx="8001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31F20"/>
                </a:solidFill>
                <a:latin typeface="TimesLTStd-Roman"/>
              </a:rPr>
              <a:t>2. The following table contains information related to the major activities of a research project. Use the information to do the following:</a:t>
            </a:r>
            <a:br>
              <a:rPr lang="en-US" sz="1600" dirty="0">
                <a:solidFill>
                  <a:srgbClr val="231F20"/>
                </a:solidFill>
                <a:latin typeface="TimesLTStd-Roman"/>
              </a:rPr>
            </a:br>
            <a:r>
              <a:rPr lang="en-US" sz="1600" dirty="0">
                <a:solidFill>
                  <a:srgbClr val="231F20"/>
                </a:solidFill>
                <a:latin typeface="TimesLTStd-Roman"/>
              </a:rPr>
              <a:t>a. Draw a precedence diagram using AOA /AON. </a:t>
            </a:r>
            <a:br>
              <a:rPr lang="en-US" sz="1600" dirty="0">
                <a:solidFill>
                  <a:srgbClr val="231F20"/>
                </a:solidFill>
                <a:latin typeface="TimesLTStd-Roman"/>
              </a:rPr>
            </a:br>
            <a:r>
              <a:rPr lang="en-US" sz="1600" dirty="0">
                <a:solidFill>
                  <a:srgbClr val="231F20"/>
                </a:solidFill>
                <a:latin typeface="TimesLTStd-Roman"/>
              </a:rPr>
              <a:t>b. Find the critical path using CPM. </a:t>
            </a:r>
            <a:br>
              <a:rPr lang="en-US" sz="1600" dirty="0">
                <a:solidFill>
                  <a:srgbClr val="231F20"/>
                </a:solidFill>
                <a:latin typeface="TimesLTStd-Roman"/>
              </a:rPr>
            </a:br>
            <a:r>
              <a:rPr lang="en-US" sz="1600" dirty="0">
                <a:solidFill>
                  <a:srgbClr val="231F20"/>
                </a:solidFill>
                <a:latin typeface="TimesLTStd-Roman"/>
              </a:rPr>
              <a:t>c. Determine the expected length of the project. </a:t>
            </a:r>
            <a:br>
              <a:rPr lang="en-US" sz="1600" dirty="0">
                <a:solidFill>
                  <a:srgbClr val="231F20"/>
                </a:solidFill>
                <a:latin typeface="TimesLTStd-Roman"/>
              </a:rPr>
            </a:br>
            <a:endParaRPr lang="en-US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494813"/>
              </p:ext>
            </p:extLst>
          </p:nvPr>
        </p:nvGraphicFramePr>
        <p:xfrm>
          <a:off x="2209800" y="1447800"/>
          <a:ext cx="4267200" cy="5224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0990">
                <a:tc>
                  <a:txBody>
                    <a:bodyPr/>
                    <a:lstStyle/>
                    <a:p>
                      <a:r>
                        <a:rPr lang="en-US" sz="1800" b="1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Predecessor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Time in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610">
                <a:tc>
                  <a:txBody>
                    <a:bodyPr/>
                    <a:lstStyle/>
                    <a:p>
                      <a:r>
                        <a:rPr lang="en-US" sz="1800" b="1" dirty="0"/>
                        <a:t>a</a:t>
                      </a:r>
                    </a:p>
                    <a:p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566">
                <a:tc>
                  <a:txBody>
                    <a:bodyPr/>
                    <a:lstStyle/>
                    <a:p>
                      <a:r>
                        <a:rPr lang="en-US" sz="18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566">
                <a:tc>
                  <a:txBody>
                    <a:bodyPr/>
                    <a:lstStyle/>
                    <a:p>
                      <a:r>
                        <a:rPr lang="en-US" sz="18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566">
                <a:tc>
                  <a:txBody>
                    <a:bodyPr/>
                    <a:lstStyle/>
                    <a:p>
                      <a:r>
                        <a:rPr lang="en-US" sz="18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566">
                <a:tc>
                  <a:txBody>
                    <a:bodyPr/>
                    <a:lstStyle/>
                    <a:p>
                      <a:r>
                        <a:rPr lang="en-US" sz="18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566">
                <a:tc>
                  <a:txBody>
                    <a:bodyPr/>
                    <a:lstStyle/>
                    <a:p>
                      <a:r>
                        <a:rPr lang="en-US" sz="18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566">
                <a:tc>
                  <a:txBody>
                    <a:bodyPr/>
                    <a:lstStyle/>
                    <a:p>
                      <a:r>
                        <a:rPr lang="en-US" sz="1800" b="1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b,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566">
                <a:tc>
                  <a:txBody>
                    <a:bodyPr/>
                    <a:lstStyle/>
                    <a:p>
                      <a:r>
                        <a:rPr lang="en-US" sz="18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f,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566">
                <a:tc>
                  <a:txBody>
                    <a:bodyPr/>
                    <a:lstStyle/>
                    <a:p>
                      <a:r>
                        <a:rPr lang="en-US" sz="1800" b="1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566">
                <a:tc>
                  <a:txBody>
                    <a:bodyPr/>
                    <a:lstStyle/>
                    <a:p>
                      <a:r>
                        <a:rPr lang="en-US" sz="1800" b="1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800" b="1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800" b="1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k,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7315200" y="3124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2" idx="0"/>
          </p:cNvCxnSpPr>
          <p:nvPr/>
        </p:nvCxnSpPr>
        <p:spPr>
          <a:xfrm flipV="1">
            <a:off x="7467600" y="2209800"/>
            <a:ext cx="609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5"/>
          </p:cNvCxnSpPr>
          <p:nvPr/>
        </p:nvCxnSpPr>
        <p:spPr>
          <a:xfrm flipV="1">
            <a:off x="7575363" y="3276600"/>
            <a:ext cx="882837" cy="107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3"/>
          </p:cNvCxnSpPr>
          <p:nvPr/>
        </p:nvCxnSpPr>
        <p:spPr>
          <a:xfrm>
            <a:off x="7359837" y="3384363"/>
            <a:ext cx="336363" cy="1035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20000" y="25146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15274" y="3200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96200" y="390198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957047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3967BAB-C483-42BF-AB0F-F2B7BAAE1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2132"/>
              </p:ext>
            </p:extLst>
          </p:nvPr>
        </p:nvGraphicFramePr>
        <p:xfrm>
          <a:off x="9869765" y="-238045"/>
          <a:ext cx="4191000" cy="4828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0990">
                <a:tc>
                  <a:txBody>
                    <a:bodyPr/>
                    <a:lstStyle/>
                    <a:p>
                      <a:r>
                        <a:rPr lang="en-US" sz="16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Predecessor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Time in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610"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566">
                <a:tc>
                  <a:txBody>
                    <a:bodyPr/>
                    <a:lstStyle/>
                    <a:p>
                      <a:r>
                        <a:rPr lang="en-US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566">
                <a:tc>
                  <a:txBody>
                    <a:bodyPr/>
                    <a:lstStyle/>
                    <a:p>
                      <a:r>
                        <a:rPr lang="en-US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566"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566">
                <a:tc>
                  <a:txBody>
                    <a:bodyPr/>
                    <a:lstStyle/>
                    <a:p>
                      <a:r>
                        <a:rPr lang="en-US" sz="16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566"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566">
                <a:tc>
                  <a:txBody>
                    <a:bodyPr/>
                    <a:lstStyle/>
                    <a:p>
                      <a:r>
                        <a:rPr lang="en-US" sz="16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b,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566"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f,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566">
                <a:tc>
                  <a:txBody>
                    <a:bodyPr/>
                    <a:lstStyle/>
                    <a:p>
                      <a:r>
                        <a:rPr lang="en-US" sz="16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566">
                <a:tc>
                  <a:txBody>
                    <a:bodyPr/>
                    <a:lstStyle/>
                    <a:p>
                      <a:r>
                        <a:rPr lang="en-US" sz="16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6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6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k,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7CF4AEDE-6DC1-40D5-9800-1F96873FD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663482"/>
              </p:ext>
            </p:extLst>
          </p:nvPr>
        </p:nvGraphicFramePr>
        <p:xfrm>
          <a:off x="305553" y="1991"/>
          <a:ext cx="1600200" cy="622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8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LS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Slack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LF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ES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EF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" name="Oval 70">
            <a:extLst>
              <a:ext uri="{FF2B5EF4-FFF2-40B4-BE49-F238E27FC236}">
                <a16:creationId xmlns:a16="http://schemas.microsoft.com/office/drawing/2014/main" id="{CA33F448-3482-4B86-B2B1-AAA0B25772B7}"/>
              </a:ext>
            </a:extLst>
          </p:cNvPr>
          <p:cNvSpPr/>
          <p:nvPr/>
        </p:nvSpPr>
        <p:spPr>
          <a:xfrm>
            <a:off x="7709461" y="306795"/>
            <a:ext cx="381000" cy="451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1890C22-5EDA-4F34-A8E4-BF36AD1844BF}"/>
              </a:ext>
            </a:extLst>
          </p:cNvPr>
          <p:cNvCxnSpPr>
            <a:cxnSpLocks/>
            <a:stCxn id="61" idx="6"/>
            <a:endCxn id="60" idx="2"/>
          </p:cNvCxnSpPr>
          <p:nvPr/>
        </p:nvCxnSpPr>
        <p:spPr>
          <a:xfrm>
            <a:off x="1791484" y="5769657"/>
            <a:ext cx="2486932" cy="1703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15" name="Table 114">
            <a:extLst>
              <a:ext uri="{FF2B5EF4-FFF2-40B4-BE49-F238E27FC236}">
                <a16:creationId xmlns:a16="http://schemas.microsoft.com/office/drawing/2014/main" id="{5F38B95A-4FC2-4844-9A9A-A6C1205A2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388271"/>
              </p:ext>
            </p:extLst>
          </p:nvPr>
        </p:nvGraphicFramePr>
        <p:xfrm>
          <a:off x="2058663" y="1128116"/>
          <a:ext cx="1600200" cy="622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8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C3DBD72-12D2-4948-A27F-630E88336D1C}"/>
              </a:ext>
            </a:extLst>
          </p:cNvPr>
          <p:cNvCxnSpPr>
            <a:cxnSpLocks/>
          </p:cNvCxnSpPr>
          <p:nvPr/>
        </p:nvCxnSpPr>
        <p:spPr>
          <a:xfrm>
            <a:off x="7176222" y="4913818"/>
            <a:ext cx="877776" cy="8382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396C01-A5F5-46BC-AB65-807675C031F3}"/>
              </a:ext>
            </a:extLst>
          </p:cNvPr>
          <p:cNvCxnSpPr>
            <a:cxnSpLocks/>
            <a:stCxn id="63" idx="5"/>
          </p:cNvCxnSpPr>
          <p:nvPr/>
        </p:nvCxnSpPr>
        <p:spPr>
          <a:xfrm>
            <a:off x="5765382" y="3869285"/>
            <a:ext cx="1242617" cy="7737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B763D14-B06C-4409-81C6-3797853A4678}"/>
              </a:ext>
            </a:extLst>
          </p:cNvPr>
          <p:cNvCxnSpPr>
            <a:cxnSpLocks/>
          </p:cNvCxnSpPr>
          <p:nvPr/>
        </p:nvCxnSpPr>
        <p:spPr>
          <a:xfrm>
            <a:off x="2503814" y="4274389"/>
            <a:ext cx="4338524" cy="437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F29742D-EE61-48DC-8EB1-EBB5DB61933F}"/>
              </a:ext>
            </a:extLst>
          </p:cNvPr>
          <p:cNvCxnSpPr>
            <a:cxnSpLocks/>
          </p:cNvCxnSpPr>
          <p:nvPr/>
        </p:nvCxnSpPr>
        <p:spPr>
          <a:xfrm>
            <a:off x="1813138" y="2622818"/>
            <a:ext cx="3627040" cy="1175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3ECDA4-E7F4-40FC-9632-F61212739D3D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3937247" y="2087363"/>
            <a:ext cx="1558727" cy="14629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8BCACAE-765E-4654-A404-8A644E7C82A0}"/>
              </a:ext>
            </a:extLst>
          </p:cNvPr>
          <p:cNvCxnSpPr>
            <a:cxnSpLocks/>
          </p:cNvCxnSpPr>
          <p:nvPr/>
        </p:nvCxnSpPr>
        <p:spPr>
          <a:xfrm flipV="1">
            <a:off x="1994527" y="2190020"/>
            <a:ext cx="1710350" cy="1763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43BFE3D-D420-4EE2-AC18-569EAD6EFD8E}"/>
              </a:ext>
            </a:extLst>
          </p:cNvPr>
          <p:cNvCxnSpPr>
            <a:cxnSpLocks/>
          </p:cNvCxnSpPr>
          <p:nvPr/>
        </p:nvCxnSpPr>
        <p:spPr>
          <a:xfrm>
            <a:off x="167402" y="3798226"/>
            <a:ext cx="1244080" cy="1916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3DEE1467-DD1E-4BFD-A8D4-D991B9AE7067}"/>
              </a:ext>
            </a:extLst>
          </p:cNvPr>
          <p:cNvSpPr/>
          <p:nvPr/>
        </p:nvSpPr>
        <p:spPr>
          <a:xfrm>
            <a:off x="7861861" y="459195"/>
            <a:ext cx="381000" cy="451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E17A861-C651-4108-9932-0DF41A8871E1}"/>
              </a:ext>
            </a:extLst>
          </p:cNvPr>
          <p:cNvSpPr/>
          <p:nvPr/>
        </p:nvSpPr>
        <p:spPr>
          <a:xfrm>
            <a:off x="8004676" y="5563911"/>
            <a:ext cx="381000" cy="451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7BF2121-8D69-4123-8CA2-9733F86142FE}"/>
              </a:ext>
            </a:extLst>
          </p:cNvPr>
          <p:cNvSpPr/>
          <p:nvPr/>
        </p:nvSpPr>
        <p:spPr>
          <a:xfrm>
            <a:off x="4278416" y="5714494"/>
            <a:ext cx="381000" cy="451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F626730-AA9C-49A4-B7FB-2AA67F1ABE7F}"/>
              </a:ext>
            </a:extLst>
          </p:cNvPr>
          <p:cNvSpPr/>
          <p:nvPr/>
        </p:nvSpPr>
        <p:spPr>
          <a:xfrm>
            <a:off x="1410484" y="5544117"/>
            <a:ext cx="381000" cy="451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23F90BC-9C99-4980-9EB8-34ADBDF53CF9}"/>
              </a:ext>
            </a:extLst>
          </p:cNvPr>
          <p:cNvSpPr/>
          <p:nvPr/>
        </p:nvSpPr>
        <p:spPr>
          <a:xfrm>
            <a:off x="6842338" y="4590145"/>
            <a:ext cx="381000" cy="451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257674A-D768-4C79-BC86-C75580D11005}"/>
              </a:ext>
            </a:extLst>
          </p:cNvPr>
          <p:cNvSpPr/>
          <p:nvPr/>
        </p:nvSpPr>
        <p:spPr>
          <a:xfrm>
            <a:off x="5440178" y="3484264"/>
            <a:ext cx="381000" cy="451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0374C97-A226-47EA-908B-5CCBAD95A0CF}"/>
              </a:ext>
            </a:extLst>
          </p:cNvPr>
          <p:cNvSpPr/>
          <p:nvPr/>
        </p:nvSpPr>
        <p:spPr>
          <a:xfrm>
            <a:off x="2257086" y="3975550"/>
            <a:ext cx="381000" cy="451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8474FA3-D320-481C-BAAD-A9D4A842140C}"/>
              </a:ext>
            </a:extLst>
          </p:cNvPr>
          <p:cNvSpPr/>
          <p:nvPr/>
        </p:nvSpPr>
        <p:spPr>
          <a:xfrm>
            <a:off x="3644427" y="1911120"/>
            <a:ext cx="381000" cy="451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10D714A-6F24-43C7-932C-9B4493A5F2E5}"/>
              </a:ext>
            </a:extLst>
          </p:cNvPr>
          <p:cNvSpPr/>
          <p:nvPr/>
        </p:nvSpPr>
        <p:spPr>
          <a:xfrm>
            <a:off x="1622638" y="2190020"/>
            <a:ext cx="381000" cy="451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A108259-7CC6-4315-9FF2-4C137F3BD6BB}"/>
              </a:ext>
            </a:extLst>
          </p:cNvPr>
          <p:cNvSpPr/>
          <p:nvPr/>
        </p:nvSpPr>
        <p:spPr>
          <a:xfrm>
            <a:off x="19878" y="3352694"/>
            <a:ext cx="381000" cy="451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452A069-59B5-4E21-B666-6D0431E55B54}"/>
              </a:ext>
            </a:extLst>
          </p:cNvPr>
          <p:cNvCxnSpPr>
            <a:cxnSpLocks/>
          </p:cNvCxnSpPr>
          <p:nvPr/>
        </p:nvCxnSpPr>
        <p:spPr>
          <a:xfrm>
            <a:off x="400878" y="3666631"/>
            <a:ext cx="1869460" cy="495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E138904-AD56-4FB0-B217-66294D25E87A}"/>
              </a:ext>
            </a:extLst>
          </p:cNvPr>
          <p:cNvCxnSpPr>
            <a:cxnSpLocks/>
          </p:cNvCxnSpPr>
          <p:nvPr/>
        </p:nvCxnSpPr>
        <p:spPr>
          <a:xfrm flipV="1">
            <a:off x="284931" y="2550991"/>
            <a:ext cx="1359986" cy="8447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952B8D4-1A67-48E3-953F-55F284E26F5C}"/>
              </a:ext>
            </a:extLst>
          </p:cNvPr>
          <p:cNvSpPr txBox="1"/>
          <p:nvPr/>
        </p:nvSpPr>
        <p:spPr>
          <a:xfrm>
            <a:off x="822538" y="236632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EB70E3-EA83-4869-9022-C728F6FA84EC}"/>
              </a:ext>
            </a:extLst>
          </p:cNvPr>
          <p:cNvSpPr txBox="1"/>
          <p:nvPr/>
        </p:nvSpPr>
        <p:spPr>
          <a:xfrm>
            <a:off x="1204291" y="33526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8E2015-BC82-48CA-BC99-8FF1DDF1CB4D}"/>
              </a:ext>
            </a:extLst>
          </p:cNvPr>
          <p:cNvSpPr txBox="1"/>
          <p:nvPr/>
        </p:nvSpPr>
        <p:spPr>
          <a:xfrm>
            <a:off x="1066828" y="469230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AF0347-F5FA-4B23-B149-5666C4ECF692}"/>
              </a:ext>
            </a:extLst>
          </p:cNvPr>
          <p:cNvSpPr txBox="1"/>
          <p:nvPr/>
        </p:nvSpPr>
        <p:spPr>
          <a:xfrm>
            <a:off x="2651338" y="185962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4AD9DB-A75F-4297-BBA7-517715418C8A}"/>
              </a:ext>
            </a:extLst>
          </p:cNvPr>
          <p:cNvSpPr txBox="1"/>
          <p:nvPr/>
        </p:nvSpPr>
        <p:spPr>
          <a:xfrm>
            <a:off x="4716610" y="2362200"/>
            <a:ext cx="31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E401EA-B2FF-47A6-827D-B1F8EDDB9F13}"/>
              </a:ext>
            </a:extLst>
          </p:cNvPr>
          <p:cNvSpPr txBox="1"/>
          <p:nvPr/>
        </p:nvSpPr>
        <p:spPr>
          <a:xfrm>
            <a:off x="3505616" y="28025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14765B-E17C-490D-926D-305BEB705A00}"/>
              </a:ext>
            </a:extLst>
          </p:cNvPr>
          <p:cNvSpPr txBox="1"/>
          <p:nvPr/>
        </p:nvSpPr>
        <p:spPr>
          <a:xfrm>
            <a:off x="3639035" y="396694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97FE98-FFD1-4C3E-96C8-B0C3F5E9C2B0}"/>
              </a:ext>
            </a:extLst>
          </p:cNvPr>
          <p:cNvSpPr txBox="1"/>
          <p:nvPr/>
        </p:nvSpPr>
        <p:spPr>
          <a:xfrm>
            <a:off x="6187019" y="359761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DB41F3-65EC-4A12-9BD4-7126A3037B9E}"/>
              </a:ext>
            </a:extLst>
          </p:cNvPr>
          <p:cNvSpPr txBox="1"/>
          <p:nvPr/>
        </p:nvSpPr>
        <p:spPr>
          <a:xfrm>
            <a:off x="7513239" y="479249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22A5E55-043B-4FA0-8051-8691DE2E2D6D}"/>
              </a:ext>
            </a:extLst>
          </p:cNvPr>
          <p:cNvSpPr txBox="1"/>
          <p:nvPr/>
        </p:nvSpPr>
        <p:spPr>
          <a:xfrm>
            <a:off x="3093149" y="53827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36CAA75-28A6-4730-A73D-7784555769FE}"/>
              </a:ext>
            </a:extLst>
          </p:cNvPr>
          <p:cNvCxnSpPr>
            <a:cxnSpLocks/>
          </p:cNvCxnSpPr>
          <p:nvPr/>
        </p:nvCxnSpPr>
        <p:spPr>
          <a:xfrm flipV="1">
            <a:off x="8331913" y="5789451"/>
            <a:ext cx="1358909" cy="142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2A5637B-6C15-40FF-8DA2-6EA54BD29855}"/>
              </a:ext>
            </a:extLst>
          </p:cNvPr>
          <p:cNvCxnSpPr>
            <a:cxnSpLocks/>
          </p:cNvCxnSpPr>
          <p:nvPr/>
        </p:nvCxnSpPr>
        <p:spPr>
          <a:xfrm flipV="1">
            <a:off x="4659416" y="5947725"/>
            <a:ext cx="3394582" cy="67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5FC33C8-BD1A-4ED3-BBC9-BAB13243639E}"/>
              </a:ext>
            </a:extLst>
          </p:cNvPr>
          <p:cNvSpPr txBox="1"/>
          <p:nvPr/>
        </p:nvSpPr>
        <p:spPr>
          <a:xfrm>
            <a:off x="5605426" y="558366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8306052-D39A-4472-8E39-4A416F27F863}"/>
              </a:ext>
            </a:extLst>
          </p:cNvPr>
          <p:cNvSpPr txBox="1"/>
          <p:nvPr/>
        </p:nvSpPr>
        <p:spPr>
          <a:xfrm>
            <a:off x="8872166" y="534688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</a:t>
            </a:r>
          </a:p>
        </p:txBody>
      </p:sp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1E6F1DBE-30C8-4924-95FF-7711A24D6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308875"/>
              </p:ext>
            </p:extLst>
          </p:nvPr>
        </p:nvGraphicFramePr>
        <p:xfrm>
          <a:off x="8615805" y="6086116"/>
          <a:ext cx="1600200" cy="622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8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6B62D1DD-E705-4668-92EF-17D22FFDF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678216"/>
              </p:ext>
            </p:extLst>
          </p:nvPr>
        </p:nvGraphicFramePr>
        <p:xfrm>
          <a:off x="5556607" y="6221631"/>
          <a:ext cx="1600200" cy="622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8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1" name="Table 120">
            <a:extLst>
              <a:ext uri="{FF2B5EF4-FFF2-40B4-BE49-F238E27FC236}">
                <a16:creationId xmlns:a16="http://schemas.microsoft.com/office/drawing/2014/main" id="{954444DB-E329-417B-8762-1EBA0FD18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390110"/>
              </p:ext>
            </p:extLst>
          </p:nvPr>
        </p:nvGraphicFramePr>
        <p:xfrm>
          <a:off x="2226490" y="5977573"/>
          <a:ext cx="1600200" cy="622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8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2" name="Table 121">
            <a:extLst>
              <a:ext uri="{FF2B5EF4-FFF2-40B4-BE49-F238E27FC236}">
                <a16:creationId xmlns:a16="http://schemas.microsoft.com/office/drawing/2014/main" id="{DF7F2506-EC12-410D-AB19-56C096F84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702379"/>
              </p:ext>
            </p:extLst>
          </p:nvPr>
        </p:nvGraphicFramePr>
        <p:xfrm>
          <a:off x="4313357" y="1714059"/>
          <a:ext cx="1600200" cy="622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8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33A7AA61-949A-42BE-AC92-57D91F3EA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668444"/>
              </p:ext>
            </p:extLst>
          </p:nvPr>
        </p:nvGraphicFramePr>
        <p:xfrm>
          <a:off x="-851553" y="5041225"/>
          <a:ext cx="1600200" cy="622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8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4" name="Table 123">
            <a:extLst>
              <a:ext uri="{FF2B5EF4-FFF2-40B4-BE49-F238E27FC236}">
                <a16:creationId xmlns:a16="http://schemas.microsoft.com/office/drawing/2014/main" id="{1D0FB88A-20FE-45FE-97AA-016B3D77E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019045"/>
              </p:ext>
            </p:extLst>
          </p:nvPr>
        </p:nvGraphicFramePr>
        <p:xfrm>
          <a:off x="544245" y="3969784"/>
          <a:ext cx="1600200" cy="622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8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5" name="Table 124">
            <a:extLst>
              <a:ext uri="{FF2B5EF4-FFF2-40B4-BE49-F238E27FC236}">
                <a16:creationId xmlns:a16="http://schemas.microsoft.com/office/drawing/2014/main" id="{DF2F6BA6-6529-4AEF-99B5-B60FE8854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897687"/>
              </p:ext>
            </p:extLst>
          </p:nvPr>
        </p:nvGraphicFramePr>
        <p:xfrm>
          <a:off x="3146227" y="4620457"/>
          <a:ext cx="1600200" cy="622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8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6" name="Table 125">
            <a:extLst>
              <a:ext uri="{FF2B5EF4-FFF2-40B4-BE49-F238E27FC236}">
                <a16:creationId xmlns:a16="http://schemas.microsoft.com/office/drawing/2014/main" id="{6C5F1A39-B439-4AFD-AA56-3120F5CFA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078203"/>
              </p:ext>
            </p:extLst>
          </p:nvPr>
        </p:nvGraphicFramePr>
        <p:xfrm>
          <a:off x="2417660" y="3210522"/>
          <a:ext cx="1600200" cy="622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8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7" name="Table 126">
            <a:extLst>
              <a:ext uri="{FF2B5EF4-FFF2-40B4-BE49-F238E27FC236}">
                <a16:creationId xmlns:a16="http://schemas.microsoft.com/office/drawing/2014/main" id="{ED862EAC-4BBE-44B7-B7B8-79FEEF121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369201"/>
              </p:ext>
            </p:extLst>
          </p:nvPr>
        </p:nvGraphicFramePr>
        <p:xfrm>
          <a:off x="7638782" y="4174313"/>
          <a:ext cx="1600200" cy="622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8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4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8" name="Table 127">
            <a:extLst>
              <a:ext uri="{FF2B5EF4-FFF2-40B4-BE49-F238E27FC236}">
                <a16:creationId xmlns:a16="http://schemas.microsoft.com/office/drawing/2014/main" id="{973B91EA-BA1A-492A-8D68-07F066414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689253"/>
              </p:ext>
            </p:extLst>
          </p:nvPr>
        </p:nvGraphicFramePr>
        <p:xfrm>
          <a:off x="5884766" y="2958523"/>
          <a:ext cx="1600200" cy="622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8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9" name="Table 128">
            <a:extLst>
              <a:ext uri="{FF2B5EF4-FFF2-40B4-BE49-F238E27FC236}">
                <a16:creationId xmlns:a16="http://schemas.microsoft.com/office/drawing/2014/main" id="{A3F0C051-5383-4FEF-B3EC-4F2014BD0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117343"/>
              </p:ext>
            </p:extLst>
          </p:nvPr>
        </p:nvGraphicFramePr>
        <p:xfrm>
          <a:off x="228600" y="1746867"/>
          <a:ext cx="1417273" cy="622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8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883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717333" y="3796853"/>
            <a:ext cx="304800" cy="2286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869733" y="3976467"/>
            <a:ext cx="859971" cy="58238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6107730" y="3296500"/>
            <a:ext cx="783774" cy="51163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4115647" y="3949253"/>
            <a:ext cx="2623457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931678" y="3192891"/>
            <a:ext cx="1969226" cy="818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412741" y="2354495"/>
            <a:ext cx="629677" cy="7240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472751" y="3949253"/>
            <a:ext cx="1371600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226975" y="2806253"/>
            <a:ext cx="1583872" cy="5009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810847" y="2343609"/>
            <a:ext cx="13716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319504" y="2425253"/>
            <a:ext cx="1371600" cy="17417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4" idx="2"/>
          </p:cNvCxnSpPr>
          <p:nvPr/>
        </p:nvCxnSpPr>
        <p:spPr>
          <a:xfrm>
            <a:off x="628501" y="4003682"/>
            <a:ext cx="1233803" cy="10123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19304" y="3949253"/>
            <a:ext cx="1600200" cy="544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19304" y="2806253"/>
            <a:ext cx="1447800" cy="100187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900904" y="3046129"/>
            <a:ext cx="304800" cy="2286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10847" y="4063553"/>
            <a:ext cx="304800" cy="2286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91104" y="3192891"/>
            <a:ext cx="304800" cy="2286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182447" y="2196653"/>
            <a:ext cx="304800" cy="2286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658447" y="2283738"/>
            <a:ext cx="304800" cy="2286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786104" y="4901753"/>
            <a:ext cx="304800" cy="2286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226975" y="3834953"/>
            <a:ext cx="304800" cy="2286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090904" y="2577653"/>
            <a:ext cx="304800" cy="2286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01590" y="3720653"/>
            <a:ext cx="304800" cy="2286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3269" y="363435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95667" y="250728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39779" y="366156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86104" y="4831387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91104" y="221337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59494" y="21430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691104" y="31118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931678" y="397646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19558" y="297576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706998" y="372065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5391817" y="4761021"/>
            <a:ext cx="2261687" cy="1628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767304" y="5016053"/>
            <a:ext cx="1371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079774" y="5016053"/>
            <a:ext cx="1371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100804" y="4842273"/>
            <a:ext cx="304800" cy="2286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451374" y="4863653"/>
            <a:ext cx="304800" cy="2286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653504" y="4532421"/>
            <a:ext cx="304800" cy="2286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504353" y="47987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02955" y="476102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534034" y="449432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9304" y="838200"/>
            <a:ext cx="143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AON diagram</a:t>
            </a: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891968"/>
              </p:ext>
            </p:extLst>
          </p:nvPr>
        </p:nvGraphicFramePr>
        <p:xfrm>
          <a:off x="6781800" y="706890"/>
          <a:ext cx="1600200" cy="622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819">
                <a:tc>
                  <a:txBody>
                    <a:bodyPr/>
                    <a:lstStyle/>
                    <a:p>
                      <a:r>
                        <a:rPr lang="en-US" sz="1400" dirty="0"/>
                        <a:t>LS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Slack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LF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400" dirty="0"/>
                        <a:t>ES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EF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919823"/>
              </p:ext>
            </p:extLst>
          </p:nvPr>
        </p:nvGraphicFramePr>
        <p:xfrm>
          <a:off x="1808478" y="3196397"/>
          <a:ext cx="1600200" cy="622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819"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92612"/>
              </p:ext>
            </p:extLst>
          </p:nvPr>
        </p:nvGraphicFramePr>
        <p:xfrm>
          <a:off x="3439864" y="2512338"/>
          <a:ext cx="1600200" cy="622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819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391651"/>
              </p:ext>
            </p:extLst>
          </p:nvPr>
        </p:nvGraphicFramePr>
        <p:xfrm>
          <a:off x="6075386" y="2390977"/>
          <a:ext cx="1600200" cy="622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819"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784453"/>
              </p:ext>
            </p:extLst>
          </p:nvPr>
        </p:nvGraphicFramePr>
        <p:xfrm>
          <a:off x="3005304" y="1278928"/>
          <a:ext cx="1600200" cy="622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819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535111"/>
              </p:ext>
            </p:extLst>
          </p:nvPr>
        </p:nvGraphicFramePr>
        <p:xfrm>
          <a:off x="4627275" y="1520387"/>
          <a:ext cx="1600200" cy="622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819"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458026"/>
              </p:ext>
            </p:extLst>
          </p:nvPr>
        </p:nvGraphicFramePr>
        <p:xfrm>
          <a:off x="1279674" y="1831696"/>
          <a:ext cx="1600200" cy="622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819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145223"/>
              </p:ext>
            </p:extLst>
          </p:nvPr>
        </p:nvGraphicFramePr>
        <p:xfrm>
          <a:off x="1138404" y="5185021"/>
          <a:ext cx="1600200" cy="622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819"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553792"/>
              </p:ext>
            </p:extLst>
          </p:nvPr>
        </p:nvGraphicFramePr>
        <p:xfrm>
          <a:off x="3816290" y="3448249"/>
          <a:ext cx="1600200" cy="622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819"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989099"/>
              </p:ext>
            </p:extLst>
          </p:nvPr>
        </p:nvGraphicFramePr>
        <p:xfrm>
          <a:off x="7022133" y="3421491"/>
          <a:ext cx="1600200" cy="622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819"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659407"/>
              </p:ext>
            </p:extLst>
          </p:nvPr>
        </p:nvGraphicFramePr>
        <p:xfrm>
          <a:off x="5143870" y="5092253"/>
          <a:ext cx="1600200" cy="622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819"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613202"/>
              </p:ext>
            </p:extLst>
          </p:nvPr>
        </p:nvGraphicFramePr>
        <p:xfrm>
          <a:off x="3154437" y="5200719"/>
          <a:ext cx="1600200" cy="622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819"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752550"/>
              </p:ext>
            </p:extLst>
          </p:nvPr>
        </p:nvGraphicFramePr>
        <p:xfrm>
          <a:off x="7277673" y="4842273"/>
          <a:ext cx="1600200" cy="622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819"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87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7339" y="709929"/>
            <a:ext cx="46869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u="heavy" spc="-5" dirty="0">
                <a:uFill>
                  <a:solidFill>
                    <a:srgbClr val="565E6C"/>
                  </a:solidFill>
                </a:uFill>
              </a:rPr>
              <a:t>Project</a:t>
            </a:r>
            <a:r>
              <a:rPr sz="3400" u="heavy" spc="-85" dirty="0">
                <a:uFill>
                  <a:solidFill>
                    <a:srgbClr val="565E6C"/>
                  </a:solidFill>
                </a:uFill>
              </a:rPr>
              <a:t> </a:t>
            </a:r>
            <a:r>
              <a:rPr sz="3400" u="heavy" spc="-5" dirty="0">
                <a:uFill>
                  <a:solidFill>
                    <a:srgbClr val="565E6C"/>
                  </a:solidFill>
                </a:uFill>
              </a:rPr>
              <a:t>Management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1078230" y="1609090"/>
            <a:ext cx="1841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900" dirty="0">
                <a:solidFill>
                  <a:srgbClr val="FD8536"/>
                </a:solidFill>
                <a:latin typeface="Symbol"/>
                <a:cs typeface="Symbol"/>
              </a:rPr>
              <a:t>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4160" y="1582420"/>
            <a:ext cx="6846570" cy="10604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algn="just">
              <a:lnSpc>
                <a:spcPct val="79900"/>
              </a:lnSpc>
              <a:spcBef>
                <a:spcPts val="580"/>
              </a:spcBef>
            </a:pPr>
            <a:r>
              <a:rPr sz="2000" dirty="0">
                <a:latin typeface="Century Schoolbook"/>
                <a:cs typeface="Century Schoolbook"/>
              </a:rPr>
              <a:t>Managers </a:t>
            </a:r>
            <a:r>
              <a:rPr sz="2000" spc="-5" dirty="0">
                <a:latin typeface="Century Schoolbook"/>
                <a:cs typeface="Century Schoolbook"/>
              </a:rPr>
              <a:t>have </a:t>
            </a:r>
            <a:r>
              <a:rPr sz="2000" dirty="0">
                <a:latin typeface="Century Schoolbook"/>
                <a:cs typeface="Century Schoolbook"/>
              </a:rPr>
              <a:t>been </a:t>
            </a:r>
            <a:r>
              <a:rPr sz="2000" spc="-5" dirty="0">
                <a:latin typeface="Century Schoolbook"/>
                <a:cs typeface="Century Schoolbook"/>
              </a:rPr>
              <a:t>planning, scheduling, monitoring,  </a:t>
            </a:r>
            <a:r>
              <a:rPr sz="2000" dirty="0">
                <a:latin typeface="Century Schoolbook"/>
                <a:cs typeface="Century Schoolbook"/>
              </a:rPr>
              <a:t>and controlling </a:t>
            </a:r>
            <a:r>
              <a:rPr sz="2000" spc="-5" dirty="0">
                <a:latin typeface="Century Schoolbook"/>
                <a:cs typeface="Century Schoolbook"/>
              </a:rPr>
              <a:t>large </a:t>
            </a:r>
            <a:r>
              <a:rPr sz="2000" dirty="0">
                <a:latin typeface="Century Schoolbook"/>
                <a:cs typeface="Century Schoolbook"/>
              </a:rPr>
              <a:t>scale </a:t>
            </a:r>
            <a:r>
              <a:rPr sz="2000" spc="-5" dirty="0">
                <a:latin typeface="Century Schoolbook"/>
                <a:cs typeface="Century Schoolbook"/>
              </a:rPr>
              <a:t>projects </a:t>
            </a:r>
            <a:r>
              <a:rPr sz="2000" dirty="0">
                <a:latin typeface="Century Schoolbook"/>
                <a:cs typeface="Century Schoolbook"/>
              </a:rPr>
              <a:t>for </a:t>
            </a:r>
            <a:r>
              <a:rPr sz="2000" spc="-5" dirty="0">
                <a:latin typeface="Century Schoolbook"/>
                <a:cs typeface="Century Schoolbook"/>
              </a:rPr>
              <a:t>hundred </a:t>
            </a:r>
            <a:r>
              <a:rPr sz="2000" dirty="0">
                <a:latin typeface="Century Schoolbook"/>
                <a:cs typeface="Century Schoolbook"/>
              </a:rPr>
              <a:t>years, but  it has only been </a:t>
            </a:r>
            <a:r>
              <a:rPr sz="2000" spc="-5" dirty="0">
                <a:latin typeface="Century Schoolbook"/>
                <a:cs typeface="Century Schoolbook"/>
              </a:rPr>
              <a:t>in the </a:t>
            </a:r>
            <a:r>
              <a:rPr sz="2000" dirty="0">
                <a:latin typeface="Century Schoolbook"/>
                <a:cs typeface="Century Schoolbook"/>
              </a:rPr>
              <a:t>last </a:t>
            </a:r>
            <a:r>
              <a:rPr sz="2000" spc="-5" dirty="0">
                <a:latin typeface="Century Schoolbook"/>
                <a:cs typeface="Century Schoolbook"/>
              </a:rPr>
              <a:t>50 </a:t>
            </a:r>
            <a:r>
              <a:rPr sz="2000" dirty="0">
                <a:latin typeface="Century Schoolbook"/>
                <a:cs typeface="Century Schoolbook"/>
              </a:rPr>
              <a:t>years </a:t>
            </a:r>
            <a:r>
              <a:rPr sz="2000" spc="-5" dirty="0">
                <a:latin typeface="Century Schoolbook"/>
                <a:cs typeface="Century Schoolbook"/>
              </a:rPr>
              <a:t>that management  science </a:t>
            </a:r>
            <a:r>
              <a:rPr sz="2000" dirty="0">
                <a:latin typeface="Century Schoolbook"/>
                <a:cs typeface="Century Schoolbook"/>
              </a:rPr>
              <a:t>techniques have been applied </a:t>
            </a:r>
            <a:r>
              <a:rPr sz="2000" spc="-5" dirty="0">
                <a:latin typeface="Century Schoolbook"/>
                <a:cs typeface="Century Schoolbook"/>
              </a:rPr>
              <a:t>to major</a:t>
            </a:r>
            <a:r>
              <a:rPr sz="2000" spc="-50" dirty="0">
                <a:latin typeface="Century Schoolbook"/>
                <a:cs typeface="Century Schoolbook"/>
              </a:rPr>
              <a:t> </a:t>
            </a:r>
            <a:r>
              <a:rPr sz="2000" dirty="0">
                <a:latin typeface="Century Schoolbook"/>
                <a:cs typeface="Century Schoolbook"/>
              </a:rPr>
              <a:t>projects.</a:t>
            </a:r>
            <a:endParaRPr sz="2000">
              <a:latin typeface="Century Schoolbook"/>
              <a:cs typeface="Century School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8230" y="2980690"/>
            <a:ext cx="1841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900" dirty="0">
                <a:solidFill>
                  <a:srgbClr val="FD8536"/>
                </a:solidFill>
                <a:latin typeface="Symbol"/>
                <a:cs typeface="Symbol"/>
              </a:rPr>
              <a:t>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4160" y="2952750"/>
            <a:ext cx="23329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entury Schoolbook"/>
                <a:cs typeface="Century Schoolbook"/>
              </a:rPr>
              <a:t>They </a:t>
            </a:r>
            <a:r>
              <a:rPr sz="2000" spc="-5" dirty="0">
                <a:latin typeface="Century Schoolbook"/>
                <a:cs typeface="Century Schoolbook"/>
              </a:rPr>
              <a:t>are two</a:t>
            </a:r>
            <a:r>
              <a:rPr sz="2000" spc="-55" dirty="0">
                <a:latin typeface="Century Schoolbook"/>
                <a:cs typeface="Century Schoolbook"/>
              </a:rPr>
              <a:t> </a:t>
            </a:r>
            <a:r>
              <a:rPr sz="2000" dirty="0">
                <a:latin typeface="Century Schoolbook"/>
                <a:cs typeface="Century Schoolbook"/>
              </a:rPr>
              <a:t>types:</a:t>
            </a:r>
            <a:endParaRPr sz="2000">
              <a:latin typeface="Century Schoolbook"/>
              <a:cs typeface="Century Schoolboo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8230" y="3577589"/>
            <a:ext cx="6285865" cy="6654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68630" indent="-455930">
              <a:lnSpc>
                <a:spcPct val="100000"/>
              </a:lnSpc>
              <a:spcBef>
                <a:spcPts val="220"/>
              </a:spcBef>
              <a:buClr>
                <a:srgbClr val="FD8536"/>
              </a:buClr>
              <a:buSzPct val="70000"/>
              <a:buAutoNum type="arabicPeriod"/>
              <a:tabLst>
                <a:tab pos="467995" algn="l"/>
                <a:tab pos="468630" algn="l"/>
              </a:tabLst>
            </a:pPr>
            <a:r>
              <a:rPr sz="2000" dirty="0">
                <a:latin typeface="Century Schoolbook"/>
                <a:cs typeface="Century Schoolbook"/>
              </a:rPr>
              <a:t>Critical </a:t>
            </a:r>
            <a:r>
              <a:rPr sz="2000" spc="-5" dirty="0">
                <a:latin typeface="Century Schoolbook"/>
                <a:cs typeface="Century Schoolbook"/>
              </a:rPr>
              <a:t>Path </a:t>
            </a:r>
            <a:r>
              <a:rPr sz="2000" dirty="0">
                <a:latin typeface="Century Schoolbook"/>
                <a:cs typeface="Century Schoolbook"/>
              </a:rPr>
              <a:t>Method(CPM)</a:t>
            </a:r>
          </a:p>
          <a:p>
            <a:pPr marL="468630" indent="-455930">
              <a:lnSpc>
                <a:spcPct val="100000"/>
              </a:lnSpc>
              <a:spcBef>
                <a:spcPts val="120"/>
              </a:spcBef>
              <a:buClr>
                <a:srgbClr val="FD8536"/>
              </a:buClr>
              <a:buSzPct val="70000"/>
              <a:buAutoNum type="arabicPeriod"/>
              <a:tabLst>
                <a:tab pos="467995" algn="l"/>
                <a:tab pos="468630" algn="l"/>
              </a:tabLst>
            </a:pPr>
            <a:r>
              <a:rPr sz="2000" spc="-5" dirty="0">
                <a:latin typeface="Century Schoolbook"/>
                <a:cs typeface="Century Schoolbook"/>
              </a:rPr>
              <a:t>Project </a:t>
            </a:r>
            <a:r>
              <a:rPr sz="2000" dirty="0">
                <a:latin typeface="Century Schoolbook"/>
                <a:cs typeface="Century Schoolbook"/>
              </a:rPr>
              <a:t>Evaluation and Review</a:t>
            </a:r>
            <a:r>
              <a:rPr sz="2000" spc="-25" dirty="0">
                <a:latin typeface="Century Schoolbook"/>
                <a:cs typeface="Century Schoolbook"/>
              </a:rPr>
              <a:t> </a:t>
            </a:r>
            <a:r>
              <a:rPr sz="2000" spc="-5" dirty="0">
                <a:latin typeface="Century Schoolbook"/>
                <a:cs typeface="Century Schoolbook"/>
              </a:rPr>
              <a:t>Technique(PERT)</a:t>
            </a:r>
            <a:endParaRPr sz="2000" dirty="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208636"/>
              </p:ext>
            </p:extLst>
          </p:nvPr>
        </p:nvGraphicFramePr>
        <p:xfrm>
          <a:off x="1905000" y="1981200"/>
          <a:ext cx="5181600" cy="5794536"/>
        </p:xfrm>
        <a:graphic>
          <a:graphicData uri="http://schemas.openxmlformats.org/drawingml/2006/table">
            <a:tbl>
              <a:tblPr/>
              <a:tblGrid>
                <a:gridCol w="1123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8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9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226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Activity</a:t>
                      </a: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Predecessor</a:t>
                      </a: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Time in days</a:t>
                      </a: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226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A</a:t>
                      </a: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-</a:t>
                      </a: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2</a:t>
                      </a: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226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D</a:t>
                      </a: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A</a:t>
                      </a: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6</a:t>
                      </a: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226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E</a:t>
                      </a: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D</a:t>
                      </a: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7</a:t>
                      </a: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226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H</a:t>
                      </a: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E</a:t>
                      </a: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2</a:t>
                      </a: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226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F</a:t>
                      </a: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A</a:t>
                      </a: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226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G</a:t>
                      </a: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F</a:t>
                      </a: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226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242021"/>
                          </a:solidFill>
                          <a:effectLst/>
                          <a:latin typeface="HelveticaNeueLTStd-Cn"/>
                        </a:rPr>
                        <a:t>B </a:t>
                      </a:r>
                      <a:endParaRPr lang="en-US" sz="1600" b="1" dirty="0">
                        <a:effectLst/>
                      </a:endParaRP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242021"/>
                          </a:solidFill>
                          <a:effectLst/>
                          <a:latin typeface="HelveticaNeueLTStd-Cn"/>
                        </a:rPr>
                        <a:t>— </a:t>
                      </a:r>
                      <a:endParaRPr lang="en-US" sz="1600" b="1" dirty="0">
                        <a:effectLst/>
                      </a:endParaRP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242021"/>
                          </a:solidFill>
                          <a:effectLst/>
                          <a:latin typeface="HelveticaNeueLTStd-Cn"/>
                        </a:rPr>
                        <a:t>3</a:t>
                      </a:r>
                      <a:endParaRPr lang="en-US" sz="1600" b="1" dirty="0">
                        <a:effectLst/>
                      </a:endParaRP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226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242021"/>
                          </a:solidFill>
                          <a:effectLst/>
                          <a:latin typeface="HelveticaNeueLTStd-Cn"/>
                        </a:rPr>
                        <a:t>I </a:t>
                      </a:r>
                      <a:endParaRPr lang="en-US" sz="1600" b="1" dirty="0">
                        <a:effectLst/>
                      </a:endParaRP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242021"/>
                          </a:solidFill>
                          <a:effectLst/>
                          <a:latin typeface="HelveticaNeueLTStd-Cn"/>
                        </a:rPr>
                        <a:t>B </a:t>
                      </a:r>
                      <a:endParaRPr lang="en-US" sz="1600" b="1" dirty="0">
                        <a:effectLst/>
                      </a:endParaRP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242021"/>
                          </a:solidFill>
                          <a:effectLst/>
                          <a:latin typeface="HelveticaNeueLTStd-Cn"/>
                        </a:rPr>
                        <a:t>6</a:t>
                      </a:r>
                      <a:endParaRPr lang="en-US" sz="1600" b="1" dirty="0">
                        <a:effectLst/>
                      </a:endParaRP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226">
                <a:tc>
                  <a:txBody>
                    <a:bodyPr/>
                    <a:lstStyle/>
                    <a:p>
                      <a:r>
                        <a:rPr lang="en-US" sz="1600" b="1" i="0">
                          <a:solidFill>
                            <a:srgbClr val="242021"/>
                          </a:solidFill>
                          <a:effectLst/>
                          <a:latin typeface="HelveticaNeueLTStd-Cn"/>
                        </a:rPr>
                        <a:t>J </a:t>
                      </a:r>
                      <a:endParaRPr lang="en-US" sz="1600" b="1">
                        <a:effectLst/>
                      </a:endParaRP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242021"/>
                          </a:solidFill>
                          <a:effectLst/>
                          <a:latin typeface="HelveticaNeueLTStd-Cn"/>
                        </a:rPr>
                        <a:t>I </a:t>
                      </a:r>
                      <a:endParaRPr lang="en-US" sz="1600" b="1" dirty="0">
                        <a:effectLst/>
                      </a:endParaRP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242021"/>
                          </a:solidFill>
                          <a:effectLst/>
                          <a:latin typeface="HelveticaNeueLTStd-Cn"/>
                        </a:rPr>
                        <a:t>5</a:t>
                      </a:r>
                      <a:endParaRPr lang="en-US" sz="1600" b="1" dirty="0">
                        <a:effectLst/>
                      </a:endParaRP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226">
                <a:tc>
                  <a:txBody>
                    <a:bodyPr/>
                    <a:lstStyle/>
                    <a:p>
                      <a:r>
                        <a:rPr lang="en-US" sz="1600" b="1" i="0">
                          <a:solidFill>
                            <a:srgbClr val="242021"/>
                          </a:solidFill>
                          <a:effectLst/>
                          <a:latin typeface="HelveticaNeueLTStd-Cn"/>
                        </a:rPr>
                        <a:t>K </a:t>
                      </a:r>
                      <a:endParaRPr lang="en-US" sz="1600" b="1">
                        <a:effectLst/>
                      </a:endParaRP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242021"/>
                          </a:solidFill>
                          <a:effectLst/>
                          <a:latin typeface="HelveticaNeueLTStd-Cn"/>
                        </a:rPr>
                        <a:t>J </a:t>
                      </a:r>
                      <a:endParaRPr lang="en-US" sz="1600" b="1" dirty="0">
                        <a:effectLst/>
                      </a:endParaRP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242021"/>
                          </a:solidFill>
                          <a:effectLst/>
                          <a:latin typeface="HelveticaNeueLTStd-Cn"/>
                        </a:rPr>
                        <a:t>8</a:t>
                      </a:r>
                      <a:endParaRPr lang="en-US" sz="1600" b="1" dirty="0">
                        <a:effectLst/>
                      </a:endParaRP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5701">
                <a:tc>
                  <a:txBody>
                    <a:bodyPr/>
                    <a:lstStyle/>
                    <a:p>
                      <a:r>
                        <a:rPr lang="en-US" sz="1600" b="1" i="0">
                          <a:solidFill>
                            <a:srgbClr val="242021"/>
                          </a:solidFill>
                          <a:effectLst/>
                          <a:latin typeface="HelveticaNeueLTStd-Cn"/>
                        </a:rPr>
                        <a:t>C </a:t>
                      </a:r>
                      <a:endParaRPr lang="en-US" sz="1600" b="1">
                        <a:effectLst/>
                      </a:endParaRP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242021"/>
                          </a:solidFill>
                          <a:effectLst/>
                          <a:latin typeface="HelveticaNeueLTStd-Cn"/>
                        </a:rPr>
                        <a:t>— </a:t>
                      </a:r>
                      <a:endParaRPr lang="en-US" sz="1600" b="1" dirty="0">
                        <a:effectLst/>
                      </a:endParaRP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242021"/>
                          </a:solidFill>
                          <a:effectLst/>
                          <a:latin typeface="HelveticaNeueLTStd-Cn"/>
                        </a:rPr>
                        <a:t>12</a:t>
                      </a:r>
                      <a:endParaRPr lang="en-US" sz="1600" b="1" dirty="0">
                        <a:effectLst/>
                      </a:endParaRP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226">
                <a:tc>
                  <a:txBody>
                    <a:bodyPr/>
                    <a:lstStyle/>
                    <a:p>
                      <a:r>
                        <a:rPr lang="en-US" sz="1600" b="1" i="0">
                          <a:solidFill>
                            <a:srgbClr val="242021"/>
                          </a:solidFill>
                          <a:effectLst/>
                          <a:latin typeface="HelveticaNeueLTStd-Cn"/>
                        </a:rPr>
                        <a:t>M </a:t>
                      </a:r>
                      <a:endParaRPr lang="en-US" sz="1600" b="1">
                        <a:effectLst/>
                      </a:endParaRP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>
                          <a:solidFill>
                            <a:srgbClr val="242021"/>
                          </a:solidFill>
                          <a:effectLst/>
                          <a:latin typeface="HelveticaNeueLTStd-Cn"/>
                        </a:rPr>
                        <a:t>C </a:t>
                      </a:r>
                      <a:endParaRPr lang="en-US" sz="1600" b="1">
                        <a:effectLst/>
                      </a:endParaRP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242021"/>
                          </a:solidFill>
                          <a:effectLst/>
                          <a:latin typeface="HelveticaNeueLTStd-Cn"/>
                        </a:rPr>
                        <a:t>1</a:t>
                      </a:r>
                      <a:endParaRPr lang="en-US" sz="1600" b="1" dirty="0">
                        <a:effectLst/>
                      </a:endParaRP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75701">
                <a:tc>
                  <a:txBody>
                    <a:bodyPr/>
                    <a:lstStyle/>
                    <a:p>
                      <a:r>
                        <a:rPr lang="en-US" sz="1600" b="1" i="0">
                          <a:solidFill>
                            <a:srgbClr val="242021"/>
                          </a:solidFill>
                          <a:effectLst/>
                          <a:latin typeface="HelveticaNeueLTStd-Cn"/>
                        </a:rPr>
                        <a:t>N </a:t>
                      </a:r>
                      <a:endParaRPr lang="en-US" sz="1600" b="1">
                        <a:effectLst/>
                      </a:endParaRP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>
                          <a:solidFill>
                            <a:srgbClr val="242021"/>
                          </a:solidFill>
                          <a:effectLst/>
                          <a:latin typeface="HelveticaNeueLTStd-Cn"/>
                        </a:rPr>
                        <a:t>M </a:t>
                      </a:r>
                      <a:endParaRPr lang="en-US" sz="1600" b="1">
                        <a:effectLst/>
                      </a:endParaRP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242021"/>
                          </a:solidFill>
                          <a:effectLst/>
                          <a:latin typeface="HelveticaNeueLTStd-Cn"/>
                        </a:rPr>
                        <a:t>11</a:t>
                      </a:r>
                      <a:endParaRPr lang="en-US" sz="1600" b="1" dirty="0">
                        <a:effectLst/>
                      </a:endParaRP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75701">
                <a:tc>
                  <a:txBody>
                    <a:bodyPr/>
                    <a:lstStyle/>
                    <a:p>
                      <a:r>
                        <a:rPr lang="en-US" sz="1600" b="1" i="0">
                          <a:solidFill>
                            <a:srgbClr val="242021"/>
                          </a:solidFill>
                          <a:effectLst/>
                          <a:latin typeface="HelveticaNeueLTStd-Cn"/>
                        </a:rPr>
                        <a:t>O </a:t>
                      </a:r>
                      <a:endParaRPr lang="en-US" sz="1600" b="1">
                        <a:effectLst/>
                      </a:endParaRP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242021"/>
                          </a:solidFill>
                          <a:effectLst/>
                          <a:latin typeface="HelveticaNeueLTStd-Cn"/>
                        </a:rPr>
                        <a:t>N </a:t>
                      </a:r>
                      <a:endParaRPr lang="en-US" sz="1600" b="1" dirty="0">
                        <a:effectLst/>
                      </a:endParaRP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242021"/>
                          </a:solidFill>
                          <a:effectLst/>
                          <a:latin typeface="HelveticaNeueLTStd-Cn"/>
                        </a:rPr>
                        <a:t>13</a:t>
                      </a:r>
                      <a:endParaRPr lang="en-US" sz="1600" b="1" dirty="0">
                        <a:effectLst/>
                      </a:endParaRP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00769">
                <a:tc>
                  <a:txBody>
                    <a:bodyPr/>
                    <a:lstStyle/>
                    <a:p>
                      <a:r>
                        <a:rPr lang="en-US" sz="1600" b="1" i="0">
                          <a:solidFill>
                            <a:srgbClr val="242021"/>
                          </a:solidFill>
                          <a:effectLst/>
                          <a:latin typeface="HelveticaNeueLTStd-Cn"/>
                        </a:rPr>
                        <a:t>End </a:t>
                      </a:r>
                      <a:endParaRPr lang="en-US" sz="1600" b="1">
                        <a:effectLst/>
                      </a:endParaRP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242021"/>
                          </a:solidFill>
                          <a:effectLst/>
                          <a:latin typeface="HelveticaNeueLTStd-Cn"/>
                        </a:rPr>
                        <a:t>H, G, K, O</a:t>
                      </a:r>
                      <a:endParaRPr lang="en-US" sz="1600" b="1" dirty="0">
                        <a:effectLst/>
                      </a:endParaRP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75843" marR="75843" marT="37921" marB="3792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62000" y="381000"/>
            <a:ext cx="7848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31F20"/>
                </a:solidFill>
                <a:latin typeface="TimesLTStd-Roman"/>
              </a:rPr>
              <a:t>The following table contains information related to the major activities of a research project. Use the information to do the following:</a:t>
            </a:r>
            <a:br>
              <a:rPr lang="en-US" dirty="0">
                <a:solidFill>
                  <a:srgbClr val="231F20"/>
                </a:solidFill>
                <a:latin typeface="TimesLTStd-Roman"/>
              </a:rPr>
            </a:br>
            <a:r>
              <a:rPr lang="en-US" dirty="0">
                <a:solidFill>
                  <a:srgbClr val="231F20"/>
                </a:solidFill>
                <a:latin typeface="TimesLTStd-Roman"/>
              </a:rPr>
              <a:t>a. Draw a precedence diagram using </a:t>
            </a:r>
            <a:r>
              <a:rPr lang="en-US" dirty="0">
                <a:solidFill>
                  <a:srgbClr val="C00000"/>
                </a:solidFill>
                <a:latin typeface="TimesLTStd-Roman"/>
              </a:rPr>
              <a:t>AOA and Gantt chart</a:t>
            </a:r>
            <a:r>
              <a:rPr lang="en-US" dirty="0">
                <a:solidFill>
                  <a:srgbClr val="231F20"/>
                </a:solidFill>
                <a:latin typeface="TimesLTStd-Roman"/>
              </a:rPr>
              <a:t>. </a:t>
            </a:r>
            <a:br>
              <a:rPr lang="en-US" dirty="0">
                <a:solidFill>
                  <a:srgbClr val="231F20"/>
                </a:solidFill>
                <a:latin typeface="TimesLTStd-Roman"/>
              </a:rPr>
            </a:br>
            <a:r>
              <a:rPr lang="en-US" dirty="0">
                <a:solidFill>
                  <a:srgbClr val="231F20"/>
                </a:solidFill>
                <a:latin typeface="TimesLTStd-Roman"/>
              </a:rPr>
              <a:t>b. Find the critical path using CPM. </a:t>
            </a:r>
            <a:br>
              <a:rPr lang="en-US" dirty="0">
                <a:solidFill>
                  <a:srgbClr val="231F20"/>
                </a:solidFill>
                <a:latin typeface="TimesLTStd-Roman"/>
              </a:rPr>
            </a:br>
            <a:r>
              <a:rPr lang="en-US" dirty="0">
                <a:solidFill>
                  <a:srgbClr val="231F20"/>
                </a:solidFill>
                <a:latin typeface="TimesLTStd-Roman"/>
              </a:rPr>
              <a:t>c. Determine the expected length of the project. </a:t>
            </a:r>
            <a:br>
              <a:rPr lang="en-US" dirty="0">
                <a:solidFill>
                  <a:srgbClr val="231F20"/>
                </a:solidFill>
                <a:latin typeface="TimesLTStd-Roman"/>
              </a:rPr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2286000"/>
            <a:ext cx="1469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Assignment 4</a:t>
            </a:r>
          </a:p>
        </p:txBody>
      </p:sp>
    </p:spTree>
    <p:extLst>
      <p:ext uri="{BB962C8B-B14F-4D97-AF65-F5344CB8AC3E}">
        <p14:creationId xmlns:p14="http://schemas.microsoft.com/office/powerpoint/2010/main" val="1866843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876970"/>
              </p:ext>
            </p:extLst>
          </p:nvPr>
        </p:nvGraphicFramePr>
        <p:xfrm>
          <a:off x="8686800" y="0"/>
          <a:ext cx="3733800" cy="5812282"/>
        </p:xfrm>
        <a:graphic>
          <a:graphicData uri="http://schemas.openxmlformats.org/drawingml/2006/table">
            <a:tbl>
              <a:tblPr/>
              <a:tblGrid>
                <a:gridCol w="941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226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Activity</a:t>
                      </a: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Predecessor</a:t>
                      </a: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Time in days</a:t>
                      </a: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226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A</a:t>
                      </a: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-</a:t>
                      </a: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2</a:t>
                      </a: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226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D</a:t>
                      </a: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A</a:t>
                      </a: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6</a:t>
                      </a: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226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E</a:t>
                      </a: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D</a:t>
                      </a: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7</a:t>
                      </a: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226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H</a:t>
                      </a: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E</a:t>
                      </a: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2</a:t>
                      </a: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226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F</a:t>
                      </a: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A</a:t>
                      </a: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428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G</a:t>
                      </a: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F</a:t>
                      </a: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226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242021"/>
                          </a:solidFill>
                          <a:effectLst/>
                          <a:latin typeface="HelveticaNeueLTStd-Cn"/>
                        </a:rPr>
                        <a:t>B </a:t>
                      </a:r>
                      <a:endParaRPr lang="en-US" sz="1600" b="1" dirty="0">
                        <a:effectLst/>
                      </a:endParaRP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>
                          <a:solidFill>
                            <a:srgbClr val="242021"/>
                          </a:solidFill>
                          <a:effectLst/>
                          <a:latin typeface="HelveticaNeueLTStd-Cn"/>
                        </a:rPr>
                        <a:t>— </a:t>
                      </a:r>
                      <a:endParaRPr lang="en-US" sz="1600" b="1">
                        <a:effectLst/>
                      </a:endParaRP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242021"/>
                          </a:solidFill>
                          <a:effectLst/>
                          <a:latin typeface="HelveticaNeueLTStd-Cn"/>
                        </a:rPr>
                        <a:t>3</a:t>
                      </a:r>
                      <a:endParaRPr lang="en-US" sz="1600" b="1" dirty="0">
                        <a:effectLst/>
                      </a:endParaRP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226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242021"/>
                          </a:solidFill>
                          <a:effectLst/>
                          <a:latin typeface="HelveticaNeueLTStd-Cn"/>
                        </a:rPr>
                        <a:t>I </a:t>
                      </a:r>
                      <a:endParaRPr lang="en-US" sz="1600" b="1" dirty="0">
                        <a:effectLst/>
                      </a:endParaRP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242021"/>
                          </a:solidFill>
                          <a:effectLst/>
                          <a:latin typeface="HelveticaNeueLTStd-Cn"/>
                        </a:rPr>
                        <a:t>B </a:t>
                      </a:r>
                      <a:endParaRPr lang="en-US" sz="1600" b="1" dirty="0">
                        <a:effectLst/>
                      </a:endParaRP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242021"/>
                          </a:solidFill>
                          <a:effectLst/>
                          <a:latin typeface="HelveticaNeueLTStd-Cn"/>
                        </a:rPr>
                        <a:t>6</a:t>
                      </a:r>
                      <a:endParaRPr lang="en-US" sz="1600" b="1" dirty="0">
                        <a:effectLst/>
                      </a:endParaRP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226">
                <a:tc>
                  <a:txBody>
                    <a:bodyPr/>
                    <a:lstStyle/>
                    <a:p>
                      <a:r>
                        <a:rPr lang="en-US" sz="1600" b="1" i="0">
                          <a:solidFill>
                            <a:srgbClr val="242021"/>
                          </a:solidFill>
                          <a:effectLst/>
                          <a:latin typeface="HelveticaNeueLTStd-Cn"/>
                        </a:rPr>
                        <a:t>J </a:t>
                      </a:r>
                      <a:endParaRPr lang="en-US" sz="1600" b="1">
                        <a:effectLst/>
                      </a:endParaRP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242021"/>
                          </a:solidFill>
                          <a:effectLst/>
                          <a:latin typeface="HelveticaNeueLTStd-Cn"/>
                        </a:rPr>
                        <a:t>I </a:t>
                      </a:r>
                      <a:endParaRPr lang="en-US" sz="1600" b="1" dirty="0">
                        <a:effectLst/>
                      </a:endParaRP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242021"/>
                          </a:solidFill>
                          <a:effectLst/>
                          <a:latin typeface="HelveticaNeueLTStd-Cn"/>
                        </a:rPr>
                        <a:t>5</a:t>
                      </a:r>
                      <a:endParaRPr lang="en-US" sz="1600" b="1" dirty="0">
                        <a:effectLst/>
                      </a:endParaRP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226">
                <a:tc>
                  <a:txBody>
                    <a:bodyPr/>
                    <a:lstStyle/>
                    <a:p>
                      <a:r>
                        <a:rPr lang="en-US" sz="1600" b="1" i="0">
                          <a:solidFill>
                            <a:srgbClr val="242021"/>
                          </a:solidFill>
                          <a:effectLst/>
                          <a:latin typeface="HelveticaNeueLTStd-Cn"/>
                        </a:rPr>
                        <a:t>K </a:t>
                      </a:r>
                      <a:endParaRPr lang="en-US" sz="1600" b="1">
                        <a:effectLst/>
                      </a:endParaRP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242021"/>
                          </a:solidFill>
                          <a:effectLst/>
                          <a:latin typeface="HelveticaNeueLTStd-Cn"/>
                        </a:rPr>
                        <a:t>J </a:t>
                      </a:r>
                      <a:endParaRPr lang="en-US" sz="1600" b="1" dirty="0">
                        <a:effectLst/>
                      </a:endParaRP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242021"/>
                          </a:solidFill>
                          <a:effectLst/>
                          <a:latin typeface="HelveticaNeueLTStd-Cn"/>
                        </a:rPr>
                        <a:t>8</a:t>
                      </a:r>
                      <a:endParaRPr lang="en-US" sz="1600" b="1" dirty="0">
                        <a:effectLst/>
                      </a:endParaRP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5701">
                <a:tc>
                  <a:txBody>
                    <a:bodyPr/>
                    <a:lstStyle/>
                    <a:p>
                      <a:r>
                        <a:rPr lang="en-US" sz="1600" b="1" i="0">
                          <a:solidFill>
                            <a:srgbClr val="242021"/>
                          </a:solidFill>
                          <a:effectLst/>
                          <a:latin typeface="HelveticaNeueLTStd-Cn"/>
                        </a:rPr>
                        <a:t>C </a:t>
                      </a:r>
                      <a:endParaRPr lang="en-US" sz="1600" b="1">
                        <a:effectLst/>
                      </a:endParaRP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242021"/>
                          </a:solidFill>
                          <a:effectLst/>
                          <a:latin typeface="HelveticaNeueLTStd-Cn"/>
                        </a:rPr>
                        <a:t>— </a:t>
                      </a:r>
                      <a:endParaRPr lang="en-US" sz="1600" b="1" dirty="0">
                        <a:effectLst/>
                      </a:endParaRP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242021"/>
                          </a:solidFill>
                          <a:effectLst/>
                          <a:latin typeface="HelveticaNeueLTStd-Cn"/>
                        </a:rPr>
                        <a:t>12</a:t>
                      </a:r>
                      <a:endParaRPr lang="en-US" sz="1600" b="1" dirty="0">
                        <a:effectLst/>
                      </a:endParaRP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226">
                <a:tc>
                  <a:txBody>
                    <a:bodyPr/>
                    <a:lstStyle/>
                    <a:p>
                      <a:r>
                        <a:rPr lang="en-US" sz="1600" b="1" i="0">
                          <a:solidFill>
                            <a:srgbClr val="242021"/>
                          </a:solidFill>
                          <a:effectLst/>
                          <a:latin typeface="HelveticaNeueLTStd-Cn"/>
                        </a:rPr>
                        <a:t>M </a:t>
                      </a:r>
                      <a:endParaRPr lang="en-US" sz="1600" b="1">
                        <a:effectLst/>
                      </a:endParaRP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>
                          <a:solidFill>
                            <a:srgbClr val="242021"/>
                          </a:solidFill>
                          <a:effectLst/>
                          <a:latin typeface="HelveticaNeueLTStd-Cn"/>
                        </a:rPr>
                        <a:t>C </a:t>
                      </a:r>
                      <a:endParaRPr lang="en-US" sz="1600" b="1">
                        <a:effectLst/>
                      </a:endParaRP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242021"/>
                          </a:solidFill>
                          <a:effectLst/>
                          <a:latin typeface="HelveticaNeueLTStd-Cn"/>
                        </a:rPr>
                        <a:t>1</a:t>
                      </a:r>
                      <a:endParaRPr lang="en-US" sz="1600" b="1" dirty="0">
                        <a:effectLst/>
                      </a:endParaRP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75701">
                <a:tc>
                  <a:txBody>
                    <a:bodyPr/>
                    <a:lstStyle/>
                    <a:p>
                      <a:r>
                        <a:rPr lang="en-US" sz="1600" b="1" i="0">
                          <a:solidFill>
                            <a:srgbClr val="242021"/>
                          </a:solidFill>
                          <a:effectLst/>
                          <a:latin typeface="HelveticaNeueLTStd-Cn"/>
                        </a:rPr>
                        <a:t>N </a:t>
                      </a:r>
                      <a:endParaRPr lang="en-US" sz="1600" b="1">
                        <a:effectLst/>
                      </a:endParaRP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>
                          <a:solidFill>
                            <a:srgbClr val="242021"/>
                          </a:solidFill>
                          <a:effectLst/>
                          <a:latin typeface="HelveticaNeueLTStd-Cn"/>
                        </a:rPr>
                        <a:t>M </a:t>
                      </a:r>
                      <a:endParaRPr lang="en-US" sz="1600" b="1">
                        <a:effectLst/>
                      </a:endParaRP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242021"/>
                          </a:solidFill>
                          <a:effectLst/>
                          <a:latin typeface="HelveticaNeueLTStd-Cn"/>
                        </a:rPr>
                        <a:t>11</a:t>
                      </a:r>
                      <a:endParaRPr lang="en-US" sz="1600" b="1" dirty="0">
                        <a:effectLst/>
                      </a:endParaRP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75701">
                <a:tc>
                  <a:txBody>
                    <a:bodyPr/>
                    <a:lstStyle/>
                    <a:p>
                      <a:r>
                        <a:rPr lang="en-US" sz="1600" b="1" i="0">
                          <a:solidFill>
                            <a:srgbClr val="242021"/>
                          </a:solidFill>
                          <a:effectLst/>
                          <a:latin typeface="HelveticaNeueLTStd-Cn"/>
                        </a:rPr>
                        <a:t>O </a:t>
                      </a:r>
                      <a:endParaRPr lang="en-US" sz="1600" b="1">
                        <a:effectLst/>
                      </a:endParaRP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242021"/>
                          </a:solidFill>
                          <a:effectLst/>
                          <a:latin typeface="HelveticaNeueLTStd-Cn"/>
                        </a:rPr>
                        <a:t>N </a:t>
                      </a:r>
                      <a:endParaRPr lang="en-US" sz="1600" b="1" dirty="0">
                        <a:effectLst/>
                      </a:endParaRP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242021"/>
                          </a:solidFill>
                          <a:effectLst/>
                          <a:latin typeface="HelveticaNeueLTStd-Cn"/>
                        </a:rPr>
                        <a:t>13</a:t>
                      </a:r>
                      <a:endParaRPr lang="en-US" sz="1600" b="1" dirty="0">
                        <a:effectLst/>
                      </a:endParaRP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00769">
                <a:tc>
                  <a:txBody>
                    <a:bodyPr/>
                    <a:lstStyle/>
                    <a:p>
                      <a:r>
                        <a:rPr lang="en-US" sz="1600" b="1" i="0">
                          <a:solidFill>
                            <a:srgbClr val="242021"/>
                          </a:solidFill>
                          <a:effectLst/>
                          <a:latin typeface="HelveticaNeueLTStd-Cn"/>
                        </a:rPr>
                        <a:t>End </a:t>
                      </a:r>
                      <a:endParaRPr lang="en-US" sz="1600" b="1">
                        <a:effectLst/>
                      </a:endParaRP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242021"/>
                          </a:solidFill>
                          <a:effectLst/>
                          <a:latin typeface="HelveticaNeueLTStd-Cn"/>
                        </a:rPr>
                        <a:t>H, G, K, O</a:t>
                      </a:r>
                      <a:endParaRPr lang="en-US" sz="1600" b="1" dirty="0">
                        <a:effectLst/>
                      </a:endParaRPr>
                    </a:p>
                  </a:txBody>
                  <a:tcPr marL="75843" marR="75843" marT="37921" marB="3792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75843" marR="75843" marT="37921" marB="3792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9600" y="154902"/>
            <a:ext cx="1596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AON Diagram</a:t>
            </a:r>
          </a:p>
        </p:txBody>
      </p:sp>
      <p:sp>
        <p:nvSpPr>
          <p:cNvPr id="4" name="Oval 3"/>
          <p:cNvSpPr/>
          <p:nvPr/>
        </p:nvSpPr>
        <p:spPr>
          <a:xfrm>
            <a:off x="6308836" y="4828572"/>
            <a:ext cx="304800" cy="3048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553108" y="2353519"/>
            <a:ext cx="1084484" cy="13706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478516" y="3256037"/>
            <a:ext cx="1159076" cy="60682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63" idx="1"/>
          </p:cNvCxnSpPr>
          <p:nvPr/>
        </p:nvCxnSpPr>
        <p:spPr>
          <a:xfrm flipV="1">
            <a:off x="4157241" y="4980972"/>
            <a:ext cx="2152799" cy="1160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504954" y="5045333"/>
            <a:ext cx="145744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76300" y="5029200"/>
            <a:ext cx="1330084" cy="322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10200" y="4070866"/>
            <a:ext cx="1143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714509" y="4023167"/>
            <a:ext cx="1543291" cy="154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600595" y="3918466"/>
            <a:ext cx="1981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2" idx="1"/>
          </p:cNvCxnSpPr>
          <p:nvPr/>
        </p:nvCxnSpPr>
        <p:spPr>
          <a:xfrm flipV="1">
            <a:off x="3533150" y="3156466"/>
            <a:ext cx="2702380" cy="12486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89427" y="3204694"/>
            <a:ext cx="2263373" cy="7190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48" idx="1"/>
          </p:cNvCxnSpPr>
          <p:nvPr/>
        </p:nvCxnSpPr>
        <p:spPr>
          <a:xfrm flipV="1">
            <a:off x="4103225" y="2353519"/>
            <a:ext cx="2145083" cy="385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33718" y="2438400"/>
            <a:ext cx="142868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9" idx="0"/>
          </p:cNvCxnSpPr>
          <p:nvPr/>
        </p:nvCxnSpPr>
        <p:spPr>
          <a:xfrm flipV="1">
            <a:off x="1066800" y="2438401"/>
            <a:ext cx="1139584" cy="5333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41" idx="1"/>
          </p:cNvCxnSpPr>
          <p:nvPr/>
        </p:nvCxnSpPr>
        <p:spPr>
          <a:xfrm>
            <a:off x="225184" y="4038600"/>
            <a:ext cx="550320" cy="838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81000" y="3886200"/>
            <a:ext cx="990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28600" y="3124200"/>
            <a:ext cx="685800" cy="59995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950825" y="4860838"/>
            <a:ext cx="304800" cy="3048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206384" y="4909066"/>
            <a:ext cx="304800" cy="3048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400800" y="3855334"/>
            <a:ext cx="304800" cy="3048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181600" y="3862864"/>
            <a:ext cx="304800" cy="3048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505200" y="3798332"/>
            <a:ext cx="304800" cy="3048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248308" y="3030451"/>
            <a:ext cx="304800" cy="3048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276995" y="3071056"/>
            <a:ext cx="304800" cy="3048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248400" y="2168853"/>
            <a:ext cx="304800" cy="3048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852441" y="2258992"/>
            <a:ext cx="304800" cy="3048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206384" y="2286000"/>
            <a:ext cx="304800" cy="3048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2" name="Oval 31"/>
          <p:cNvSpPr/>
          <p:nvPr/>
        </p:nvSpPr>
        <p:spPr>
          <a:xfrm>
            <a:off x="775504" y="4724400"/>
            <a:ext cx="304800" cy="3048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371600" y="3724154"/>
            <a:ext cx="304800" cy="3048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914400" y="2971800"/>
            <a:ext cx="304800" cy="3048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6200" y="3733800"/>
            <a:ext cx="304800" cy="3048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907942" y="2971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71600" y="3733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5504" y="469213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06384" y="225899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860365" y="22589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248308" y="216885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313363" y="3071371"/>
            <a:ext cx="22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235530" y="29718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61740" y="379833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239522" y="3886200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400708" y="387655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209359" y="491239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950825" y="48768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10040" y="479630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6553108" y="4103132"/>
            <a:ext cx="1219292" cy="8778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6646992" y="4015264"/>
            <a:ext cx="990600" cy="459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7620000" y="3733442"/>
            <a:ext cx="304800" cy="3048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7601673" y="373380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6898" y="372950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241384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3DDDAE-C19F-92D3-ECCF-47B4293DC791}"/>
              </a:ext>
            </a:extLst>
          </p:cNvPr>
          <p:cNvSpPr txBox="1"/>
          <p:nvPr/>
        </p:nvSpPr>
        <p:spPr>
          <a:xfrm>
            <a:off x="9447938" y="5443538"/>
            <a:ext cx="22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BD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B6BC40C-9C53-49A4-54DB-82766DBAE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529228"/>
              </p:ext>
            </p:extLst>
          </p:nvPr>
        </p:nvGraphicFramePr>
        <p:xfrm>
          <a:off x="838200" y="781003"/>
          <a:ext cx="8609738" cy="5295994"/>
        </p:xfrm>
        <a:graphic>
          <a:graphicData uri="http://schemas.openxmlformats.org/drawingml/2006/table">
            <a:tbl>
              <a:tblPr/>
              <a:tblGrid>
                <a:gridCol w="1931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1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7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454">
                <a:tc>
                  <a:txBody>
                    <a:bodyPr/>
                    <a:lstStyle/>
                    <a:p>
                      <a:pPr algn="ctr" fontAlgn="b"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ACITIVITY </a:t>
                      </a:r>
                    </a:p>
                  </a:txBody>
                  <a:tcPr marL="9525" marR="9525" marT="9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Duration</a:t>
                      </a:r>
                    </a:p>
                  </a:txBody>
                  <a:tcPr marL="9525" marR="9525" marT="9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Immediate Predecessor</a:t>
                      </a:r>
                    </a:p>
                  </a:txBody>
                  <a:tcPr marL="9525" marR="9525" marT="9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454">
                <a:tc>
                  <a:txBody>
                    <a:bodyPr/>
                    <a:lstStyle/>
                    <a:p>
                      <a:pPr algn="ctr" fontAlgn="b"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A</a:t>
                      </a:r>
                    </a:p>
                  </a:txBody>
                  <a:tcPr marL="9525" marR="9525" marT="9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1 Day</a:t>
                      </a:r>
                    </a:p>
                  </a:txBody>
                  <a:tcPr marL="9525" marR="9525" marT="9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n/a</a:t>
                      </a:r>
                    </a:p>
                  </a:txBody>
                  <a:tcPr marL="9525" marR="9525" marT="9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454">
                <a:tc>
                  <a:txBody>
                    <a:bodyPr/>
                    <a:lstStyle/>
                    <a:p>
                      <a:pPr algn="ctr" fontAlgn="b"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B </a:t>
                      </a:r>
                    </a:p>
                  </a:txBody>
                  <a:tcPr marL="9525" marR="9525" marT="9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2 Days</a:t>
                      </a:r>
                    </a:p>
                  </a:txBody>
                  <a:tcPr marL="9525" marR="9525" marT="9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n/a</a:t>
                      </a:r>
                    </a:p>
                  </a:txBody>
                  <a:tcPr marL="9525" marR="9525" marT="9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454">
                <a:tc>
                  <a:txBody>
                    <a:bodyPr/>
                    <a:lstStyle/>
                    <a:p>
                      <a:pPr algn="ctr" fontAlgn="b"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C </a:t>
                      </a:r>
                    </a:p>
                  </a:txBody>
                  <a:tcPr marL="9525" marR="9525" marT="9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3 Days</a:t>
                      </a:r>
                    </a:p>
                  </a:txBody>
                  <a:tcPr marL="9525" marR="9525" marT="9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n/a</a:t>
                      </a:r>
                    </a:p>
                  </a:txBody>
                  <a:tcPr marL="9525" marR="9525" marT="9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454">
                <a:tc>
                  <a:txBody>
                    <a:bodyPr/>
                    <a:lstStyle/>
                    <a:p>
                      <a:pPr algn="ctr" fontAlgn="b"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D </a:t>
                      </a:r>
                    </a:p>
                  </a:txBody>
                  <a:tcPr marL="9525" marR="9525" marT="9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4 Days</a:t>
                      </a:r>
                    </a:p>
                  </a:txBody>
                  <a:tcPr marL="9525" marR="9525" marT="9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A</a:t>
                      </a:r>
                    </a:p>
                  </a:txBody>
                  <a:tcPr marL="9525" marR="9525" marT="9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454">
                <a:tc>
                  <a:txBody>
                    <a:bodyPr/>
                    <a:lstStyle/>
                    <a:p>
                      <a:pPr algn="ctr" fontAlgn="b"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E</a:t>
                      </a:r>
                    </a:p>
                  </a:txBody>
                  <a:tcPr marL="9525" marR="9525" marT="9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5 Days</a:t>
                      </a:r>
                    </a:p>
                  </a:txBody>
                  <a:tcPr marL="9525" marR="9525" marT="9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B</a:t>
                      </a:r>
                    </a:p>
                  </a:txBody>
                  <a:tcPr marL="9525" marR="9525" marT="9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1454">
                <a:tc>
                  <a:txBody>
                    <a:bodyPr/>
                    <a:lstStyle/>
                    <a:p>
                      <a:pPr algn="ctr" fontAlgn="b"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F </a:t>
                      </a:r>
                    </a:p>
                  </a:txBody>
                  <a:tcPr marL="9525" marR="9525" marT="9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4 Days</a:t>
                      </a:r>
                    </a:p>
                  </a:txBody>
                  <a:tcPr marL="9525" marR="9525" marT="9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B</a:t>
                      </a:r>
                    </a:p>
                  </a:txBody>
                  <a:tcPr marL="9525" marR="9525" marT="9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454">
                <a:tc>
                  <a:txBody>
                    <a:bodyPr/>
                    <a:lstStyle/>
                    <a:p>
                      <a:pPr algn="ctr" fontAlgn="b"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G </a:t>
                      </a:r>
                    </a:p>
                  </a:txBody>
                  <a:tcPr marL="9525" marR="9525" marT="9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6 Days</a:t>
                      </a:r>
                    </a:p>
                  </a:txBody>
                  <a:tcPr marL="9525" marR="9525" marT="9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C</a:t>
                      </a:r>
                    </a:p>
                  </a:txBody>
                  <a:tcPr marL="9525" marR="9525" marT="9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454">
                <a:tc>
                  <a:txBody>
                    <a:bodyPr/>
                    <a:lstStyle/>
                    <a:p>
                      <a:pPr algn="ctr" fontAlgn="b"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H</a:t>
                      </a:r>
                    </a:p>
                  </a:txBody>
                  <a:tcPr marL="9525" marR="9525" marT="9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6 Days</a:t>
                      </a:r>
                    </a:p>
                  </a:txBody>
                  <a:tcPr marL="9525" marR="9525" marT="9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D, E</a:t>
                      </a:r>
                    </a:p>
                  </a:txBody>
                  <a:tcPr marL="9525" marR="9525" marT="9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454">
                <a:tc>
                  <a:txBody>
                    <a:bodyPr/>
                    <a:lstStyle/>
                    <a:p>
                      <a:pPr algn="ctr" fontAlgn="b"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I </a:t>
                      </a:r>
                    </a:p>
                  </a:txBody>
                  <a:tcPr marL="9525" marR="9525" marT="9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2 Days</a:t>
                      </a:r>
                    </a:p>
                  </a:txBody>
                  <a:tcPr marL="9525" marR="9525" marT="9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G</a:t>
                      </a:r>
                    </a:p>
                  </a:txBody>
                  <a:tcPr marL="9525" marR="9525" marT="9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14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J </a:t>
                      </a:r>
                    </a:p>
                  </a:txBody>
                  <a:tcPr marL="9525" marR="9525" marT="9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3 Days</a:t>
                      </a:r>
                    </a:p>
                  </a:txBody>
                  <a:tcPr marL="9525" marR="9525" marT="9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H, F, I</a:t>
                      </a:r>
                    </a:p>
                  </a:txBody>
                  <a:tcPr marL="9525" marR="9525" marT="95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3629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0A656B-326F-CD6D-9636-4BEE1FF9CD98}"/>
              </a:ext>
            </a:extLst>
          </p:cNvPr>
          <p:cNvSpPr txBox="1"/>
          <p:nvPr/>
        </p:nvSpPr>
        <p:spPr>
          <a:xfrm>
            <a:off x="-15240" y="457200"/>
            <a:ext cx="113646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rgbClr val="80EFFF"/>
                </a:solidFill>
                <a:latin typeface="Arial Nova Light" panose="020B0304020202020204" pitchFamily="34" charset="0"/>
              </a:rPr>
              <a:t>Sample Problem #1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7A2950A-8176-7C7C-7CCD-EDD5103D1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836568"/>
              </p:ext>
            </p:extLst>
          </p:nvPr>
        </p:nvGraphicFramePr>
        <p:xfrm>
          <a:off x="117944" y="1099824"/>
          <a:ext cx="11364685" cy="453897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{17292A2E-F333-43FB-9621-5CBBE7FDCDCB}</a:tableStyleId>
              </a:tblPr>
              <a:tblGrid>
                <a:gridCol w="1079414">
                  <a:extLst>
                    <a:ext uri="{9D8B030D-6E8A-4147-A177-3AD203B41FA5}">
                      <a16:colId xmlns:a16="http://schemas.microsoft.com/office/drawing/2014/main" val="2438337212"/>
                    </a:ext>
                  </a:extLst>
                </a:gridCol>
                <a:gridCol w="2750319">
                  <a:extLst>
                    <a:ext uri="{9D8B030D-6E8A-4147-A177-3AD203B41FA5}">
                      <a16:colId xmlns:a16="http://schemas.microsoft.com/office/drawing/2014/main" val="2281864735"/>
                    </a:ext>
                  </a:extLst>
                </a:gridCol>
                <a:gridCol w="1814878">
                  <a:extLst>
                    <a:ext uri="{9D8B030D-6E8A-4147-A177-3AD203B41FA5}">
                      <a16:colId xmlns:a16="http://schemas.microsoft.com/office/drawing/2014/main" val="1594187936"/>
                    </a:ext>
                  </a:extLst>
                </a:gridCol>
                <a:gridCol w="432653">
                  <a:extLst>
                    <a:ext uri="{9D8B030D-6E8A-4147-A177-3AD203B41FA5}">
                      <a16:colId xmlns:a16="http://schemas.microsoft.com/office/drawing/2014/main" val="4018859751"/>
                    </a:ext>
                  </a:extLst>
                </a:gridCol>
                <a:gridCol w="1574655">
                  <a:extLst>
                    <a:ext uri="{9D8B030D-6E8A-4147-A177-3AD203B41FA5}">
                      <a16:colId xmlns:a16="http://schemas.microsoft.com/office/drawing/2014/main" val="3154749218"/>
                    </a:ext>
                  </a:extLst>
                </a:gridCol>
                <a:gridCol w="2133080">
                  <a:extLst>
                    <a:ext uri="{9D8B030D-6E8A-4147-A177-3AD203B41FA5}">
                      <a16:colId xmlns:a16="http://schemas.microsoft.com/office/drawing/2014/main" val="3093390047"/>
                    </a:ext>
                  </a:extLst>
                </a:gridCol>
                <a:gridCol w="1579686">
                  <a:extLst>
                    <a:ext uri="{9D8B030D-6E8A-4147-A177-3AD203B41FA5}">
                      <a16:colId xmlns:a16="http://schemas.microsoft.com/office/drawing/2014/main" val="1302050557"/>
                    </a:ext>
                  </a:extLst>
                </a:gridCol>
              </a:tblGrid>
              <a:tr h="1008661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Activity</a:t>
                      </a:r>
                      <a:endParaRPr lang="en-BD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Immediate Predecessor(s)</a:t>
                      </a:r>
                      <a:endParaRPr lang="en-BD" sz="2000" dirty="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Duration</a:t>
                      </a:r>
                      <a:endParaRPr lang="en-BD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</a:endParaRPr>
                    </a:p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(Weeks)</a:t>
                      </a:r>
                      <a:endParaRPr lang="en-BD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 </a:t>
                      </a:r>
                      <a:endParaRPr lang="en-BD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Activity</a:t>
                      </a:r>
                      <a:endParaRPr lang="en-BD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Immediate Predecessor(s)</a:t>
                      </a:r>
                      <a:endParaRPr lang="en-BD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Duration</a:t>
                      </a:r>
                      <a:endParaRPr lang="en-BD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</a:endParaRPr>
                    </a:p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(Weeks)</a:t>
                      </a:r>
                      <a:endParaRPr lang="en-BD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1786674"/>
                  </a:ext>
                </a:extLst>
              </a:tr>
              <a:tr h="504331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N</a:t>
                      </a:r>
                      <a:endParaRPr lang="en-BD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 </a:t>
                      </a:r>
                      <a:endParaRPr lang="en-BD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5</a:t>
                      </a:r>
                      <a:endParaRPr lang="en-BD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 </a:t>
                      </a:r>
                      <a:endParaRPr lang="en-BD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674370" algn="ctr"/>
                          <a:tab pos="1348740" algn="r"/>
                        </a:tabLs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G</a:t>
                      </a:r>
                      <a:endParaRPr lang="en-BD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B</a:t>
                      </a:r>
                      <a:endParaRPr lang="en-BD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2</a:t>
                      </a:r>
                      <a:endParaRPr lang="en-BD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3754676"/>
                  </a:ext>
                </a:extLst>
              </a:tr>
              <a:tr h="504331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A</a:t>
                      </a:r>
                      <a:endParaRPr lang="en-BD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N</a:t>
                      </a:r>
                      <a:endParaRPr lang="en-BD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4</a:t>
                      </a:r>
                      <a:endParaRPr lang="en-BD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 </a:t>
                      </a:r>
                      <a:endParaRPr lang="en-BD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H</a:t>
                      </a:r>
                      <a:endParaRPr lang="en-BD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B</a:t>
                      </a:r>
                      <a:endParaRPr lang="en-BD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16</a:t>
                      </a:r>
                      <a:endParaRPr lang="en-BD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8672733"/>
                  </a:ext>
                </a:extLst>
              </a:tr>
              <a:tr h="504331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B</a:t>
                      </a:r>
                      <a:endParaRPr lang="en-BD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N</a:t>
                      </a:r>
                      <a:endParaRPr lang="en-BD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10</a:t>
                      </a:r>
                      <a:endParaRPr lang="en-BD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 </a:t>
                      </a:r>
                      <a:endParaRPr lang="en-BD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I</a:t>
                      </a:r>
                      <a:endParaRPr lang="en-BD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H</a:t>
                      </a:r>
                      <a:endParaRPr lang="en-BD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4</a:t>
                      </a:r>
                      <a:endParaRPr lang="en-BD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3450613"/>
                  </a:ext>
                </a:extLst>
              </a:tr>
              <a:tr h="504331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C</a:t>
                      </a:r>
                      <a:endParaRPr lang="en-BD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N</a:t>
                      </a:r>
                      <a:endParaRPr lang="en-BD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7</a:t>
                      </a:r>
                      <a:endParaRPr lang="en-BD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 </a:t>
                      </a:r>
                      <a:endParaRPr lang="en-BD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J</a:t>
                      </a:r>
                      <a:endParaRPr lang="en-BD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H</a:t>
                      </a:r>
                      <a:endParaRPr lang="en-BD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8</a:t>
                      </a:r>
                      <a:endParaRPr lang="en-BD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6009282"/>
                  </a:ext>
                </a:extLst>
              </a:tr>
              <a:tr h="504331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D</a:t>
                      </a:r>
                      <a:endParaRPr lang="en-BD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A</a:t>
                      </a:r>
                      <a:endParaRPr lang="en-BD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5</a:t>
                      </a:r>
                      <a:endParaRPr lang="en-BD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 </a:t>
                      </a:r>
                      <a:endParaRPr lang="en-BD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K</a:t>
                      </a:r>
                      <a:endParaRPr lang="en-BD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I, J, L</a:t>
                      </a:r>
                      <a:endParaRPr lang="en-BD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5</a:t>
                      </a:r>
                      <a:endParaRPr lang="en-BD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6704120"/>
                  </a:ext>
                </a:extLst>
              </a:tr>
              <a:tr h="504331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E</a:t>
                      </a:r>
                      <a:endParaRPr lang="en-BD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D, G</a:t>
                      </a:r>
                      <a:endParaRPr lang="en-BD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3</a:t>
                      </a:r>
                      <a:endParaRPr lang="en-BD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 </a:t>
                      </a:r>
                      <a:endParaRPr lang="en-BD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L</a:t>
                      </a:r>
                      <a:endParaRPr lang="en-BD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C</a:t>
                      </a:r>
                      <a:endParaRPr lang="en-BD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9</a:t>
                      </a:r>
                      <a:endParaRPr lang="en-BD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5774072"/>
                  </a:ext>
                </a:extLst>
              </a:tr>
              <a:tr h="504331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F</a:t>
                      </a:r>
                      <a:endParaRPr lang="en-BD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E</a:t>
                      </a:r>
                      <a:endParaRPr lang="en-BD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6</a:t>
                      </a:r>
                      <a:endParaRPr lang="en-BD" sz="2000" dirty="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 </a:t>
                      </a:r>
                      <a:endParaRPr lang="en-BD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M</a:t>
                      </a:r>
                      <a:endParaRPr lang="en-BD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J, L</a:t>
                      </a:r>
                      <a:endParaRPr lang="en-BD" sz="200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 Nova" panose="020B0504020202020204" pitchFamily="34" charset="0"/>
                        </a:rPr>
                        <a:t>10</a:t>
                      </a:r>
                      <a:endParaRPr lang="en-BD" sz="2000" dirty="0">
                        <a:solidFill>
                          <a:schemeClr val="tx1"/>
                        </a:solidFill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9771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681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E8B8D5-4186-6BB5-2654-A451631098D9}"/>
              </a:ext>
            </a:extLst>
          </p:cNvPr>
          <p:cNvSpPr txBox="1"/>
          <p:nvPr/>
        </p:nvSpPr>
        <p:spPr>
          <a:xfrm>
            <a:off x="304800" y="762000"/>
            <a:ext cx="113646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rgbClr val="80EFFF"/>
                </a:solidFill>
                <a:latin typeface="Arial Nova Light" panose="020B0304020202020204" pitchFamily="34" charset="0"/>
              </a:rPr>
              <a:t>Sample Problem #1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D4032-C0F4-59DE-35DC-94B7D97033EB}"/>
              </a:ext>
            </a:extLst>
          </p:cNvPr>
          <p:cNvSpPr txBox="1"/>
          <p:nvPr/>
        </p:nvSpPr>
        <p:spPr>
          <a:xfrm>
            <a:off x="304799" y="1363993"/>
            <a:ext cx="1136468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 Nova" panose="020B0504020202020204" pitchFamily="34" charset="0"/>
              </a:rPr>
              <a:t>a) Draw the network diagram and find the critical path and project completion time. </a:t>
            </a:r>
          </a:p>
          <a:p>
            <a:r>
              <a:rPr lang="en-US" sz="2400" dirty="0">
                <a:latin typeface="Arial Nova" panose="020B0504020202020204" pitchFamily="34" charset="0"/>
              </a:rPr>
              <a:t>b) Calculate float/ slack of the all activities. </a:t>
            </a:r>
          </a:p>
          <a:p>
            <a:r>
              <a:rPr lang="en-US" sz="2400" dirty="0">
                <a:latin typeface="Arial Nova" panose="020B0504020202020204" pitchFamily="34" charset="0"/>
              </a:rPr>
              <a:t>c) Can activity I be delayed without delaying the project completion time? If so, how many weeks? How much dollar can be saved by keeping the project completion time unchanged, if $2500 can be saved for each delayed week of activity I? </a:t>
            </a:r>
          </a:p>
          <a:p>
            <a:r>
              <a:rPr lang="en-US" sz="2400" dirty="0">
                <a:latin typeface="Arial Nova" panose="020B0504020202020204" pitchFamily="34" charset="0"/>
              </a:rPr>
              <a:t>d) What is the impact on the project if activity F needs a delayed time 2 weeks and extra time 5 weeks? </a:t>
            </a:r>
          </a:p>
          <a:p>
            <a:r>
              <a:rPr lang="en-US" sz="2400" dirty="0">
                <a:latin typeface="Arial Nova" panose="020B0504020202020204" pitchFamily="34" charset="0"/>
              </a:rPr>
              <a:t>e) The PM wants to delay the duration of the activity M from 10 weeks to 16 weeks. What is the impact on the project completion time?</a:t>
            </a:r>
          </a:p>
        </p:txBody>
      </p:sp>
    </p:spTree>
    <p:extLst>
      <p:ext uri="{BB962C8B-B14F-4D97-AF65-F5344CB8AC3E}">
        <p14:creationId xmlns:p14="http://schemas.microsoft.com/office/powerpoint/2010/main" val="443066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C918CF-6108-B2BC-EC86-FB62EDCF310F}"/>
              </a:ext>
            </a:extLst>
          </p:cNvPr>
          <p:cNvSpPr txBox="1"/>
          <p:nvPr/>
        </p:nvSpPr>
        <p:spPr>
          <a:xfrm>
            <a:off x="2187635" y="131916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Critical Path Analysis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ACC21F-A45A-37A3-5DC1-8EFCA556DA33}"/>
              </a:ext>
            </a:extLst>
          </p:cNvPr>
          <p:cNvSpPr txBox="1"/>
          <p:nvPr/>
        </p:nvSpPr>
        <p:spPr>
          <a:xfrm>
            <a:off x="413657" y="2154534"/>
            <a:ext cx="113646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rgbClr val="80EFFF"/>
                </a:solidFill>
                <a:latin typeface="Arial Nova Light" panose="020B0304020202020204" pitchFamily="34" charset="0"/>
              </a:rPr>
              <a:t>Sample Problem #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FFEF84-104C-8C41-964D-FEE013244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745522"/>
              </p:ext>
            </p:extLst>
          </p:nvPr>
        </p:nvGraphicFramePr>
        <p:xfrm>
          <a:off x="499866" y="2884662"/>
          <a:ext cx="11521148" cy="397333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{F2DE63D5-997A-4646-A377-4702673A728D}</a:tableStyleId>
              </a:tblPr>
              <a:tblGrid>
                <a:gridCol w="1899571">
                  <a:extLst>
                    <a:ext uri="{9D8B030D-6E8A-4147-A177-3AD203B41FA5}">
                      <a16:colId xmlns:a16="http://schemas.microsoft.com/office/drawing/2014/main" val="2376601181"/>
                    </a:ext>
                  </a:extLst>
                </a:gridCol>
                <a:gridCol w="2072202">
                  <a:extLst>
                    <a:ext uri="{9D8B030D-6E8A-4147-A177-3AD203B41FA5}">
                      <a16:colId xmlns:a16="http://schemas.microsoft.com/office/drawing/2014/main" val="1449150903"/>
                    </a:ext>
                  </a:extLst>
                </a:gridCol>
                <a:gridCol w="1264105">
                  <a:extLst>
                    <a:ext uri="{9D8B030D-6E8A-4147-A177-3AD203B41FA5}">
                      <a16:colId xmlns:a16="http://schemas.microsoft.com/office/drawing/2014/main" val="187686855"/>
                    </a:ext>
                  </a:extLst>
                </a:gridCol>
                <a:gridCol w="480528">
                  <a:extLst>
                    <a:ext uri="{9D8B030D-6E8A-4147-A177-3AD203B41FA5}">
                      <a16:colId xmlns:a16="http://schemas.microsoft.com/office/drawing/2014/main" val="1774992528"/>
                    </a:ext>
                  </a:extLst>
                </a:gridCol>
                <a:gridCol w="1819206">
                  <a:extLst>
                    <a:ext uri="{9D8B030D-6E8A-4147-A177-3AD203B41FA5}">
                      <a16:colId xmlns:a16="http://schemas.microsoft.com/office/drawing/2014/main" val="626327054"/>
                    </a:ext>
                  </a:extLst>
                </a:gridCol>
                <a:gridCol w="2101317">
                  <a:extLst>
                    <a:ext uri="{9D8B030D-6E8A-4147-A177-3AD203B41FA5}">
                      <a16:colId xmlns:a16="http://schemas.microsoft.com/office/drawing/2014/main" val="2866104660"/>
                    </a:ext>
                  </a:extLst>
                </a:gridCol>
                <a:gridCol w="1884219">
                  <a:extLst>
                    <a:ext uri="{9D8B030D-6E8A-4147-A177-3AD203B41FA5}">
                      <a16:colId xmlns:a16="http://schemas.microsoft.com/office/drawing/2014/main" val="3256049492"/>
                    </a:ext>
                  </a:extLst>
                </a:gridCol>
              </a:tblGrid>
              <a:tr h="7611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Activity</a:t>
                      </a:r>
                      <a:endParaRPr lang="en-US" sz="2000"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Immediate Predecessor(s)</a:t>
                      </a:r>
                      <a:endParaRPr lang="en-US" sz="2000" dirty="0"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Duration</a:t>
                      </a:r>
                      <a:endParaRPr lang="en-US" sz="200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(Weeks)</a:t>
                      </a:r>
                      <a:endParaRPr lang="en-US" sz="2000"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Activity</a:t>
                      </a:r>
                      <a:endParaRPr lang="en-US" sz="2000" dirty="0"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Immediate Predecessor(s)</a:t>
                      </a:r>
                      <a:endParaRPr lang="en-US" sz="2000"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Duration</a:t>
                      </a:r>
                      <a:endParaRPr lang="en-US" sz="200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(Weeks)</a:t>
                      </a:r>
                      <a:endParaRPr lang="en-US" sz="2000"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7511033"/>
                  </a:ext>
                </a:extLst>
              </a:tr>
              <a:tr h="6424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 Nova" panose="020B0504020202020204" pitchFamily="34" charset="0"/>
                        </a:rPr>
                        <a:t>A</a:t>
                      </a:r>
                      <a:endParaRPr lang="en-US" sz="2000" b="1" dirty="0"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 Nova" panose="020B0504020202020204" pitchFamily="34" charset="0"/>
                        </a:rPr>
                        <a:t> </a:t>
                      </a:r>
                      <a:endParaRPr lang="en-US" sz="2000" b="1"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 Nova" panose="020B0504020202020204" pitchFamily="34" charset="0"/>
                        </a:rPr>
                        <a:t>4</a:t>
                      </a:r>
                      <a:endParaRPr lang="en-US" sz="2000" b="1" dirty="0"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 Nova" panose="020B0504020202020204" pitchFamily="34" charset="0"/>
                        </a:rPr>
                        <a:t> </a:t>
                      </a:r>
                      <a:endParaRPr lang="en-US" sz="2000" b="1"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 Nova" panose="020B0504020202020204" pitchFamily="34" charset="0"/>
                        </a:rPr>
                        <a:t>F</a:t>
                      </a:r>
                      <a:endParaRPr lang="en-US" sz="2000" b="1"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 Nova" panose="020B0504020202020204" pitchFamily="34" charset="0"/>
                        </a:rPr>
                        <a:t>B</a:t>
                      </a:r>
                      <a:endParaRPr lang="en-US" sz="2000" b="1"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 Nova" panose="020B0504020202020204" pitchFamily="34" charset="0"/>
                        </a:rPr>
                        <a:t>6</a:t>
                      </a:r>
                      <a:endParaRPr lang="en-US" sz="2000" b="1"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1975728"/>
                  </a:ext>
                </a:extLst>
              </a:tr>
              <a:tr h="6424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 Nova" panose="020B0504020202020204" pitchFamily="34" charset="0"/>
                        </a:rPr>
                        <a:t>B</a:t>
                      </a:r>
                      <a:endParaRPr lang="en-US" sz="2000" b="1"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 Nova" panose="020B0504020202020204" pitchFamily="34" charset="0"/>
                        </a:rPr>
                        <a:t> </a:t>
                      </a:r>
                      <a:endParaRPr lang="en-US" sz="2000" b="1"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 Nova" panose="020B0504020202020204" pitchFamily="34" charset="0"/>
                        </a:rPr>
                        <a:t>10</a:t>
                      </a:r>
                      <a:endParaRPr lang="en-US" sz="2000" b="1"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 Nova" panose="020B0504020202020204" pitchFamily="34" charset="0"/>
                        </a:rPr>
                        <a:t> </a:t>
                      </a:r>
                      <a:endParaRPr lang="en-US" sz="2000" b="1"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74370" algn="ctr"/>
                          <a:tab pos="1348740" algn="r"/>
                        </a:tabLst>
                      </a:pPr>
                      <a:r>
                        <a:rPr lang="en-US" sz="1800" b="1" dirty="0">
                          <a:effectLst/>
                          <a:latin typeface="Arial Nova" panose="020B0504020202020204" pitchFamily="34" charset="0"/>
                        </a:rPr>
                        <a:t>G</a:t>
                      </a:r>
                      <a:endParaRPr lang="en-US" sz="2000" b="1" dirty="0"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 Nova" panose="020B0504020202020204" pitchFamily="34" charset="0"/>
                        </a:rPr>
                        <a:t>C</a:t>
                      </a:r>
                      <a:endParaRPr lang="en-US" sz="2000" b="1" dirty="0"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 Nova" panose="020B0504020202020204" pitchFamily="34" charset="0"/>
                        </a:rPr>
                        <a:t>2</a:t>
                      </a:r>
                      <a:endParaRPr lang="en-US" sz="2000" b="1"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21833964"/>
                  </a:ext>
                </a:extLst>
              </a:tr>
              <a:tr h="6424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 Nova" panose="020B0504020202020204" pitchFamily="34" charset="0"/>
                        </a:rPr>
                        <a:t>C</a:t>
                      </a:r>
                      <a:endParaRPr lang="en-US" sz="2000" b="1"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 Nova" panose="020B0504020202020204" pitchFamily="34" charset="0"/>
                        </a:rPr>
                        <a:t> </a:t>
                      </a:r>
                      <a:endParaRPr lang="en-US" sz="2000" b="1"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 Nova" panose="020B0504020202020204" pitchFamily="34" charset="0"/>
                        </a:rPr>
                        <a:t>7</a:t>
                      </a:r>
                      <a:endParaRPr lang="en-US" sz="2000" b="1"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 Nova" panose="020B0504020202020204" pitchFamily="34" charset="0"/>
                        </a:rPr>
                        <a:t> </a:t>
                      </a:r>
                      <a:endParaRPr lang="en-US" sz="2000" b="1"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 Nova" panose="020B0504020202020204" pitchFamily="34" charset="0"/>
                        </a:rPr>
                        <a:t>H</a:t>
                      </a:r>
                      <a:endParaRPr lang="en-US" sz="2000" b="1" dirty="0"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 Nova" panose="020B0504020202020204" pitchFamily="34" charset="0"/>
                        </a:rPr>
                        <a:t>F</a:t>
                      </a:r>
                      <a:endParaRPr lang="en-US" sz="2000" b="1"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 Nova" panose="020B0504020202020204" pitchFamily="34" charset="0"/>
                        </a:rPr>
                        <a:t>8</a:t>
                      </a:r>
                      <a:endParaRPr lang="en-US" sz="2000" b="1" dirty="0"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08509800"/>
                  </a:ext>
                </a:extLst>
              </a:tr>
              <a:tr h="6424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 Nova" panose="020B0504020202020204" pitchFamily="34" charset="0"/>
                        </a:rPr>
                        <a:t>D</a:t>
                      </a:r>
                      <a:endParaRPr lang="en-US" sz="2000" b="1"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 Nova" panose="020B0504020202020204" pitchFamily="34" charset="0"/>
                        </a:rPr>
                        <a:t>A</a:t>
                      </a:r>
                      <a:endParaRPr lang="en-US" sz="2000" b="1"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 Nova" panose="020B0504020202020204" pitchFamily="34" charset="0"/>
                        </a:rPr>
                        <a:t>5</a:t>
                      </a:r>
                      <a:endParaRPr lang="en-US" sz="2000" b="1"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 Nova" panose="020B0504020202020204" pitchFamily="34" charset="0"/>
                        </a:rPr>
                        <a:t> </a:t>
                      </a:r>
                      <a:endParaRPr lang="en-US" sz="2000" b="1"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 Nova" panose="020B0504020202020204" pitchFamily="34" charset="0"/>
                        </a:rPr>
                        <a:t>I</a:t>
                      </a:r>
                      <a:endParaRPr lang="en-US" sz="2000" b="1"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 Nova" panose="020B0504020202020204" pitchFamily="34" charset="0"/>
                        </a:rPr>
                        <a:t>F, G</a:t>
                      </a:r>
                      <a:endParaRPr lang="en-US" sz="2000" b="1"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 Nova" panose="020B0504020202020204" pitchFamily="34" charset="0"/>
                        </a:rPr>
                        <a:t>11</a:t>
                      </a:r>
                      <a:endParaRPr lang="en-US" sz="2000" b="1" dirty="0"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6804773"/>
                  </a:ext>
                </a:extLst>
              </a:tr>
              <a:tr h="6424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 Nova" panose="020B0504020202020204" pitchFamily="34" charset="0"/>
                        </a:rPr>
                        <a:t>E</a:t>
                      </a:r>
                      <a:endParaRPr lang="en-US" sz="2000" b="1"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 Nova" panose="020B0504020202020204" pitchFamily="34" charset="0"/>
                        </a:rPr>
                        <a:t>B</a:t>
                      </a:r>
                      <a:endParaRPr lang="en-US" sz="2000" b="1"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 Nova" panose="020B0504020202020204" pitchFamily="34" charset="0"/>
                        </a:rPr>
                        <a:t>3</a:t>
                      </a:r>
                      <a:endParaRPr lang="en-US" sz="2000" b="1"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 Nova" panose="020B0504020202020204" pitchFamily="34" charset="0"/>
                        </a:rPr>
                        <a:t> </a:t>
                      </a:r>
                      <a:endParaRPr lang="en-US" sz="2000" b="1"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 Nova" panose="020B0504020202020204" pitchFamily="34" charset="0"/>
                        </a:rPr>
                        <a:t>J</a:t>
                      </a:r>
                      <a:endParaRPr lang="en-US" sz="2000" b="1"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 Nova" panose="020B0504020202020204" pitchFamily="34" charset="0"/>
                        </a:rPr>
                        <a:t>D, E</a:t>
                      </a:r>
                      <a:endParaRPr lang="en-US" sz="2000" b="1"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 Nova" panose="020B0504020202020204" pitchFamily="34" charset="0"/>
                        </a:rPr>
                        <a:t>8</a:t>
                      </a:r>
                      <a:endParaRPr lang="en-US" sz="2000" b="1" dirty="0">
                        <a:effectLst/>
                        <a:latin typeface="Arial Nova" panose="020B05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2985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619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210FB1-FB83-FBA9-6624-D9AE506DB9C7}"/>
              </a:ext>
            </a:extLst>
          </p:cNvPr>
          <p:cNvSpPr txBox="1"/>
          <p:nvPr/>
        </p:nvSpPr>
        <p:spPr>
          <a:xfrm>
            <a:off x="2521572" y="1328344"/>
            <a:ext cx="38355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rgbClr val="80EFFF"/>
                </a:solidFill>
                <a:latin typeface="Arial Nova Light" panose="020B0304020202020204" pitchFamily="34" charset="0"/>
              </a:rPr>
              <a:t>Sample Problem #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AE2B36-3652-58CD-1931-B2AB56756A5F}"/>
              </a:ext>
            </a:extLst>
          </p:cNvPr>
          <p:cNvSpPr txBox="1"/>
          <p:nvPr/>
        </p:nvSpPr>
        <p:spPr>
          <a:xfrm>
            <a:off x="304800" y="1828800"/>
            <a:ext cx="11608287" cy="4455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dirty="0">
                <a:effectLst/>
                <a:latin typeface="Arial Nova" panose="020B0504020202020204" pitchFamily="34" charset="0"/>
                <a:ea typeface="Times New Roman" panose="02020603050405020304" pitchFamily="18" charset="0"/>
              </a:rPr>
              <a:t>Draw a network diagram and find the critical path and project completion time. </a:t>
            </a:r>
            <a:endParaRPr lang="en-US" sz="2800" dirty="0">
              <a:effectLst/>
              <a:latin typeface="Arial Nova" panose="020B0504020202020204" pitchFamily="34" charset="0"/>
              <a:ea typeface="Times New Roman" panose="02020603050405020304" pitchFamily="18" charset="0"/>
            </a:endParaRPr>
          </a:p>
          <a:p>
            <a:pPr marL="685800" marR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dirty="0">
                <a:effectLst/>
                <a:latin typeface="Arial Nova" panose="020B0504020202020204" pitchFamily="34" charset="0"/>
                <a:ea typeface="Times New Roman" panose="02020603050405020304" pitchFamily="18" charset="0"/>
              </a:rPr>
              <a:t>Calculate float/ slack of the all activities. </a:t>
            </a:r>
            <a:endParaRPr lang="en-US" sz="2800" dirty="0">
              <a:effectLst/>
              <a:latin typeface="Arial Nova" panose="020B0504020202020204" pitchFamily="34" charset="0"/>
              <a:ea typeface="Times New Roman" panose="02020603050405020304" pitchFamily="18" charset="0"/>
            </a:endParaRPr>
          </a:p>
          <a:p>
            <a:pPr marL="685800" marR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dirty="0">
                <a:effectLst/>
                <a:latin typeface="Arial Nova" panose="020B0504020202020204" pitchFamily="34" charset="0"/>
                <a:ea typeface="Times New Roman" panose="02020603050405020304" pitchFamily="18" charset="0"/>
              </a:rPr>
              <a:t>If $1000 can be saved for each </a:t>
            </a:r>
            <a:r>
              <a:rPr lang="en-US" sz="2400">
                <a:effectLst/>
                <a:latin typeface="Arial Nova" panose="020B0504020202020204" pitchFamily="34" charset="0"/>
                <a:ea typeface="Times New Roman" panose="02020603050405020304" pitchFamily="18" charset="0"/>
              </a:rPr>
              <a:t>delayed weeks </a:t>
            </a:r>
            <a:r>
              <a:rPr lang="en-US" sz="2400" dirty="0">
                <a:effectLst/>
                <a:latin typeface="Arial Nova" panose="020B0504020202020204" pitchFamily="34" charset="0"/>
                <a:ea typeface="Times New Roman" panose="02020603050405020304" pitchFamily="18" charset="0"/>
              </a:rPr>
              <a:t>of activity H, then how much dollar can be saved keeping the project completion time unchanged? </a:t>
            </a:r>
            <a:endParaRPr lang="en-US" sz="2800" dirty="0">
              <a:effectLst/>
              <a:latin typeface="Arial Nova" panose="020B0504020202020204" pitchFamily="34" charset="0"/>
              <a:ea typeface="Times New Roman" panose="02020603050405020304" pitchFamily="18" charset="0"/>
            </a:endParaRPr>
          </a:p>
          <a:p>
            <a:pPr marL="685800" marR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dirty="0">
                <a:effectLst/>
                <a:latin typeface="Arial Nova" panose="020B0504020202020204" pitchFamily="34" charset="0"/>
                <a:ea typeface="Times New Roman" panose="02020603050405020304" pitchFamily="18" charset="0"/>
              </a:rPr>
              <a:t>Activity G needs a delayed time of two weeks and an extra time of five weeks. Is it possible by keeping the project completion time unchanged? Explain. </a:t>
            </a:r>
            <a:endParaRPr lang="en-US" sz="2800" dirty="0">
              <a:latin typeface="Arial Nova" panose="020B0504020202020204" pitchFamily="34" charset="0"/>
              <a:ea typeface="Times New Roman" panose="02020603050405020304" pitchFamily="18" charset="0"/>
            </a:endParaRPr>
          </a:p>
          <a:p>
            <a:pPr marL="685800" marR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dirty="0">
                <a:effectLst/>
                <a:latin typeface="Arial Nova" panose="020B0504020202020204" pitchFamily="34" charset="0"/>
                <a:ea typeface="Times New Roman" panose="02020603050405020304" pitchFamily="18" charset="0"/>
              </a:rPr>
              <a:t>The PM wants to shorten the duration of the activity I from 11 weeks to 9 weeks. What is the impact of this change on project completion time</a:t>
            </a:r>
            <a:endParaRPr lang="en-US" sz="2400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2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0439" y="1271270"/>
            <a:ext cx="674941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785" marR="30480" indent="-274320">
              <a:lnSpc>
                <a:spcPct val="100000"/>
              </a:lnSpc>
              <a:spcBef>
                <a:spcPts val="100"/>
              </a:spcBef>
            </a:pPr>
            <a:r>
              <a:rPr sz="2100" b="0" spc="1350" baseline="15873" dirty="0">
                <a:solidFill>
                  <a:srgbClr val="FD8536"/>
                </a:solidFill>
                <a:latin typeface="Symbol"/>
                <a:cs typeface="Symbol"/>
              </a:rPr>
              <a:t></a:t>
            </a:r>
            <a:r>
              <a:rPr sz="2100" b="0" spc="1350" baseline="15873" dirty="0">
                <a:solidFill>
                  <a:srgbClr val="FD8536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000000"/>
                </a:solidFill>
                <a:latin typeface="Century Schoolbook"/>
                <a:cs typeface="Century Schoolbook"/>
              </a:rPr>
              <a:t>Critical path is the </a:t>
            </a:r>
            <a:r>
              <a:rPr sz="2000" b="0" spc="-5" dirty="0">
                <a:solidFill>
                  <a:srgbClr val="000000"/>
                </a:solidFill>
                <a:latin typeface="Century Schoolbook"/>
                <a:cs typeface="Century Schoolbook"/>
              </a:rPr>
              <a:t>sequential </a:t>
            </a:r>
            <a:r>
              <a:rPr sz="2000" b="0" dirty="0">
                <a:solidFill>
                  <a:srgbClr val="000000"/>
                </a:solidFill>
                <a:latin typeface="Century Schoolbook"/>
                <a:cs typeface="Century Schoolbook"/>
              </a:rPr>
              <a:t>activities </a:t>
            </a:r>
            <a:r>
              <a:rPr sz="2000" b="0" spc="-5" dirty="0">
                <a:solidFill>
                  <a:srgbClr val="000000"/>
                </a:solidFill>
                <a:latin typeface="Century Schoolbook"/>
                <a:cs typeface="Century Schoolbook"/>
              </a:rPr>
              <a:t>from start to  </a:t>
            </a:r>
            <a:r>
              <a:rPr sz="2000" b="0" dirty="0">
                <a:solidFill>
                  <a:srgbClr val="000000"/>
                </a:solidFill>
                <a:latin typeface="Century Schoolbook"/>
                <a:cs typeface="Century Schoolbook"/>
              </a:rPr>
              <a:t>the end of a </a:t>
            </a:r>
            <a:r>
              <a:rPr sz="2000" b="0" spc="-5" dirty="0">
                <a:solidFill>
                  <a:srgbClr val="000000"/>
                </a:solidFill>
                <a:latin typeface="Century Schoolbook"/>
                <a:cs typeface="Century Schoolbook"/>
              </a:rPr>
              <a:t>project. Although many projects have </a:t>
            </a:r>
            <a:r>
              <a:rPr sz="2000" b="0" dirty="0">
                <a:solidFill>
                  <a:srgbClr val="000000"/>
                </a:solidFill>
                <a:latin typeface="Century Schoolbook"/>
                <a:cs typeface="Century Schoolbook"/>
              </a:rPr>
              <a:t>only  one critical path, </a:t>
            </a:r>
            <a:r>
              <a:rPr sz="2000" b="0" spc="-5" dirty="0">
                <a:solidFill>
                  <a:srgbClr val="000000"/>
                </a:solidFill>
                <a:latin typeface="Century Schoolbook"/>
                <a:cs typeface="Century Schoolbook"/>
              </a:rPr>
              <a:t>some projects may have more than  </a:t>
            </a:r>
            <a:r>
              <a:rPr sz="2000" b="0" dirty="0">
                <a:solidFill>
                  <a:srgbClr val="000000"/>
                </a:solidFill>
                <a:latin typeface="Century Schoolbook"/>
                <a:cs typeface="Century Schoolbook"/>
              </a:rPr>
              <a:t>one critical paths depending on the flow logic </a:t>
            </a:r>
            <a:r>
              <a:rPr sz="2000" b="0" spc="-5" dirty="0">
                <a:solidFill>
                  <a:srgbClr val="000000"/>
                </a:solidFill>
                <a:latin typeface="Century Schoolbook"/>
                <a:cs typeface="Century Schoolbook"/>
              </a:rPr>
              <a:t>used </a:t>
            </a:r>
            <a:r>
              <a:rPr sz="2000" b="0" dirty="0">
                <a:solidFill>
                  <a:srgbClr val="000000"/>
                </a:solidFill>
                <a:latin typeface="Century Schoolbook"/>
                <a:cs typeface="Century Schoolbook"/>
              </a:rPr>
              <a:t>in  the</a:t>
            </a:r>
            <a:r>
              <a:rPr sz="2000" b="0" spc="-5" dirty="0">
                <a:solidFill>
                  <a:srgbClr val="000000"/>
                </a:solidFill>
                <a:latin typeface="Century Schoolbook"/>
                <a:cs typeface="Century Schoolbook"/>
              </a:rPr>
              <a:t> project</a:t>
            </a:r>
            <a:endParaRPr sz="2000">
              <a:latin typeface="Century Schoolbook"/>
              <a:cs typeface="Century School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0439" y="3252470"/>
            <a:ext cx="685800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785" marR="30480" indent="-274320">
              <a:lnSpc>
                <a:spcPct val="100000"/>
              </a:lnSpc>
              <a:spcBef>
                <a:spcPts val="100"/>
              </a:spcBef>
            </a:pPr>
            <a:r>
              <a:rPr sz="2100" spc="1350" baseline="15873" dirty="0">
                <a:solidFill>
                  <a:srgbClr val="FD8536"/>
                </a:solidFill>
                <a:latin typeface="Symbol"/>
                <a:cs typeface="Symbol"/>
              </a:rPr>
              <a:t></a:t>
            </a:r>
            <a:r>
              <a:rPr sz="2100" spc="1350" baseline="15873" dirty="0">
                <a:solidFill>
                  <a:srgbClr val="FD85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entury Schoolbook"/>
                <a:cs typeface="Century Schoolbook"/>
              </a:rPr>
              <a:t>The </a:t>
            </a:r>
            <a:r>
              <a:rPr sz="2000" spc="-5" dirty="0">
                <a:latin typeface="Century Schoolbook"/>
                <a:cs typeface="Century Schoolbook"/>
              </a:rPr>
              <a:t>essential </a:t>
            </a:r>
            <a:r>
              <a:rPr sz="2000" dirty="0">
                <a:latin typeface="Century Schoolbook"/>
                <a:cs typeface="Century Schoolbook"/>
              </a:rPr>
              <a:t>technique for </a:t>
            </a:r>
            <a:r>
              <a:rPr sz="2000" spc="-5" dirty="0">
                <a:latin typeface="Century Schoolbook"/>
                <a:cs typeface="Century Schoolbook"/>
              </a:rPr>
              <a:t>using </a:t>
            </a:r>
            <a:r>
              <a:rPr sz="2000" dirty="0">
                <a:latin typeface="Century Schoolbook"/>
                <a:cs typeface="Century Schoolbook"/>
              </a:rPr>
              <a:t>CPM is </a:t>
            </a:r>
            <a:r>
              <a:rPr sz="2000" spc="-5" dirty="0">
                <a:latin typeface="Century Schoolbook"/>
                <a:cs typeface="Century Schoolbook"/>
              </a:rPr>
              <a:t>to construct</a:t>
            </a:r>
            <a:r>
              <a:rPr sz="2000" spc="-360" dirty="0">
                <a:latin typeface="Century Schoolbook"/>
                <a:cs typeface="Century Schoolbook"/>
              </a:rPr>
              <a:t> </a:t>
            </a:r>
            <a:r>
              <a:rPr sz="2000" dirty="0">
                <a:latin typeface="Century Schoolbook"/>
                <a:cs typeface="Century Schoolbook"/>
              </a:rPr>
              <a:t>a  model of </a:t>
            </a:r>
            <a:r>
              <a:rPr sz="2000" spc="-5" dirty="0">
                <a:latin typeface="Century Schoolbook"/>
                <a:cs typeface="Century Schoolbook"/>
              </a:rPr>
              <a:t>the project that </a:t>
            </a:r>
            <a:r>
              <a:rPr sz="2000" dirty="0">
                <a:latin typeface="Century Schoolbook"/>
                <a:cs typeface="Century Schoolbook"/>
              </a:rPr>
              <a:t>includes </a:t>
            </a:r>
            <a:r>
              <a:rPr sz="2000" spc="-5" dirty="0">
                <a:latin typeface="Century Schoolbook"/>
                <a:cs typeface="Century Schoolbook"/>
              </a:rPr>
              <a:t>the</a:t>
            </a:r>
            <a:r>
              <a:rPr sz="2000" spc="-25" dirty="0">
                <a:latin typeface="Century Schoolbook"/>
                <a:cs typeface="Century Schoolbook"/>
              </a:rPr>
              <a:t> </a:t>
            </a:r>
            <a:r>
              <a:rPr sz="2000" dirty="0">
                <a:latin typeface="Century Schoolbook"/>
                <a:cs typeface="Century Schoolbook"/>
              </a:rPr>
              <a:t>following:</a:t>
            </a:r>
            <a:endParaRPr sz="2000">
              <a:latin typeface="Century Schoolbook"/>
              <a:cs typeface="Century Schoolboo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5839" y="4225290"/>
            <a:ext cx="1841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900" dirty="0">
                <a:solidFill>
                  <a:srgbClr val="FD8536"/>
                </a:solidFill>
                <a:latin typeface="Symbol"/>
                <a:cs typeface="Symbol"/>
              </a:rPr>
              <a:t>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5839" y="5033009"/>
            <a:ext cx="1841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900" dirty="0">
                <a:solidFill>
                  <a:srgbClr val="FD8536"/>
                </a:solidFill>
                <a:latin typeface="Symbol"/>
                <a:cs typeface="Symbol"/>
              </a:rPr>
              <a:t>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5439" y="4198620"/>
            <a:ext cx="6213475" cy="170053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79800"/>
              </a:lnSpc>
              <a:spcBef>
                <a:spcPts val="585"/>
              </a:spcBef>
            </a:pPr>
            <a:r>
              <a:rPr sz="2000" dirty="0">
                <a:latin typeface="Century Schoolbook"/>
                <a:cs typeface="Century Schoolbook"/>
              </a:rPr>
              <a:t>A list of all </a:t>
            </a:r>
            <a:r>
              <a:rPr sz="2000" spc="-5" dirty="0">
                <a:latin typeface="Century Schoolbook"/>
                <a:cs typeface="Century Schoolbook"/>
              </a:rPr>
              <a:t>activities </a:t>
            </a:r>
            <a:r>
              <a:rPr sz="2000" dirty="0">
                <a:latin typeface="Century Schoolbook"/>
                <a:cs typeface="Century Schoolbook"/>
              </a:rPr>
              <a:t>required </a:t>
            </a:r>
            <a:r>
              <a:rPr sz="2000" spc="-5" dirty="0">
                <a:latin typeface="Century Schoolbook"/>
                <a:cs typeface="Century Schoolbook"/>
              </a:rPr>
              <a:t>to complete the  project </a:t>
            </a:r>
            <a:r>
              <a:rPr sz="2000" dirty="0">
                <a:latin typeface="Century Schoolbook"/>
                <a:cs typeface="Century Schoolbook"/>
              </a:rPr>
              <a:t>(typically categorized within a work  breakdown</a:t>
            </a:r>
            <a:r>
              <a:rPr sz="2000" spc="-15" dirty="0">
                <a:latin typeface="Century Schoolbook"/>
                <a:cs typeface="Century Schoolbook"/>
              </a:rPr>
              <a:t> </a:t>
            </a:r>
            <a:r>
              <a:rPr sz="2000" spc="-5" dirty="0">
                <a:latin typeface="Century Schoolbook"/>
                <a:cs typeface="Century Schoolbook"/>
              </a:rPr>
              <a:t>structure</a:t>
            </a:r>
            <a:endParaRPr sz="2000">
              <a:latin typeface="Century Schoolbook"/>
              <a:cs typeface="Century Schoolbook"/>
            </a:endParaRPr>
          </a:p>
          <a:p>
            <a:pPr marL="12700" marR="6350" algn="just">
              <a:lnSpc>
                <a:spcPts val="1920"/>
              </a:lnSpc>
              <a:spcBef>
                <a:spcPts val="580"/>
              </a:spcBef>
            </a:pPr>
            <a:r>
              <a:rPr sz="2000" dirty="0">
                <a:latin typeface="Century Schoolbook"/>
                <a:cs typeface="Century Schoolbook"/>
              </a:rPr>
              <a:t>The </a:t>
            </a:r>
            <a:r>
              <a:rPr sz="2000" spc="-5" dirty="0">
                <a:latin typeface="Century Schoolbook"/>
                <a:cs typeface="Century Schoolbook"/>
              </a:rPr>
              <a:t>time (duration) that </a:t>
            </a:r>
            <a:r>
              <a:rPr sz="2000" dirty="0">
                <a:latin typeface="Century Schoolbook"/>
                <a:cs typeface="Century Schoolbook"/>
              </a:rPr>
              <a:t>each </a:t>
            </a:r>
            <a:r>
              <a:rPr sz="2000" spc="-5" dirty="0">
                <a:latin typeface="Century Schoolbook"/>
                <a:cs typeface="Century Schoolbook"/>
              </a:rPr>
              <a:t>activity </a:t>
            </a:r>
            <a:r>
              <a:rPr sz="2000" dirty="0">
                <a:latin typeface="Century Schoolbook"/>
                <a:cs typeface="Century Schoolbook"/>
              </a:rPr>
              <a:t>will take </a:t>
            </a:r>
            <a:r>
              <a:rPr sz="2000" spc="-5" dirty="0">
                <a:latin typeface="Century Schoolbook"/>
                <a:cs typeface="Century Schoolbook"/>
              </a:rPr>
              <a:t>to  </a:t>
            </a:r>
            <a:r>
              <a:rPr sz="2000" dirty="0">
                <a:latin typeface="Century Schoolbook"/>
                <a:cs typeface="Century Schoolbook"/>
              </a:rPr>
              <a:t>completion,</a:t>
            </a:r>
            <a:endParaRPr sz="2000">
              <a:latin typeface="Century Schoolbook"/>
              <a:cs typeface="Century Schoolbook"/>
            </a:endParaRPr>
          </a:p>
          <a:p>
            <a:pPr marL="12700" algn="just">
              <a:lnSpc>
                <a:spcPct val="100000"/>
              </a:lnSpc>
              <a:spcBef>
                <a:spcPts val="140"/>
              </a:spcBef>
            </a:pPr>
            <a:r>
              <a:rPr sz="2000" dirty="0">
                <a:latin typeface="Century Schoolbook"/>
                <a:cs typeface="Century Schoolbook"/>
              </a:rPr>
              <a:t>The dependencies between </a:t>
            </a:r>
            <a:r>
              <a:rPr sz="2000" spc="-5" dirty="0">
                <a:latin typeface="Century Schoolbook"/>
                <a:cs typeface="Century Schoolbook"/>
              </a:rPr>
              <a:t>the</a:t>
            </a:r>
            <a:r>
              <a:rPr sz="2000" spc="-30" dirty="0">
                <a:latin typeface="Century Schoolbook"/>
                <a:cs typeface="Century Schoolbook"/>
              </a:rPr>
              <a:t> </a:t>
            </a:r>
            <a:r>
              <a:rPr sz="2000" dirty="0">
                <a:latin typeface="Century Schoolbook"/>
                <a:cs typeface="Century Schoolbook"/>
              </a:rPr>
              <a:t>activities</a:t>
            </a:r>
            <a:endParaRPr sz="2000">
              <a:latin typeface="Century Schoolbook"/>
              <a:cs typeface="Century Schoolboo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5839" y="5541771"/>
            <a:ext cx="184150" cy="67754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400" spc="900" dirty="0">
                <a:solidFill>
                  <a:srgbClr val="FD8536"/>
                </a:solidFill>
                <a:latin typeface="Symbol"/>
                <a:cs typeface="Symbol"/>
              </a:rPr>
              <a:t></a:t>
            </a:r>
            <a:endParaRPr sz="14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000" dirty="0">
                <a:latin typeface="Century Schoolbook"/>
                <a:cs typeface="Century Schoolbook"/>
              </a:rPr>
              <a:t>.</a:t>
            </a:r>
            <a:endParaRPr sz="20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1589" y="636269"/>
            <a:ext cx="7071995" cy="617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850" u="heavy" spc="5" dirty="0">
                <a:uFill>
                  <a:solidFill>
                    <a:srgbClr val="565E6C"/>
                  </a:solidFill>
                </a:uFill>
              </a:rPr>
              <a:t>Terminologies </a:t>
            </a:r>
            <a:r>
              <a:rPr sz="3850" u="heavy" spc="10" dirty="0">
                <a:uFill>
                  <a:solidFill>
                    <a:srgbClr val="565E6C"/>
                  </a:solidFill>
                </a:uFill>
              </a:rPr>
              <a:t>used in</a:t>
            </a:r>
            <a:r>
              <a:rPr sz="3850" u="heavy" spc="-15" dirty="0">
                <a:uFill>
                  <a:solidFill>
                    <a:srgbClr val="565E6C"/>
                  </a:solidFill>
                </a:uFill>
              </a:rPr>
              <a:t> </a:t>
            </a:r>
            <a:r>
              <a:rPr sz="3850" u="heavy" spc="15" dirty="0">
                <a:uFill>
                  <a:solidFill>
                    <a:srgbClr val="565E6C"/>
                  </a:solidFill>
                </a:uFill>
              </a:rPr>
              <a:t>CPM</a:t>
            </a:r>
            <a:endParaRPr sz="3850"/>
          </a:p>
        </p:txBody>
      </p:sp>
      <p:sp>
        <p:nvSpPr>
          <p:cNvPr id="3" name="object 3"/>
          <p:cNvSpPr txBox="1"/>
          <p:nvPr/>
        </p:nvSpPr>
        <p:spPr>
          <a:xfrm>
            <a:off x="1449069" y="1357629"/>
            <a:ext cx="7460615" cy="1304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185" dirty="0">
                <a:latin typeface="Arial Black"/>
                <a:cs typeface="Arial Black"/>
              </a:rPr>
              <a:t>In order </a:t>
            </a:r>
            <a:r>
              <a:rPr sz="1600" spc="-225" dirty="0">
                <a:latin typeface="Arial Black"/>
                <a:cs typeface="Arial Black"/>
              </a:rPr>
              <a:t>to </a:t>
            </a:r>
            <a:r>
              <a:rPr sz="1600" spc="-195" dirty="0">
                <a:latin typeface="Arial Black"/>
                <a:cs typeface="Arial Black"/>
              </a:rPr>
              <a:t>explain </a:t>
            </a:r>
            <a:r>
              <a:rPr sz="1600" spc="-215" dirty="0">
                <a:latin typeface="Arial Black"/>
                <a:cs typeface="Arial Black"/>
              </a:rPr>
              <a:t>the </a:t>
            </a:r>
            <a:r>
              <a:rPr sz="1600" spc="-175" dirty="0">
                <a:latin typeface="Arial Black"/>
                <a:cs typeface="Arial Black"/>
              </a:rPr>
              <a:t>purpose, </a:t>
            </a:r>
            <a:r>
              <a:rPr sz="1600" spc="-215" dirty="0">
                <a:latin typeface="Arial Black"/>
                <a:cs typeface="Arial Black"/>
              </a:rPr>
              <a:t>structure </a:t>
            </a:r>
            <a:r>
              <a:rPr sz="1600" spc="-185" dirty="0">
                <a:latin typeface="Arial Black"/>
                <a:cs typeface="Arial Black"/>
              </a:rPr>
              <a:t>and </a:t>
            </a:r>
            <a:r>
              <a:rPr sz="1600" spc="-195" dirty="0">
                <a:latin typeface="Arial Black"/>
                <a:cs typeface="Arial Black"/>
              </a:rPr>
              <a:t>operation </a:t>
            </a:r>
            <a:r>
              <a:rPr sz="1600" spc="-185" dirty="0">
                <a:latin typeface="Arial Black"/>
                <a:cs typeface="Arial Black"/>
              </a:rPr>
              <a:t>of </a:t>
            </a:r>
            <a:r>
              <a:rPr sz="1600" spc="-114" dirty="0">
                <a:latin typeface="Arial Black"/>
                <a:cs typeface="Arial Black"/>
              </a:rPr>
              <a:t>CPM, </a:t>
            </a:r>
            <a:r>
              <a:rPr sz="1600" spc="-225" dirty="0">
                <a:latin typeface="Arial Black"/>
                <a:cs typeface="Arial Black"/>
              </a:rPr>
              <a:t>it </a:t>
            </a:r>
            <a:r>
              <a:rPr sz="1600" spc="-180" dirty="0">
                <a:latin typeface="Arial Black"/>
                <a:cs typeface="Arial Black"/>
              </a:rPr>
              <a:t>is </a:t>
            </a:r>
            <a:r>
              <a:rPr sz="1600" spc="-185" dirty="0">
                <a:latin typeface="Arial Black"/>
                <a:cs typeface="Arial Black"/>
              </a:rPr>
              <a:t>helpful </a:t>
            </a:r>
            <a:r>
              <a:rPr sz="1600" spc="-225" dirty="0">
                <a:latin typeface="Arial Black"/>
                <a:cs typeface="Arial Black"/>
              </a:rPr>
              <a:t>to  </a:t>
            </a:r>
            <a:r>
              <a:rPr sz="1600" spc="-185" dirty="0">
                <a:latin typeface="Arial Black"/>
                <a:cs typeface="Arial Black"/>
              </a:rPr>
              <a:t>define </a:t>
            </a:r>
            <a:r>
              <a:rPr sz="1600" spc="-215" dirty="0">
                <a:latin typeface="Arial Black"/>
                <a:cs typeface="Arial Black"/>
              </a:rPr>
              <a:t>the </a:t>
            </a:r>
            <a:r>
              <a:rPr sz="1600" spc="-200" dirty="0">
                <a:latin typeface="Arial Black"/>
                <a:cs typeface="Arial Black"/>
              </a:rPr>
              <a:t>following terms:</a:t>
            </a:r>
            <a:endParaRPr sz="16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6985">
              <a:lnSpc>
                <a:spcPct val="100000"/>
              </a:lnSpc>
            </a:pPr>
            <a:r>
              <a:rPr sz="1800" b="1" spc="30" dirty="0">
                <a:latin typeface="Arial"/>
                <a:cs typeface="Arial"/>
              </a:rPr>
              <a:t>Activity: </a:t>
            </a:r>
            <a:r>
              <a:rPr sz="1800" spc="-5" dirty="0">
                <a:latin typeface="Century Schoolbook"/>
                <a:cs typeface="Century Schoolbook"/>
              </a:rPr>
              <a:t>An activity carries the arrow symbol.This represent </a:t>
            </a:r>
            <a:r>
              <a:rPr sz="1800" dirty="0">
                <a:latin typeface="Century Schoolbook"/>
                <a:cs typeface="Century Schoolbook"/>
              </a:rPr>
              <a:t>a </a:t>
            </a:r>
            <a:r>
              <a:rPr sz="1800" spc="-10" dirty="0">
                <a:latin typeface="Century Schoolbook"/>
                <a:cs typeface="Century Schoolbook"/>
              </a:rPr>
              <a:t>task </a:t>
            </a:r>
            <a:r>
              <a:rPr sz="1800" dirty="0">
                <a:latin typeface="Century Schoolbook"/>
                <a:cs typeface="Century Schoolbook"/>
              </a:rPr>
              <a:t>or  </a:t>
            </a:r>
            <a:r>
              <a:rPr sz="1800" spc="-5" dirty="0">
                <a:latin typeface="Century Schoolbook"/>
                <a:cs typeface="Century Schoolbook"/>
              </a:rPr>
              <a:t>subproject </a:t>
            </a:r>
            <a:r>
              <a:rPr sz="1800" spc="-10" dirty="0">
                <a:latin typeface="Century Schoolbook"/>
                <a:cs typeface="Century Schoolbook"/>
              </a:rPr>
              <a:t>that </a:t>
            </a:r>
            <a:r>
              <a:rPr sz="1800" spc="-5" dirty="0">
                <a:latin typeface="Century Schoolbook"/>
                <a:cs typeface="Century Schoolbook"/>
              </a:rPr>
              <a:t>uses </a:t>
            </a:r>
            <a:r>
              <a:rPr sz="1800" spc="-10" dirty="0">
                <a:latin typeface="Century Schoolbook"/>
                <a:cs typeface="Century Schoolbook"/>
              </a:rPr>
              <a:t>time </a:t>
            </a:r>
            <a:r>
              <a:rPr sz="1800" dirty="0">
                <a:latin typeface="Century Schoolbook"/>
                <a:cs typeface="Century Schoolbook"/>
              </a:rPr>
              <a:t>or</a:t>
            </a:r>
            <a:r>
              <a:rPr sz="1800" spc="10" dirty="0">
                <a:latin typeface="Century Schoolbook"/>
                <a:cs typeface="Century Schoolbook"/>
              </a:rPr>
              <a:t> </a:t>
            </a:r>
            <a:r>
              <a:rPr sz="1800" spc="-5" dirty="0">
                <a:latin typeface="Century Schoolbook"/>
                <a:cs typeface="Century Schoolbook"/>
              </a:rPr>
              <a:t>resources</a:t>
            </a:r>
            <a:endParaRPr sz="1800">
              <a:latin typeface="Century Schoolbook"/>
              <a:cs typeface="Century Schoolboo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9069" y="3366770"/>
            <a:ext cx="4836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01725" algn="l"/>
              </a:tabLst>
            </a:pPr>
            <a:r>
              <a:rPr sz="1800" b="1" spc="70" dirty="0">
                <a:latin typeface="Arial"/>
                <a:cs typeface="Arial"/>
              </a:rPr>
              <a:t>Event:-	</a:t>
            </a:r>
            <a:r>
              <a:rPr sz="1800" spc="-200" dirty="0">
                <a:latin typeface="Arial Black"/>
                <a:cs typeface="Arial Black"/>
              </a:rPr>
              <a:t>A </a:t>
            </a:r>
            <a:r>
              <a:rPr sz="1600" spc="-5" dirty="0">
                <a:latin typeface="Century Schoolbook"/>
                <a:cs typeface="Century Schoolbook"/>
              </a:rPr>
              <a:t>node (an event), denoted</a:t>
            </a:r>
            <a:r>
              <a:rPr sz="1600" spc="-50" dirty="0">
                <a:latin typeface="Century Schoolbook"/>
                <a:cs typeface="Century Schoolbook"/>
              </a:rPr>
              <a:t> </a:t>
            </a:r>
            <a:r>
              <a:rPr sz="1600" spc="-5" dirty="0">
                <a:latin typeface="Century Schoolbook"/>
                <a:cs typeface="Century Schoolbook"/>
              </a:rPr>
              <a:t>by </a:t>
            </a:r>
            <a:r>
              <a:rPr sz="1600" dirty="0">
                <a:latin typeface="Century Schoolbook"/>
                <a:cs typeface="Century Schoolbook"/>
              </a:rPr>
              <a:t>a </a:t>
            </a:r>
            <a:r>
              <a:rPr sz="1600" spc="-5" dirty="0">
                <a:latin typeface="Century Schoolbook"/>
                <a:cs typeface="Century Schoolbook"/>
              </a:rPr>
              <a:t>circle</a:t>
            </a:r>
            <a:endParaRPr sz="1600">
              <a:latin typeface="Century Schoolbook"/>
              <a:cs typeface="Century School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75018" y="3392170"/>
            <a:ext cx="21342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entury Schoolbook"/>
                <a:cs typeface="Century Schoolbook"/>
              </a:rPr>
              <a:t>, </a:t>
            </a:r>
            <a:r>
              <a:rPr sz="1600" spc="-5" dirty="0">
                <a:latin typeface="Century Schoolbook"/>
                <a:cs typeface="Century Schoolbook"/>
              </a:rPr>
              <a:t>marks the start</a:t>
            </a:r>
            <a:r>
              <a:rPr sz="1600" spc="405" dirty="0">
                <a:latin typeface="Century Schoolbook"/>
                <a:cs typeface="Century Schoolbook"/>
              </a:rPr>
              <a:t> </a:t>
            </a:r>
            <a:r>
              <a:rPr sz="1600" spc="-5" dirty="0">
                <a:latin typeface="Century Schoolbook"/>
                <a:cs typeface="Century Schoolbook"/>
              </a:rPr>
              <a:t>and</a:t>
            </a:r>
            <a:endParaRPr sz="1600">
              <a:latin typeface="Century Schoolbook"/>
              <a:cs typeface="Century School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9069" y="3641090"/>
            <a:ext cx="74631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entury Schoolbook"/>
                <a:cs typeface="Century Schoolbook"/>
              </a:rPr>
              <a:t>completion </a:t>
            </a:r>
            <a:r>
              <a:rPr sz="1600" dirty="0">
                <a:latin typeface="Century Schoolbook"/>
                <a:cs typeface="Century Schoolbook"/>
              </a:rPr>
              <a:t>of </a:t>
            </a:r>
            <a:r>
              <a:rPr sz="1600" spc="-5" dirty="0">
                <a:latin typeface="Century Schoolbook"/>
                <a:cs typeface="Century Schoolbook"/>
              </a:rPr>
              <a:t>an activity, </a:t>
            </a:r>
            <a:r>
              <a:rPr sz="1600" spc="-10" dirty="0">
                <a:latin typeface="Century Schoolbook"/>
                <a:cs typeface="Century Schoolbook"/>
              </a:rPr>
              <a:t>which </a:t>
            </a:r>
            <a:r>
              <a:rPr sz="1600" spc="-5" dirty="0">
                <a:latin typeface="Century Schoolbook"/>
                <a:cs typeface="Century Schoolbook"/>
              </a:rPr>
              <a:t>contain </a:t>
            </a:r>
            <a:r>
              <a:rPr sz="1600" dirty="0">
                <a:latin typeface="Century Schoolbook"/>
                <a:cs typeface="Century Schoolbook"/>
              </a:rPr>
              <a:t>a </a:t>
            </a:r>
            <a:r>
              <a:rPr sz="1600" spc="-5" dirty="0">
                <a:latin typeface="Century Schoolbook"/>
                <a:cs typeface="Century Schoolbook"/>
              </a:rPr>
              <a:t>number that helps to identify its  location. </a:t>
            </a:r>
            <a:r>
              <a:rPr sz="1600" dirty="0">
                <a:latin typeface="Century Schoolbook"/>
                <a:cs typeface="Century Schoolbook"/>
              </a:rPr>
              <a:t>For </a:t>
            </a:r>
            <a:r>
              <a:rPr sz="1600" spc="-5" dirty="0">
                <a:latin typeface="Century Schoolbook"/>
                <a:cs typeface="Century Schoolbook"/>
              </a:rPr>
              <a:t>example activity </a:t>
            </a:r>
            <a:r>
              <a:rPr sz="1600" dirty="0">
                <a:latin typeface="Century Schoolbook"/>
                <a:cs typeface="Century Schoolbook"/>
              </a:rPr>
              <a:t>A </a:t>
            </a:r>
            <a:r>
              <a:rPr sz="1600" spc="-5" dirty="0">
                <a:latin typeface="Century Schoolbook"/>
                <a:cs typeface="Century Schoolbook"/>
              </a:rPr>
              <a:t>can be </a:t>
            </a:r>
            <a:r>
              <a:rPr sz="1600" spc="-10" dirty="0">
                <a:latin typeface="Century Schoolbook"/>
                <a:cs typeface="Century Schoolbook"/>
              </a:rPr>
              <a:t>drawn</a:t>
            </a:r>
            <a:r>
              <a:rPr sz="1600" spc="-45" dirty="0">
                <a:latin typeface="Century Schoolbook"/>
                <a:cs typeface="Century Schoolbook"/>
              </a:rPr>
              <a:t> </a:t>
            </a:r>
            <a:r>
              <a:rPr sz="1600" spc="-5" dirty="0">
                <a:latin typeface="Century Schoolbook"/>
                <a:cs typeface="Century Schoolbook"/>
              </a:rPr>
              <a:t>as:</a:t>
            </a:r>
            <a:endParaRPr sz="1600">
              <a:latin typeface="Century Schoolbook"/>
              <a:cs typeface="Century Schoolboo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9069" y="4857750"/>
            <a:ext cx="7461250" cy="999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600" b="1" spc="25" dirty="0">
                <a:latin typeface="Arial"/>
                <a:cs typeface="Arial"/>
              </a:rPr>
              <a:t>Dummy Activity: </a:t>
            </a:r>
            <a:r>
              <a:rPr sz="1600" spc="-180" dirty="0">
                <a:latin typeface="Arial Black"/>
                <a:cs typeface="Arial Black"/>
              </a:rPr>
              <a:t>An </a:t>
            </a:r>
            <a:r>
              <a:rPr sz="1600" spc="-200" dirty="0">
                <a:latin typeface="Arial Black"/>
                <a:cs typeface="Arial Black"/>
              </a:rPr>
              <a:t>activity, </a:t>
            </a:r>
            <a:r>
              <a:rPr sz="1600" spc="-235" dirty="0">
                <a:latin typeface="Arial Black"/>
                <a:cs typeface="Arial Black"/>
              </a:rPr>
              <a:t>which </a:t>
            </a:r>
            <a:r>
              <a:rPr sz="1600" spc="-180" dirty="0">
                <a:latin typeface="Arial Black"/>
                <a:cs typeface="Arial Black"/>
              </a:rPr>
              <a:t>is </a:t>
            </a:r>
            <a:r>
              <a:rPr sz="1600" spc="-185" dirty="0">
                <a:latin typeface="Arial Black"/>
                <a:cs typeface="Arial Black"/>
              </a:rPr>
              <a:t>used </a:t>
            </a:r>
            <a:r>
              <a:rPr sz="1600" spc="-225" dirty="0">
                <a:latin typeface="Arial Black"/>
                <a:cs typeface="Arial Black"/>
              </a:rPr>
              <a:t>to </a:t>
            </a:r>
            <a:r>
              <a:rPr sz="1600" spc="-204" dirty="0">
                <a:latin typeface="Arial Black"/>
                <a:cs typeface="Arial Black"/>
              </a:rPr>
              <a:t>maintain </a:t>
            </a:r>
            <a:r>
              <a:rPr sz="1600" spc="-210" dirty="0">
                <a:latin typeface="Arial Black"/>
                <a:cs typeface="Arial Black"/>
              </a:rPr>
              <a:t>the </a:t>
            </a:r>
            <a:r>
              <a:rPr sz="1600" spc="-170" dirty="0">
                <a:latin typeface="Arial Black"/>
                <a:cs typeface="Arial Black"/>
              </a:rPr>
              <a:t>pre-defined  </a:t>
            </a:r>
            <a:r>
              <a:rPr sz="1600" spc="-200" dirty="0">
                <a:latin typeface="Arial Black"/>
                <a:cs typeface="Arial Black"/>
              </a:rPr>
              <a:t>precedence </a:t>
            </a:r>
            <a:r>
              <a:rPr sz="1600" spc="-190" dirty="0">
                <a:latin typeface="Arial Black"/>
                <a:cs typeface="Arial Black"/>
              </a:rPr>
              <a:t>relationship </a:t>
            </a:r>
            <a:r>
              <a:rPr sz="1600" spc="-180" dirty="0">
                <a:latin typeface="Arial Black"/>
                <a:cs typeface="Arial Black"/>
              </a:rPr>
              <a:t>only </a:t>
            </a:r>
            <a:r>
              <a:rPr sz="1600" spc="-185" dirty="0">
                <a:latin typeface="Arial Black"/>
                <a:cs typeface="Arial Black"/>
              </a:rPr>
              <a:t>during </a:t>
            </a:r>
            <a:r>
              <a:rPr sz="1600" spc="-215" dirty="0">
                <a:latin typeface="Arial Black"/>
                <a:cs typeface="Arial Black"/>
              </a:rPr>
              <a:t>the </a:t>
            </a:r>
            <a:r>
              <a:rPr sz="1600" spc="-210" dirty="0">
                <a:latin typeface="Arial Black"/>
                <a:cs typeface="Arial Black"/>
              </a:rPr>
              <a:t>construction </a:t>
            </a:r>
            <a:r>
              <a:rPr sz="1600" spc="-185" dirty="0">
                <a:latin typeface="Arial Black"/>
                <a:cs typeface="Arial Black"/>
              </a:rPr>
              <a:t>of </a:t>
            </a:r>
            <a:r>
              <a:rPr sz="1600" spc="-210" dirty="0">
                <a:latin typeface="Arial Black"/>
                <a:cs typeface="Arial Black"/>
              </a:rPr>
              <a:t>the project </a:t>
            </a:r>
            <a:r>
              <a:rPr sz="1600" spc="-215" dirty="0">
                <a:latin typeface="Arial Black"/>
                <a:cs typeface="Arial Black"/>
              </a:rPr>
              <a:t>network, </a:t>
            </a:r>
            <a:r>
              <a:rPr sz="1600" spc="-180" dirty="0">
                <a:latin typeface="Arial Black"/>
                <a:cs typeface="Arial Black"/>
              </a:rPr>
              <a:t>is  </a:t>
            </a:r>
            <a:r>
              <a:rPr sz="1600" spc="-195" dirty="0">
                <a:latin typeface="Arial Black"/>
                <a:cs typeface="Arial Black"/>
              </a:rPr>
              <a:t>called </a:t>
            </a:r>
            <a:r>
              <a:rPr sz="1600" spc="-180" dirty="0">
                <a:latin typeface="Arial Black"/>
                <a:cs typeface="Arial Black"/>
              </a:rPr>
              <a:t>a </a:t>
            </a:r>
            <a:r>
              <a:rPr sz="1600" spc="-220" dirty="0">
                <a:latin typeface="Arial Black"/>
                <a:cs typeface="Arial Black"/>
              </a:rPr>
              <a:t>dummy</a:t>
            </a:r>
            <a:r>
              <a:rPr sz="1600" spc="90" dirty="0">
                <a:latin typeface="Arial Black"/>
                <a:cs typeface="Arial Black"/>
              </a:rPr>
              <a:t> </a:t>
            </a:r>
            <a:r>
              <a:rPr sz="1600" spc="-200" dirty="0">
                <a:latin typeface="Arial Black"/>
                <a:cs typeface="Arial Black"/>
              </a:rPr>
              <a:t>activity. Dummy </a:t>
            </a:r>
            <a:r>
              <a:rPr sz="1600" spc="-215" dirty="0">
                <a:latin typeface="Arial Black"/>
                <a:cs typeface="Arial Black"/>
              </a:rPr>
              <a:t>activity </a:t>
            </a:r>
            <a:r>
              <a:rPr sz="1600" spc="-180" dirty="0">
                <a:latin typeface="Arial Black"/>
                <a:cs typeface="Arial Black"/>
              </a:rPr>
              <a:t>is </a:t>
            </a:r>
            <a:r>
              <a:rPr sz="1600" spc="-195" dirty="0">
                <a:latin typeface="Arial Black"/>
                <a:cs typeface="Arial Black"/>
              </a:rPr>
              <a:t>represented </a:t>
            </a:r>
            <a:r>
              <a:rPr sz="1600" spc="-180" dirty="0">
                <a:latin typeface="Arial Black"/>
                <a:cs typeface="Arial Black"/>
              </a:rPr>
              <a:t>by a </a:t>
            </a:r>
            <a:r>
              <a:rPr sz="1600" spc="-215" dirty="0">
                <a:latin typeface="Arial Black"/>
                <a:cs typeface="Arial Black"/>
              </a:rPr>
              <a:t>dotted </a:t>
            </a:r>
            <a:r>
              <a:rPr sz="1600" spc="-220" dirty="0">
                <a:latin typeface="Arial Black"/>
                <a:cs typeface="Arial Black"/>
              </a:rPr>
              <a:t>arrow  </a:t>
            </a:r>
            <a:r>
              <a:rPr sz="1600" spc="-185" dirty="0">
                <a:latin typeface="Arial Black"/>
                <a:cs typeface="Arial Black"/>
              </a:rPr>
              <a:t>and  does </a:t>
            </a:r>
            <a:r>
              <a:rPr sz="1600" spc="-215" dirty="0">
                <a:latin typeface="Arial Black"/>
                <a:cs typeface="Arial Black"/>
              </a:rPr>
              <a:t>not </a:t>
            </a:r>
            <a:r>
              <a:rPr sz="1600" spc="-210" dirty="0">
                <a:latin typeface="Arial Black"/>
                <a:cs typeface="Arial Black"/>
              </a:rPr>
              <a:t>consume </a:t>
            </a:r>
            <a:r>
              <a:rPr sz="1600" spc="-185" dirty="0">
                <a:latin typeface="Arial Black"/>
                <a:cs typeface="Arial Black"/>
              </a:rPr>
              <a:t>any </a:t>
            </a:r>
            <a:r>
              <a:rPr sz="1600" spc="-225" dirty="0">
                <a:latin typeface="Arial Black"/>
                <a:cs typeface="Arial Black"/>
              </a:rPr>
              <a:t>time </a:t>
            </a:r>
            <a:r>
              <a:rPr sz="1600" spc="-185" dirty="0">
                <a:latin typeface="Arial Black"/>
                <a:cs typeface="Arial Black"/>
              </a:rPr>
              <a:t>and</a:t>
            </a:r>
            <a:r>
              <a:rPr sz="1600" spc="-165" dirty="0">
                <a:latin typeface="Arial Black"/>
                <a:cs typeface="Arial Black"/>
              </a:rPr>
              <a:t> </a:t>
            </a:r>
            <a:r>
              <a:rPr sz="1600" spc="-195" dirty="0">
                <a:latin typeface="Arial Black"/>
                <a:cs typeface="Arial Black"/>
              </a:rPr>
              <a:t>resource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49600" y="2707639"/>
            <a:ext cx="2895600" cy="403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14370" y="6142990"/>
            <a:ext cx="161290" cy="0"/>
          </a:xfrm>
          <a:custGeom>
            <a:avLst/>
            <a:gdLst/>
            <a:ahLst/>
            <a:cxnLst/>
            <a:rect l="l" t="t" r="r" b="b"/>
            <a:pathLst>
              <a:path w="161289">
                <a:moveTo>
                  <a:pt x="0" y="0"/>
                </a:moveTo>
                <a:lnTo>
                  <a:pt x="16129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38220" y="6142990"/>
            <a:ext cx="161290" cy="0"/>
          </a:xfrm>
          <a:custGeom>
            <a:avLst/>
            <a:gdLst/>
            <a:ahLst/>
            <a:cxnLst/>
            <a:rect l="l" t="t" r="r" b="b"/>
            <a:pathLst>
              <a:path w="161289">
                <a:moveTo>
                  <a:pt x="0" y="0"/>
                </a:moveTo>
                <a:lnTo>
                  <a:pt x="161289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62070" y="6142990"/>
            <a:ext cx="161290" cy="0"/>
          </a:xfrm>
          <a:custGeom>
            <a:avLst/>
            <a:gdLst/>
            <a:ahLst/>
            <a:cxnLst/>
            <a:rect l="l" t="t" r="r" b="b"/>
            <a:pathLst>
              <a:path w="161289">
                <a:moveTo>
                  <a:pt x="0" y="0"/>
                </a:moveTo>
                <a:lnTo>
                  <a:pt x="161289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85920" y="6142990"/>
            <a:ext cx="161290" cy="0"/>
          </a:xfrm>
          <a:custGeom>
            <a:avLst/>
            <a:gdLst/>
            <a:ahLst/>
            <a:cxnLst/>
            <a:rect l="l" t="t" r="r" b="b"/>
            <a:pathLst>
              <a:path w="161289">
                <a:moveTo>
                  <a:pt x="0" y="0"/>
                </a:moveTo>
                <a:lnTo>
                  <a:pt x="161289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08500" y="6142990"/>
            <a:ext cx="162560" cy="0"/>
          </a:xfrm>
          <a:custGeom>
            <a:avLst/>
            <a:gdLst/>
            <a:ahLst/>
            <a:cxnLst/>
            <a:rect l="l" t="t" r="r" b="b"/>
            <a:pathLst>
              <a:path w="162560">
                <a:moveTo>
                  <a:pt x="0" y="0"/>
                </a:moveTo>
                <a:lnTo>
                  <a:pt x="16256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32350" y="6142990"/>
            <a:ext cx="162560" cy="0"/>
          </a:xfrm>
          <a:custGeom>
            <a:avLst/>
            <a:gdLst/>
            <a:ahLst/>
            <a:cxnLst/>
            <a:rect l="l" t="t" r="r" b="b"/>
            <a:pathLst>
              <a:path w="162560">
                <a:moveTo>
                  <a:pt x="0" y="0"/>
                </a:moveTo>
                <a:lnTo>
                  <a:pt x="16256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56200" y="6142990"/>
            <a:ext cx="54610" cy="0"/>
          </a:xfrm>
          <a:custGeom>
            <a:avLst/>
            <a:gdLst/>
            <a:ahLst/>
            <a:cxnLst/>
            <a:rect l="l" t="t" r="r" b="b"/>
            <a:pathLst>
              <a:path w="54610">
                <a:moveTo>
                  <a:pt x="27304" y="-38099"/>
                </a:moveTo>
                <a:lnTo>
                  <a:pt x="27304" y="38100"/>
                </a:lnTo>
              </a:path>
            </a:pathLst>
          </a:custGeom>
          <a:ln w="546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95570" y="602869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0" y="228600"/>
                </a:lnTo>
                <a:lnTo>
                  <a:pt x="22860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81420" y="45339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578600" y="446150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Schoolbook"/>
                <a:cs typeface="Century Schoolbook"/>
              </a:rPr>
              <a:t>2</a:t>
            </a:r>
            <a:endParaRPr sz="1800">
              <a:latin typeface="Century Schoolbook"/>
              <a:cs typeface="Century Schoolboo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18410" y="442087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Schoolbook"/>
                <a:cs typeface="Century Schoolbook"/>
              </a:rPr>
              <a:t>1</a:t>
            </a:r>
            <a:endParaRPr sz="1800">
              <a:latin typeface="Century Schoolbook"/>
              <a:cs typeface="Century Schoolboo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52420" y="4306570"/>
            <a:ext cx="34467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04595" algn="l"/>
                <a:tab pos="3433445" algn="l"/>
              </a:tabLst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entury Schoolbook"/>
                <a:cs typeface="Century Schoolbook"/>
              </a:rPr>
              <a:t>A	</a:t>
            </a:r>
            <a:endParaRPr sz="180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673100"/>
            <a:ext cx="8141970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 marR="43180" indent="-274320" algn="just">
              <a:lnSpc>
                <a:spcPct val="100000"/>
              </a:lnSpc>
              <a:spcBef>
                <a:spcPts val="100"/>
              </a:spcBef>
            </a:pPr>
            <a:r>
              <a:rPr sz="2100" spc="1350" baseline="15873" dirty="0">
                <a:solidFill>
                  <a:srgbClr val="FD8536"/>
                </a:solidFill>
                <a:latin typeface="Symbol"/>
                <a:cs typeface="Symbol"/>
              </a:rPr>
              <a:t></a:t>
            </a:r>
            <a:r>
              <a:rPr sz="2100" spc="1350" baseline="15873" dirty="0">
                <a:solidFill>
                  <a:srgbClr val="FD8536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Century Schoolbook"/>
                <a:cs typeface="Century Schoolbook"/>
              </a:rPr>
              <a:t>Parallel activity: </a:t>
            </a:r>
            <a:r>
              <a:rPr sz="2000" dirty="0">
                <a:latin typeface="Century Schoolbook"/>
                <a:cs typeface="Century Schoolbook"/>
              </a:rPr>
              <a:t>There </a:t>
            </a:r>
            <a:r>
              <a:rPr sz="2000" spc="-5" dirty="0">
                <a:latin typeface="Century Schoolbook"/>
                <a:cs typeface="Century Schoolbook"/>
              </a:rPr>
              <a:t>are two activity </a:t>
            </a:r>
            <a:r>
              <a:rPr sz="2000" dirty="0">
                <a:latin typeface="Century Schoolbook"/>
                <a:cs typeface="Century Schoolbook"/>
              </a:rPr>
              <a:t>which being </a:t>
            </a:r>
            <a:r>
              <a:rPr sz="2000" spc="-5" dirty="0">
                <a:latin typeface="Century Schoolbook"/>
                <a:cs typeface="Century Schoolbook"/>
              </a:rPr>
              <a:t>at same  </a:t>
            </a:r>
            <a:r>
              <a:rPr sz="2000" dirty="0">
                <a:latin typeface="Century Schoolbook"/>
                <a:cs typeface="Century Schoolbook"/>
              </a:rPr>
              <a:t>event and end at </a:t>
            </a:r>
            <a:r>
              <a:rPr sz="2000" spc="-5" dirty="0">
                <a:latin typeface="Century Schoolbook"/>
                <a:cs typeface="Century Schoolbook"/>
              </a:rPr>
              <a:t>same event.this </a:t>
            </a:r>
            <a:r>
              <a:rPr sz="2000" dirty="0">
                <a:latin typeface="Century Schoolbook"/>
                <a:cs typeface="Century Schoolbook"/>
              </a:rPr>
              <a:t>activities </a:t>
            </a:r>
            <a:r>
              <a:rPr sz="2000" spc="-5" dirty="0">
                <a:latin typeface="Century Schoolbook"/>
                <a:cs typeface="Century Schoolbook"/>
              </a:rPr>
              <a:t>are </a:t>
            </a:r>
            <a:r>
              <a:rPr sz="2000" dirty="0">
                <a:latin typeface="Century Schoolbook"/>
                <a:cs typeface="Century Schoolbook"/>
              </a:rPr>
              <a:t>called parallel  </a:t>
            </a:r>
            <a:r>
              <a:rPr sz="2000" spc="-5" dirty="0">
                <a:latin typeface="Century Schoolbook"/>
                <a:cs typeface="Century Schoolbook"/>
              </a:rPr>
              <a:t>activity.</a:t>
            </a:r>
            <a:endParaRPr sz="20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marL="771525" algn="ctr">
              <a:lnSpc>
                <a:spcPct val="100000"/>
              </a:lnSpc>
            </a:pPr>
            <a:r>
              <a:rPr sz="2000" dirty="0">
                <a:latin typeface="Century Schoolbook"/>
                <a:cs typeface="Century Schoolbook"/>
              </a:rPr>
              <a:t>Not</a:t>
            </a:r>
            <a:r>
              <a:rPr sz="2000" spc="-15" dirty="0">
                <a:latin typeface="Century Schoolbook"/>
                <a:cs typeface="Century Schoolbook"/>
              </a:rPr>
              <a:t> </a:t>
            </a:r>
            <a:r>
              <a:rPr sz="2000" dirty="0">
                <a:latin typeface="Century Schoolbook"/>
                <a:cs typeface="Century Schoolbook"/>
              </a:rPr>
              <a:t>allowed…..</a:t>
            </a:r>
            <a:endParaRPr sz="2000">
              <a:latin typeface="Century Schoolbook"/>
              <a:cs typeface="Century School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569" y="3188970"/>
            <a:ext cx="8140065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 marR="44450" indent="-274320" algn="just">
              <a:lnSpc>
                <a:spcPct val="100000"/>
              </a:lnSpc>
              <a:spcBef>
                <a:spcPts val="100"/>
              </a:spcBef>
            </a:pPr>
            <a:r>
              <a:rPr sz="2100" spc="1350" baseline="15873" dirty="0">
                <a:solidFill>
                  <a:srgbClr val="FD8536"/>
                </a:solidFill>
                <a:latin typeface="Symbol"/>
                <a:cs typeface="Symbol"/>
              </a:rPr>
              <a:t></a:t>
            </a:r>
            <a:r>
              <a:rPr sz="2100" spc="1350" baseline="15873" dirty="0">
                <a:solidFill>
                  <a:srgbClr val="FD8536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Century Schoolbook"/>
                <a:cs typeface="Century Schoolbook"/>
              </a:rPr>
              <a:t>Path: </a:t>
            </a:r>
            <a:r>
              <a:rPr sz="2000" dirty="0">
                <a:latin typeface="Century Schoolbook"/>
                <a:cs typeface="Century Schoolbook"/>
              </a:rPr>
              <a:t>A </a:t>
            </a:r>
            <a:r>
              <a:rPr sz="2000" spc="-5" dirty="0">
                <a:latin typeface="Century Schoolbook"/>
                <a:cs typeface="Century Schoolbook"/>
              </a:rPr>
              <a:t>path </a:t>
            </a:r>
            <a:r>
              <a:rPr sz="2000" dirty="0">
                <a:latin typeface="Century Schoolbook"/>
                <a:cs typeface="Century Schoolbook"/>
              </a:rPr>
              <a:t>is a series of </a:t>
            </a:r>
            <a:r>
              <a:rPr sz="2000" spc="-5" dirty="0">
                <a:latin typeface="Century Schoolbook"/>
                <a:cs typeface="Century Schoolbook"/>
              </a:rPr>
              <a:t>adjacent activities </a:t>
            </a:r>
            <a:r>
              <a:rPr sz="2000" dirty="0">
                <a:latin typeface="Century Schoolbook"/>
                <a:cs typeface="Century Schoolbook"/>
              </a:rPr>
              <a:t>leading from </a:t>
            </a:r>
            <a:r>
              <a:rPr sz="2000" spc="-5" dirty="0">
                <a:latin typeface="Century Schoolbook"/>
                <a:cs typeface="Century Schoolbook"/>
              </a:rPr>
              <a:t>one  </a:t>
            </a:r>
            <a:r>
              <a:rPr sz="2000" dirty="0">
                <a:latin typeface="Century Schoolbook"/>
                <a:cs typeface="Century Schoolbook"/>
              </a:rPr>
              <a:t>event </a:t>
            </a:r>
            <a:r>
              <a:rPr sz="2000" spc="-5" dirty="0">
                <a:latin typeface="Century Schoolbook"/>
                <a:cs typeface="Century Schoolbook"/>
              </a:rPr>
              <a:t>to</a:t>
            </a:r>
            <a:r>
              <a:rPr sz="2000" spc="-15" dirty="0">
                <a:latin typeface="Century Schoolbook"/>
                <a:cs typeface="Century Schoolbook"/>
              </a:rPr>
              <a:t> </a:t>
            </a:r>
            <a:r>
              <a:rPr sz="2000" dirty="0">
                <a:latin typeface="Century Schoolbook"/>
                <a:cs typeface="Century Schoolbook"/>
              </a:rPr>
              <a:t>another.</a:t>
            </a:r>
            <a:endParaRPr sz="200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marL="325120" marR="43180" indent="-274320" algn="just">
              <a:lnSpc>
                <a:spcPct val="100000"/>
              </a:lnSpc>
            </a:pPr>
            <a:r>
              <a:rPr sz="2100" spc="1350" baseline="15873" dirty="0">
                <a:solidFill>
                  <a:srgbClr val="FD8536"/>
                </a:solidFill>
                <a:latin typeface="Symbol"/>
                <a:cs typeface="Symbol"/>
              </a:rPr>
              <a:t></a:t>
            </a:r>
            <a:r>
              <a:rPr sz="2100" spc="1350" baseline="15873" dirty="0">
                <a:solidFill>
                  <a:srgbClr val="FD8536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Century Schoolbook"/>
                <a:cs typeface="Century Schoolbook"/>
              </a:rPr>
              <a:t>Critical path: </a:t>
            </a:r>
            <a:r>
              <a:rPr sz="2000" dirty="0">
                <a:latin typeface="Century Schoolbook"/>
                <a:cs typeface="Century Schoolbook"/>
              </a:rPr>
              <a:t>A </a:t>
            </a:r>
            <a:r>
              <a:rPr sz="2000" spc="-5" dirty="0">
                <a:latin typeface="Century Schoolbook"/>
                <a:cs typeface="Century Schoolbook"/>
              </a:rPr>
              <a:t>critical path is the sequence </a:t>
            </a:r>
            <a:r>
              <a:rPr sz="2000" dirty="0">
                <a:latin typeface="Century Schoolbook"/>
                <a:cs typeface="Century Schoolbook"/>
              </a:rPr>
              <a:t>of critical </a:t>
            </a:r>
            <a:r>
              <a:rPr sz="2000" spc="-5" dirty="0">
                <a:latin typeface="Century Schoolbook"/>
                <a:cs typeface="Century Schoolbook"/>
              </a:rPr>
              <a:t>activities  that </a:t>
            </a:r>
            <a:r>
              <a:rPr sz="2000" dirty="0">
                <a:latin typeface="Century Schoolbook"/>
                <a:cs typeface="Century Schoolbook"/>
              </a:rPr>
              <a:t>forms a continuous </a:t>
            </a:r>
            <a:r>
              <a:rPr sz="2000" spc="-5" dirty="0">
                <a:latin typeface="Century Schoolbook"/>
                <a:cs typeface="Century Schoolbook"/>
              </a:rPr>
              <a:t>path </a:t>
            </a:r>
            <a:r>
              <a:rPr sz="2000" dirty="0">
                <a:latin typeface="Century Schoolbook"/>
                <a:cs typeface="Century Schoolbook"/>
              </a:rPr>
              <a:t>between </a:t>
            </a:r>
            <a:r>
              <a:rPr sz="2000" spc="-5" dirty="0">
                <a:latin typeface="Century Schoolbook"/>
                <a:cs typeface="Century Schoolbook"/>
              </a:rPr>
              <a:t>the start </a:t>
            </a:r>
            <a:r>
              <a:rPr sz="2000" dirty="0">
                <a:latin typeface="Century Schoolbook"/>
                <a:cs typeface="Century Schoolbook"/>
              </a:rPr>
              <a:t>of a </a:t>
            </a:r>
            <a:r>
              <a:rPr sz="2000" spc="-5" dirty="0">
                <a:latin typeface="Century Schoolbook"/>
                <a:cs typeface="Century Schoolbook"/>
              </a:rPr>
              <a:t>project and  </a:t>
            </a:r>
            <a:r>
              <a:rPr sz="2000" dirty="0">
                <a:latin typeface="Century Schoolbook"/>
                <a:cs typeface="Century Schoolbook"/>
              </a:rPr>
              <a:t>its</a:t>
            </a:r>
            <a:r>
              <a:rPr sz="2000" spc="-20" dirty="0">
                <a:latin typeface="Century Schoolbook"/>
                <a:cs typeface="Century Schoolbook"/>
              </a:rPr>
              <a:t> </a:t>
            </a:r>
            <a:r>
              <a:rPr sz="2000" dirty="0">
                <a:latin typeface="Century Schoolbook"/>
                <a:cs typeface="Century Schoolbook"/>
              </a:rPr>
              <a:t>completion.</a:t>
            </a:r>
            <a:endParaRPr sz="2000">
              <a:latin typeface="Century Schoolbook"/>
              <a:cs typeface="Century Schoolboo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96770" y="2142489"/>
            <a:ext cx="1154430" cy="207010"/>
          </a:xfrm>
          <a:custGeom>
            <a:avLst/>
            <a:gdLst/>
            <a:ahLst/>
            <a:cxnLst/>
            <a:rect l="l" t="t" r="r" b="b"/>
            <a:pathLst>
              <a:path w="1154429" h="207010">
                <a:moveTo>
                  <a:pt x="1154430" y="0"/>
                </a:moveTo>
                <a:lnTo>
                  <a:pt x="1136731" y="43857"/>
                </a:lnTo>
                <a:lnTo>
                  <a:pt x="1087175" y="86026"/>
                </a:lnTo>
                <a:lnTo>
                  <a:pt x="1052110" y="105901"/>
                </a:lnTo>
                <a:lnTo>
                  <a:pt x="1011071" y="124663"/>
                </a:lnTo>
                <a:lnTo>
                  <a:pt x="964723" y="142081"/>
                </a:lnTo>
                <a:lnTo>
                  <a:pt x="913729" y="157924"/>
                </a:lnTo>
                <a:lnTo>
                  <a:pt x="858753" y="171962"/>
                </a:lnTo>
                <a:lnTo>
                  <a:pt x="800459" y="183964"/>
                </a:lnTo>
                <a:lnTo>
                  <a:pt x="739509" y="193701"/>
                </a:lnTo>
                <a:lnTo>
                  <a:pt x="676569" y="200941"/>
                </a:lnTo>
                <a:lnTo>
                  <a:pt x="612301" y="205454"/>
                </a:lnTo>
                <a:lnTo>
                  <a:pt x="547369" y="207010"/>
                </a:lnTo>
                <a:lnTo>
                  <a:pt x="468554" y="205656"/>
                </a:lnTo>
                <a:lnTo>
                  <a:pt x="397284" y="201727"/>
                </a:lnTo>
                <a:lnTo>
                  <a:pt x="332982" y="195416"/>
                </a:lnTo>
                <a:lnTo>
                  <a:pt x="275069" y="186919"/>
                </a:lnTo>
                <a:lnTo>
                  <a:pt x="222966" y="176428"/>
                </a:lnTo>
                <a:lnTo>
                  <a:pt x="176096" y="164141"/>
                </a:lnTo>
                <a:lnTo>
                  <a:pt x="133881" y="150250"/>
                </a:lnTo>
                <a:lnTo>
                  <a:pt x="95742" y="134951"/>
                </a:lnTo>
                <a:lnTo>
                  <a:pt x="61101" y="118438"/>
                </a:lnTo>
                <a:lnTo>
                  <a:pt x="29379" y="100906"/>
                </a:lnTo>
                <a:lnTo>
                  <a:pt x="0" y="82550"/>
                </a:lnTo>
              </a:path>
            </a:pathLst>
          </a:custGeom>
          <a:ln w="12700">
            <a:solidFill>
              <a:srgbClr val="FF69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37079" y="2143760"/>
            <a:ext cx="107950" cy="1155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37079" y="1648460"/>
            <a:ext cx="1154430" cy="207010"/>
          </a:xfrm>
          <a:custGeom>
            <a:avLst/>
            <a:gdLst/>
            <a:ahLst/>
            <a:cxnLst/>
            <a:rect l="l" t="t" r="r" b="b"/>
            <a:pathLst>
              <a:path w="1154430" h="207010">
                <a:moveTo>
                  <a:pt x="0" y="207010"/>
                </a:moveTo>
                <a:lnTo>
                  <a:pt x="17698" y="162752"/>
                </a:lnTo>
                <a:lnTo>
                  <a:pt x="67254" y="120427"/>
                </a:lnTo>
                <a:lnTo>
                  <a:pt x="102319" y="100545"/>
                </a:lnTo>
                <a:lnTo>
                  <a:pt x="143358" y="81813"/>
                </a:lnTo>
                <a:lnTo>
                  <a:pt x="189706" y="64452"/>
                </a:lnTo>
                <a:lnTo>
                  <a:pt x="240700" y="48685"/>
                </a:lnTo>
                <a:lnTo>
                  <a:pt x="295676" y="34735"/>
                </a:lnTo>
                <a:lnTo>
                  <a:pt x="353970" y="22822"/>
                </a:lnTo>
                <a:lnTo>
                  <a:pt x="414920" y="13171"/>
                </a:lnTo>
                <a:lnTo>
                  <a:pt x="477860" y="6001"/>
                </a:lnTo>
                <a:lnTo>
                  <a:pt x="542128" y="1537"/>
                </a:lnTo>
                <a:lnTo>
                  <a:pt x="607059" y="0"/>
                </a:lnTo>
                <a:lnTo>
                  <a:pt x="685904" y="1324"/>
                </a:lnTo>
                <a:lnTo>
                  <a:pt x="757248" y="5179"/>
                </a:lnTo>
                <a:lnTo>
                  <a:pt x="821653" y="11387"/>
                </a:lnTo>
                <a:lnTo>
                  <a:pt x="879681" y="19770"/>
                </a:lnTo>
                <a:lnTo>
                  <a:pt x="931892" y="30151"/>
                </a:lnTo>
                <a:lnTo>
                  <a:pt x="978848" y="42353"/>
                </a:lnTo>
                <a:lnTo>
                  <a:pt x="1021109" y="56198"/>
                </a:lnTo>
                <a:lnTo>
                  <a:pt x="1059237" y="71509"/>
                </a:lnTo>
                <a:lnTo>
                  <a:pt x="1093792" y="88108"/>
                </a:lnTo>
                <a:lnTo>
                  <a:pt x="1125336" y="105817"/>
                </a:lnTo>
                <a:lnTo>
                  <a:pt x="1154430" y="124460"/>
                </a:lnTo>
              </a:path>
            </a:pathLst>
          </a:custGeom>
          <a:ln w="12700">
            <a:solidFill>
              <a:srgbClr val="FF69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43250" y="1737360"/>
            <a:ext cx="107950" cy="116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val 7"/>
          <p:cNvSpPr/>
          <p:nvPr/>
        </p:nvSpPr>
        <p:spPr>
          <a:xfrm>
            <a:off x="1752600" y="1855470"/>
            <a:ext cx="284479" cy="2870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43250" y="1833404"/>
            <a:ext cx="284479" cy="2870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7969" y="1371600"/>
            <a:ext cx="960119" cy="0"/>
          </a:xfrm>
          <a:custGeom>
            <a:avLst/>
            <a:gdLst/>
            <a:ahLst/>
            <a:cxnLst/>
            <a:rect l="l" t="t" r="r" b="b"/>
            <a:pathLst>
              <a:path w="960119">
                <a:moveTo>
                  <a:pt x="0" y="0"/>
                </a:moveTo>
                <a:lnTo>
                  <a:pt x="96011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90470" y="131445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0" y="114300"/>
                </a:lnTo>
                <a:lnTo>
                  <a:pt x="11430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38170" y="878839"/>
            <a:ext cx="816610" cy="340360"/>
          </a:xfrm>
          <a:custGeom>
            <a:avLst/>
            <a:gdLst/>
            <a:ahLst/>
            <a:cxnLst/>
            <a:rect l="l" t="t" r="r" b="b"/>
            <a:pathLst>
              <a:path w="816610" h="340359">
                <a:moveTo>
                  <a:pt x="0" y="340360"/>
                </a:moveTo>
                <a:lnTo>
                  <a:pt x="81660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25570" y="829310"/>
            <a:ext cx="127000" cy="105410"/>
          </a:xfrm>
          <a:custGeom>
            <a:avLst/>
            <a:gdLst/>
            <a:ahLst/>
            <a:cxnLst/>
            <a:rect l="l" t="t" r="r" b="b"/>
            <a:pathLst>
              <a:path w="127000" h="105409">
                <a:moveTo>
                  <a:pt x="0" y="0"/>
                </a:moveTo>
                <a:lnTo>
                  <a:pt x="43179" y="105410"/>
                </a:lnTo>
                <a:lnTo>
                  <a:pt x="127000" y="88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38170" y="1371600"/>
            <a:ext cx="670560" cy="402590"/>
          </a:xfrm>
          <a:custGeom>
            <a:avLst/>
            <a:gdLst/>
            <a:ahLst/>
            <a:cxnLst/>
            <a:rect l="l" t="t" r="r" b="b"/>
            <a:pathLst>
              <a:path w="670560" h="402589">
                <a:moveTo>
                  <a:pt x="0" y="0"/>
                </a:moveTo>
                <a:lnTo>
                  <a:pt x="670559" y="40258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73170" y="1720850"/>
            <a:ext cx="127000" cy="107950"/>
          </a:xfrm>
          <a:custGeom>
            <a:avLst/>
            <a:gdLst/>
            <a:ahLst/>
            <a:cxnLst/>
            <a:rect l="l" t="t" r="r" b="b"/>
            <a:pathLst>
              <a:path w="127000" h="107950">
                <a:moveTo>
                  <a:pt x="58419" y="0"/>
                </a:moveTo>
                <a:lnTo>
                  <a:pt x="0" y="97789"/>
                </a:lnTo>
                <a:lnTo>
                  <a:pt x="127000" y="107950"/>
                </a:lnTo>
                <a:lnTo>
                  <a:pt x="58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39239" y="79375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Schoolbook"/>
                <a:cs typeface="Century Schoolbook"/>
              </a:rPr>
              <a:t>A</a:t>
            </a:r>
            <a:endParaRPr sz="1800">
              <a:latin typeface="Century Schoolbook"/>
              <a:cs typeface="Century Schoolbook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pc="-5" dirty="0"/>
              <a:t>Situations in network</a:t>
            </a:r>
            <a:r>
              <a:rPr spc="-85" dirty="0"/>
              <a:t> </a:t>
            </a:r>
            <a:r>
              <a:rPr spc="-5" dirty="0"/>
              <a:t>diagram</a:t>
            </a:r>
          </a:p>
          <a:p>
            <a:pPr marR="795655" algn="ctr">
              <a:lnSpc>
                <a:spcPct val="100000"/>
              </a:lnSpc>
              <a:spcBef>
                <a:spcPts val="440"/>
              </a:spcBef>
            </a:pPr>
            <a:r>
              <a:rPr sz="1800" b="0" dirty="0">
                <a:solidFill>
                  <a:srgbClr val="000000"/>
                </a:solidFill>
                <a:latin typeface="Century Schoolbook"/>
                <a:cs typeface="Century Schoolbook"/>
              </a:rPr>
              <a:t>B</a:t>
            </a:r>
            <a:endParaRPr sz="1800">
              <a:latin typeface="Century Schoolbook"/>
              <a:cs typeface="Century Schoolboo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92979" y="946150"/>
            <a:ext cx="4022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entury Schoolbook"/>
                <a:cs typeface="Century Schoolbook"/>
              </a:rPr>
              <a:t>A </a:t>
            </a:r>
            <a:r>
              <a:rPr sz="1800" b="1" spc="-5" dirty="0">
                <a:latin typeface="Century Schoolbook"/>
                <a:cs typeface="Century Schoolbook"/>
              </a:rPr>
              <a:t>must finish before either </a:t>
            </a:r>
            <a:r>
              <a:rPr sz="1800" b="1" dirty="0">
                <a:latin typeface="Century Schoolbook"/>
                <a:cs typeface="Century Schoolbook"/>
              </a:rPr>
              <a:t>B </a:t>
            </a:r>
            <a:r>
              <a:rPr sz="1800" b="1" spc="-5" dirty="0">
                <a:latin typeface="Century Schoolbook"/>
                <a:cs typeface="Century Schoolbook"/>
              </a:rPr>
              <a:t>or</a:t>
            </a:r>
            <a:r>
              <a:rPr sz="1800" b="1" spc="-20" dirty="0">
                <a:latin typeface="Century Schoolbook"/>
                <a:cs typeface="Century Schoolbook"/>
              </a:rPr>
              <a:t> </a:t>
            </a:r>
            <a:r>
              <a:rPr sz="1800" b="1" dirty="0">
                <a:latin typeface="Century Schoolbook"/>
                <a:cs typeface="Century Schoolbook"/>
              </a:rPr>
              <a:t>C</a:t>
            </a:r>
            <a:endParaRPr sz="1800">
              <a:latin typeface="Century Schoolbook"/>
              <a:cs typeface="Century Schoolboo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77640" y="1159510"/>
            <a:ext cx="4472305" cy="6959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827405">
              <a:lnSpc>
                <a:spcPct val="100000"/>
              </a:lnSpc>
              <a:spcBef>
                <a:spcPts val="580"/>
              </a:spcBef>
            </a:pPr>
            <a:r>
              <a:rPr sz="1800" b="1" spc="-5" dirty="0">
                <a:latin typeface="Century Schoolbook"/>
                <a:cs typeface="Century Schoolbook"/>
              </a:rPr>
              <a:t>can </a:t>
            </a:r>
            <a:r>
              <a:rPr sz="1800" b="1" dirty="0">
                <a:latin typeface="Century Schoolbook"/>
                <a:cs typeface="Century Schoolbook"/>
              </a:rPr>
              <a:t>start, it </a:t>
            </a:r>
            <a:r>
              <a:rPr sz="1800" b="1" spc="-5" dirty="0">
                <a:latin typeface="Century Schoolbook"/>
                <a:cs typeface="Century Schoolbook"/>
              </a:rPr>
              <a:t>called burst</a:t>
            </a:r>
            <a:r>
              <a:rPr sz="1800" b="1" spc="-45" dirty="0">
                <a:latin typeface="Century Schoolbook"/>
                <a:cs typeface="Century Schoolbook"/>
              </a:rPr>
              <a:t> </a:t>
            </a:r>
            <a:r>
              <a:rPr sz="1800" b="1" spc="-5" dirty="0">
                <a:latin typeface="Century Schoolbook"/>
                <a:cs typeface="Century Schoolbook"/>
              </a:rPr>
              <a:t>event.</a:t>
            </a:r>
            <a:endParaRPr sz="180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800" dirty="0">
                <a:latin typeface="Century Schoolbook"/>
                <a:cs typeface="Century Schoolbook"/>
              </a:rPr>
              <a:t>C</a:t>
            </a:r>
            <a:endParaRPr sz="1800">
              <a:latin typeface="Century Schoolbook"/>
              <a:cs typeface="Century Schoolboo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18970" y="1981200"/>
            <a:ext cx="670560" cy="402590"/>
          </a:xfrm>
          <a:custGeom>
            <a:avLst/>
            <a:gdLst/>
            <a:ahLst/>
            <a:cxnLst/>
            <a:rect l="l" t="t" r="r" b="b"/>
            <a:pathLst>
              <a:path w="670560" h="402589">
                <a:moveTo>
                  <a:pt x="0" y="0"/>
                </a:moveTo>
                <a:lnTo>
                  <a:pt x="670560" y="40258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53970" y="2330450"/>
            <a:ext cx="127000" cy="107950"/>
          </a:xfrm>
          <a:custGeom>
            <a:avLst/>
            <a:gdLst/>
            <a:ahLst/>
            <a:cxnLst/>
            <a:rect l="l" t="t" r="r" b="b"/>
            <a:pathLst>
              <a:path w="127000" h="107950">
                <a:moveTo>
                  <a:pt x="58419" y="0"/>
                </a:moveTo>
                <a:lnTo>
                  <a:pt x="0" y="97789"/>
                </a:lnTo>
                <a:lnTo>
                  <a:pt x="127000" y="107950"/>
                </a:lnTo>
                <a:lnTo>
                  <a:pt x="58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42770" y="2626360"/>
            <a:ext cx="737870" cy="269240"/>
          </a:xfrm>
          <a:custGeom>
            <a:avLst/>
            <a:gdLst/>
            <a:ahLst/>
            <a:cxnLst/>
            <a:rect l="l" t="t" r="r" b="b"/>
            <a:pathLst>
              <a:path w="737869" h="269239">
                <a:moveTo>
                  <a:pt x="0" y="269239"/>
                </a:moveTo>
                <a:lnTo>
                  <a:pt x="73786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53970" y="2575560"/>
            <a:ext cx="127000" cy="107950"/>
          </a:xfrm>
          <a:custGeom>
            <a:avLst/>
            <a:gdLst/>
            <a:ahLst/>
            <a:cxnLst/>
            <a:rect l="l" t="t" r="r" b="b"/>
            <a:pathLst>
              <a:path w="127000" h="107950">
                <a:moveTo>
                  <a:pt x="0" y="0"/>
                </a:moveTo>
                <a:lnTo>
                  <a:pt x="39369" y="107950"/>
                </a:lnTo>
                <a:lnTo>
                  <a:pt x="127000" y="152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14370" y="2590800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71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14470" y="253365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0" y="114300"/>
                </a:lnTo>
                <a:lnTo>
                  <a:pt x="11430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539239" y="186055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Schoolbook"/>
                <a:cs typeface="Century Schoolbook"/>
              </a:rPr>
              <a:t>A</a:t>
            </a:r>
            <a:endParaRPr sz="1800">
              <a:latin typeface="Century Schoolbook"/>
              <a:cs typeface="Century Schoolboo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63039" y="269875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Schoolbook"/>
                <a:cs typeface="Century Schoolbook"/>
              </a:rPr>
              <a:t>B</a:t>
            </a:r>
            <a:endParaRPr sz="1800">
              <a:latin typeface="Century Schoolbook"/>
              <a:cs typeface="Century Schoolboo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49040" y="216535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Schoolbook"/>
                <a:cs typeface="Century Schoolbook"/>
              </a:rPr>
              <a:t>C</a:t>
            </a:r>
            <a:endParaRPr sz="1800">
              <a:latin typeface="Century Schoolbook"/>
              <a:cs typeface="Century Schoolboo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92979" y="2241550"/>
            <a:ext cx="4034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entury Schoolbook"/>
                <a:cs typeface="Century Schoolbook"/>
              </a:rPr>
              <a:t>both </a:t>
            </a:r>
            <a:r>
              <a:rPr sz="1800" b="1" dirty="0">
                <a:latin typeface="Century Schoolbook"/>
                <a:cs typeface="Century Schoolbook"/>
              </a:rPr>
              <a:t>A </a:t>
            </a:r>
            <a:r>
              <a:rPr sz="1800" b="1" spc="-5" dirty="0">
                <a:latin typeface="Century Schoolbook"/>
                <a:cs typeface="Century Schoolbook"/>
              </a:rPr>
              <a:t>and </a:t>
            </a:r>
            <a:r>
              <a:rPr sz="1800" b="1" dirty="0">
                <a:latin typeface="Century Schoolbook"/>
                <a:cs typeface="Century Schoolbook"/>
              </a:rPr>
              <a:t>B </a:t>
            </a:r>
            <a:r>
              <a:rPr sz="1800" b="1" spc="-5" dirty="0">
                <a:latin typeface="Century Schoolbook"/>
                <a:cs typeface="Century Schoolbook"/>
              </a:rPr>
              <a:t>must finish before</a:t>
            </a:r>
            <a:r>
              <a:rPr sz="1800" b="1" spc="-55" dirty="0">
                <a:latin typeface="Century Schoolbook"/>
                <a:cs typeface="Century Schoolbook"/>
              </a:rPr>
              <a:t> </a:t>
            </a:r>
            <a:r>
              <a:rPr sz="1800" b="1" dirty="0">
                <a:latin typeface="Century Schoolbook"/>
                <a:cs typeface="Century Schoolbook"/>
              </a:rPr>
              <a:t>C</a:t>
            </a:r>
            <a:endParaRPr sz="1800">
              <a:latin typeface="Century Schoolbook"/>
              <a:cs typeface="Century Schoolboo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92979" y="2515870"/>
            <a:ext cx="3762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entury Schoolbook"/>
                <a:cs typeface="Century Schoolbook"/>
              </a:rPr>
              <a:t>can </a:t>
            </a:r>
            <a:r>
              <a:rPr sz="1800" b="1" dirty="0">
                <a:latin typeface="Century Schoolbook"/>
                <a:cs typeface="Century Schoolbook"/>
              </a:rPr>
              <a:t>start, it </a:t>
            </a:r>
            <a:r>
              <a:rPr sz="1800" b="1" spc="-5" dirty="0">
                <a:latin typeface="Century Schoolbook"/>
                <a:cs typeface="Century Schoolbook"/>
              </a:rPr>
              <a:t>called merge</a:t>
            </a:r>
            <a:r>
              <a:rPr sz="1800" b="1" spc="-55" dirty="0">
                <a:latin typeface="Century Schoolbook"/>
                <a:cs typeface="Century Schoolbook"/>
              </a:rPr>
              <a:t> </a:t>
            </a:r>
            <a:r>
              <a:rPr sz="1800" b="1" spc="-5" dirty="0">
                <a:latin typeface="Century Schoolbook"/>
                <a:cs typeface="Century Schoolbook"/>
              </a:rPr>
              <a:t>event.</a:t>
            </a:r>
            <a:endParaRPr sz="1800">
              <a:latin typeface="Century Schoolbook"/>
              <a:cs typeface="Century Schoolboo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66640" y="3460750"/>
            <a:ext cx="3447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entury Schoolbook"/>
                <a:cs typeface="Century Schoolbook"/>
              </a:rPr>
              <a:t>Dangling </a:t>
            </a:r>
            <a:r>
              <a:rPr sz="1800" b="1" spc="-5" dirty="0">
                <a:latin typeface="Century Schoolbook"/>
                <a:cs typeface="Century Schoolbook"/>
              </a:rPr>
              <a:t>events </a:t>
            </a:r>
            <a:r>
              <a:rPr sz="1800" b="1" dirty="0">
                <a:latin typeface="Century Schoolbook"/>
                <a:cs typeface="Century Schoolbook"/>
              </a:rPr>
              <a:t>is </a:t>
            </a:r>
            <a:r>
              <a:rPr sz="1800" b="1" spc="-5" dirty="0">
                <a:latin typeface="Century Schoolbook"/>
                <a:cs typeface="Century Schoolbook"/>
              </a:rPr>
              <a:t>not</a:t>
            </a:r>
            <a:r>
              <a:rPr sz="1800" b="1" spc="-60" dirty="0">
                <a:latin typeface="Century Schoolbook"/>
                <a:cs typeface="Century Schoolbook"/>
              </a:rPr>
              <a:t> </a:t>
            </a:r>
            <a:r>
              <a:rPr sz="1800" b="1" spc="-5" dirty="0">
                <a:latin typeface="Century Schoolbook"/>
                <a:cs typeface="Century Schoolbook"/>
              </a:rPr>
              <a:t>allow.</a:t>
            </a:r>
            <a:endParaRPr sz="1800">
              <a:latin typeface="Century Schoolbook"/>
              <a:cs typeface="Century Schoolbook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85569" y="5257800"/>
            <a:ext cx="731520" cy="0"/>
          </a:xfrm>
          <a:custGeom>
            <a:avLst/>
            <a:gdLst/>
            <a:ahLst/>
            <a:cxnLst/>
            <a:rect l="l" t="t" r="r" b="b"/>
            <a:pathLst>
              <a:path w="731519">
                <a:moveTo>
                  <a:pt x="0" y="0"/>
                </a:moveTo>
                <a:lnTo>
                  <a:pt x="73151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09470" y="520065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0" y="114300"/>
                </a:lnTo>
                <a:lnTo>
                  <a:pt x="11430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57170" y="5257800"/>
            <a:ext cx="883919" cy="0"/>
          </a:xfrm>
          <a:custGeom>
            <a:avLst/>
            <a:gdLst/>
            <a:ahLst/>
            <a:cxnLst/>
            <a:rect l="l" t="t" r="r" b="b"/>
            <a:pathLst>
              <a:path w="883920">
                <a:moveTo>
                  <a:pt x="0" y="0"/>
                </a:moveTo>
                <a:lnTo>
                  <a:pt x="88391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33470" y="520065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0" y="114300"/>
                </a:lnTo>
                <a:lnTo>
                  <a:pt x="11430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66570" y="6324600"/>
            <a:ext cx="960119" cy="0"/>
          </a:xfrm>
          <a:custGeom>
            <a:avLst/>
            <a:gdLst/>
            <a:ahLst/>
            <a:cxnLst/>
            <a:rect l="l" t="t" r="r" b="b"/>
            <a:pathLst>
              <a:path w="960119">
                <a:moveTo>
                  <a:pt x="0" y="0"/>
                </a:moveTo>
                <a:lnTo>
                  <a:pt x="96011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9070" y="626745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0" y="114300"/>
                </a:lnTo>
                <a:lnTo>
                  <a:pt x="11430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66770" y="6324600"/>
            <a:ext cx="502920" cy="0"/>
          </a:xfrm>
          <a:custGeom>
            <a:avLst/>
            <a:gdLst/>
            <a:ahLst/>
            <a:cxnLst/>
            <a:rect l="l" t="t" r="r" b="b"/>
            <a:pathLst>
              <a:path w="502920">
                <a:moveTo>
                  <a:pt x="0" y="0"/>
                </a:moveTo>
                <a:lnTo>
                  <a:pt x="50291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62070" y="626745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0" y="114300"/>
                </a:lnTo>
                <a:lnTo>
                  <a:pt x="11430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04770" y="5486400"/>
            <a:ext cx="93980" cy="132080"/>
          </a:xfrm>
          <a:custGeom>
            <a:avLst/>
            <a:gdLst/>
            <a:ahLst/>
            <a:cxnLst/>
            <a:rect l="l" t="t" r="r" b="b"/>
            <a:pathLst>
              <a:path w="93980" h="132079">
                <a:moveTo>
                  <a:pt x="0" y="0"/>
                </a:moveTo>
                <a:lnTo>
                  <a:pt x="93980" y="13208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69870" y="5716270"/>
            <a:ext cx="93980" cy="132080"/>
          </a:xfrm>
          <a:custGeom>
            <a:avLst/>
            <a:gdLst/>
            <a:ahLst/>
            <a:cxnLst/>
            <a:rect l="l" t="t" r="r" b="b"/>
            <a:pathLst>
              <a:path w="93980" h="132079">
                <a:moveTo>
                  <a:pt x="0" y="0"/>
                </a:moveTo>
                <a:lnTo>
                  <a:pt x="93980" y="13207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872739" y="5892800"/>
            <a:ext cx="113030" cy="127000"/>
          </a:xfrm>
          <a:custGeom>
            <a:avLst/>
            <a:gdLst/>
            <a:ahLst/>
            <a:cxnLst/>
            <a:rect l="l" t="t" r="r" b="b"/>
            <a:pathLst>
              <a:path w="113030" h="127000">
                <a:moveTo>
                  <a:pt x="92710" y="0"/>
                </a:moveTo>
                <a:lnTo>
                  <a:pt x="0" y="67309"/>
                </a:lnTo>
                <a:lnTo>
                  <a:pt x="113030" y="127000"/>
                </a:lnTo>
                <a:lnTo>
                  <a:pt x="927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310639" y="467995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Schoolbook"/>
                <a:cs typeface="Century Schoolbook"/>
              </a:rPr>
              <a:t>A</a:t>
            </a:r>
            <a:endParaRPr sz="1800">
              <a:latin typeface="Century Schoolbook"/>
              <a:cs typeface="Century Schoolbook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10639" y="612775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Schoolbook"/>
                <a:cs typeface="Century Schoolbook"/>
              </a:rPr>
              <a:t>C</a:t>
            </a:r>
            <a:endParaRPr sz="1800">
              <a:latin typeface="Century Schoolbook"/>
              <a:cs typeface="Century Schoolbook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39439" y="483235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Schoolbook"/>
                <a:cs typeface="Century Schoolbook"/>
              </a:rPr>
              <a:t>B</a:t>
            </a:r>
            <a:endParaRPr sz="1800">
              <a:latin typeface="Century Schoolbook"/>
              <a:cs typeface="Century Schoolbook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672840" y="6432550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Schoolbook"/>
                <a:cs typeface="Century Schoolbook"/>
              </a:rPr>
              <a:t>D</a:t>
            </a:r>
            <a:endParaRPr sz="1800">
              <a:latin typeface="Century Schoolbook"/>
              <a:cs typeface="Century Schoolbook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879089" y="5496559"/>
            <a:ext cx="871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entury Schoolbook"/>
                <a:cs typeface="Century Schoolbook"/>
              </a:rPr>
              <a:t>D</a:t>
            </a:r>
            <a:r>
              <a:rPr sz="1800" spc="5" dirty="0">
                <a:latin typeface="Century Schoolbook"/>
                <a:cs typeface="Century Schoolbook"/>
              </a:rPr>
              <a:t>u</a:t>
            </a:r>
            <a:r>
              <a:rPr sz="1800" spc="-5" dirty="0">
                <a:latin typeface="Century Schoolbook"/>
                <a:cs typeface="Century Schoolbook"/>
              </a:rPr>
              <a:t>m</a:t>
            </a:r>
            <a:r>
              <a:rPr sz="1800" spc="-15" dirty="0">
                <a:latin typeface="Century Schoolbook"/>
                <a:cs typeface="Century Schoolbook"/>
              </a:rPr>
              <a:t>m</a:t>
            </a:r>
            <a:r>
              <a:rPr sz="1800" dirty="0">
                <a:latin typeface="Century Schoolbook"/>
                <a:cs typeface="Century Schoolbook"/>
              </a:rPr>
              <a:t>y</a:t>
            </a:r>
            <a:endParaRPr sz="1800">
              <a:latin typeface="Century Schoolbook"/>
              <a:cs typeface="Century Schoolbook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573270" y="4946650"/>
            <a:ext cx="4047490" cy="13512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b="1" dirty="0">
                <a:latin typeface="Century Schoolbook"/>
                <a:cs typeface="Century Schoolbook"/>
              </a:rPr>
              <a:t>A </a:t>
            </a:r>
            <a:r>
              <a:rPr sz="1800" b="1" spc="-5" dirty="0">
                <a:latin typeface="Century Schoolbook"/>
                <a:cs typeface="Century Schoolbook"/>
              </a:rPr>
              <a:t>must finish before </a:t>
            </a:r>
            <a:r>
              <a:rPr sz="1800" b="1" dirty="0">
                <a:latin typeface="Century Schoolbook"/>
                <a:cs typeface="Century Schoolbook"/>
              </a:rPr>
              <a:t>B </a:t>
            </a:r>
            <a:r>
              <a:rPr sz="1800" b="1" spc="-5" dirty="0">
                <a:latin typeface="Century Schoolbook"/>
                <a:cs typeface="Century Schoolbook"/>
              </a:rPr>
              <a:t>can</a:t>
            </a:r>
            <a:r>
              <a:rPr sz="1800" b="1" spc="-45" dirty="0">
                <a:latin typeface="Century Schoolbook"/>
                <a:cs typeface="Century Schoolbook"/>
              </a:rPr>
              <a:t> </a:t>
            </a:r>
            <a:r>
              <a:rPr sz="1800" b="1" spc="-5" dirty="0">
                <a:latin typeface="Century Schoolbook"/>
                <a:cs typeface="Century Schoolbook"/>
              </a:rPr>
              <a:t>start</a:t>
            </a:r>
            <a:endParaRPr sz="1800">
              <a:latin typeface="Century Schoolbook"/>
              <a:cs typeface="Century Schoolbook"/>
            </a:endParaRPr>
          </a:p>
          <a:p>
            <a:pPr marL="12700" marR="5080">
              <a:lnSpc>
                <a:spcPct val="100000"/>
              </a:lnSpc>
              <a:spcBef>
                <a:spcPts val="900"/>
              </a:spcBef>
            </a:pPr>
            <a:r>
              <a:rPr sz="1800" b="1" spc="-5" dirty="0">
                <a:latin typeface="Century Schoolbook"/>
                <a:cs typeface="Century Schoolbook"/>
              </a:rPr>
              <a:t>both </a:t>
            </a:r>
            <a:r>
              <a:rPr sz="1800" b="1" dirty="0">
                <a:latin typeface="Century Schoolbook"/>
                <a:cs typeface="Century Schoolbook"/>
              </a:rPr>
              <a:t>A </a:t>
            </a:r>
            <a:r>
              <a:rPr sz="1800" b="1" spc="-5" dirty="0">
                <a:latin typeface="Century Schoolbook"/>
                <a:cs typeface="Century Schoolbook"/>
              </a:rPr>
              <a:t>and </a:t>
            </a:r>
            <a:r>
              <a:rPr sz="1800" b="1" dirty="0">
                <a:latin typeface="Century Schoolbook"/>
                <a:cs typeface="Century Schoolbook"/>
              </a:rPr>
              <a:t>C </a:t>
            </a:r>
            <a:r>
              <a:rPr sz="1800" b="1" spc="-5" dirty="0">
                <a:latin typeface="Century Schoolbook"/>
                <a:cs typeface="Century Schoolbook"/>
              </a:rPr>
              <a:t>must </a:t>
            </a:r>
            <a:r>
              <a:rPr sz="1800" b="1" dirty="0">
                <a:latin typeface="Century Schoolbook"/>
                <a:cs typeface="Century Schoolbook"/>
              </a:rPr>
              <a:t>finish </a:t>
            </a:r>
            <a:r>
              <a:rPr sz="1800" b="1" spc="-5" dirty="0">
                <a:latin typeface="Century Schoolbook"/>
                <a:cs typeface="Century Schoolbook"/>
              </a:rPr>
              <a:t>before</a:t>
            </a:r>
            <a:r>
              <a:rPr sz="1800" b="1" spc="-75" dirty="0">
                <a:latin typeface="Century Schoolbook"/>
                <a:cs typeface="Century Schoolbook"/>
              </a:rPr>
              <a:t> </a:t>
            </a:r>
            <a:r>
              <a:rPr sz="1800" b="1" dirty="0">
                <a:latin typeface="Century Schoolbook"/>
                <a:cs typeface="Century Schoolbook"/>
              </a:rPr>
              <a:t>D  </a:t>
            </a:r>
            <a:r>
              <a:rPr sz="1800" b="1" spc="-5" dirty="0">
                <a:latin typeface="Century Schoolbook"/>
                <a:cs typeface="Century Schoolbook"/>
              </a:rPr>
              <a:t>can start, it’s </a:t>
            </a:r>
            <a:r>
              <a:rPr sz="1800" b="1" dirty="0">
                <a:latin typeface="Century Schoolbook"/>
                <a:cs typeface="Century Schoolbook"/>
              </a:rPr>
              <a:t>called </a:t>
            </a:r>
            <a:r>
              <a:rPr sz="1800" b="1" spc="-5" dirty="0">
                <a:latin typeface="Century Schoolbook"/>
                <a:cs typeface="Century Schoolbook"/>
              </a:rPr>
              <a:t>dummy  activity.</a:t>
            </a:r>
            <a:endParaRPr sz="1800">
              <a:latin typeface="Century Schoolbook"/>
              <a:cs typeface="Century Schoolbook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856739" y="3526790"/>
            <a:ext cx="754380" cy="187960"/>
          </a:xfrm>
          <a:custGeom>
            <a:avLst/>
            <a:gdLst/>
            <a:ahLst/>
            <a:cxnLst/>
            <a:rect l="l" t="t" r="r" b="b"/>
            <a:pathLst>
              <a:path w="754380" h="187960">
                <a:moveTo>
                  <a:pt x="0" y="187960"/>
                </a:moveTo>
                <a:lnTo>
                  <a:pt x="75438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89529" y="3472179"/>
            <a:ext cx="124460" cy="111760"/>
          </a:xfrm>
          <a:custGeom>
            <a:avLst/>
            <a:gdLst/>
            <a:ahLst/>
            <a:cxnLst/>
            <a:rect l="l" t="t" r="r" b="b"/>
            <a:pathLst>
              <a:path w="124460" h="111760">
                <a:moveTo>
                  <a:pt x="0" y="0"/>
                </a:moveTo>
                <a:lnTo>
                  <a:pt x="27939" y="111760"/>
                </a:lnTo>
                <a:lnTo>
                  <a:pt x="124459" y="279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856739" y="3785870"/>
            <a:ext cx="689610" cy="313690"/>
          </a:xfrm>
          <a:custGeom>
            <a:avLst/>
            <a:gdLst/>
            <a:ahLst/>
            <a:cxnLst/>
            <a:rect l="l" t="t" r="r" b="b"/>
            <a:pathLst>
              <a:path w="689610" h="313689">
                <a:moveTo>
                  <a:pt x="0" y="0"/>
                </a:moveTo>
                <a:lnTo>
                  <a:pt x="689610" y="31368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515870" y="4043679"/>
            <a:ext cx="127000" cy="104139"/>
          </a:xfrm>
          <a:custGeom>
            <a:avLst/>
            <a:gdLst/>
            <a:ahLst/>
            <a:cxnLst/>
            <a:rect l="l" t="t" r="r" b="b"/>
            <a:pathLst>
              <a:path w="127000" h="104139">
                <a:moveTo>
                  <a:pt x="46990" y="0"/>
                </a:moveTo>
                <a:lnTo>
                  <a:pt x="0" y="104140"/>
                </a:lnTo>
                <a:lnTo>
                  <a:pt x="127000" y="99060"/>
                </a:lnTo>
                <a:lnTo>
                  <a:pt x="469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57550" y="3500120"/>
            <a:ext cx="642620" cy="247650"/>
          </a:xfrm>
          <a:custGeom>
            <a:avLst/>
            <a:gdLst/>
            <a:ahLst/>
            <a:cxnLst/>
            <a:rect l="l" t="t" r="r" b="b"/>
            <a:pathLst>
              <a:path w="642620" h="247650">
                <a:moveTo>
                  <a:pt x="0" y="0"/>
                </a:moveTo>
                <a:lnTo>
                  <a:pt x="642620" y="24764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73500" y="3691890"/>
            <a:ext cx="127000" cy="106680"/>
          </a:xfrm>
          <a:custGeom>
            <a:avLst/>
            <a:gdLst/>
            <a:ahLst/>
            <a:cxnLst/>
            <a:rect l="l" t="t" r="r" b="b"/>
            <a:pathLst>
              <a:path w="127000" h="106679">
                <a:moveTo>
                  <a:pt x="40639" y="0"/>
                </a:moveTo>
                <a:lnTo>
                  <a:pt x="0" y="106680"/>
                </a:lnTo>
                <a:lnTo>
                  <a:pt x="127000" y="93980"/>
                </a:lnTo>
                <a:lnTo>
                  <a:pt x="40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148839" y="336042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Schoolbook"/>
                <a:cs typeface="Century Schoolbook"/>
              </a:rPr>
              <a:t>A</a:t>
            </a:r>
            <a:endParaRPr sz="1800">
              <a:latin typeface="Century Schoolbook"/>
              <a:cs typeface="Century Schoolbook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043429" y="393192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Schoolbook"/>
                <a:cs typeface="Century Schoolbook"/>
              </a:rPr>
              <a:t>B</a:t>
            </a:r>
            <a:endParaRPr sz="1800">
              <a:latin typeface="Century Schoolbook"/>
              <a:cs typeface="Century Schoolbook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472179" y="3318509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Schoolbook"/>
                <a:cs typeface="Century Schoolbook"/>
              </a:rPr>
              <a:t>C</a:t>
            </a:r>
            <a:endParaRPr sz="1800">
              <a:latin typeface="Century Schoolbook"/>
              <a:cs typeface="Century Schoolbook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4A3C768-551A-625E-D34C-213D69848776}"/>
              </a:ext>
            </a:extLst>
          </p:cNvPr>
          <p:cNvSpPr/>
          <p:nvPr/>
        </p:nvSpPr>
        <p:spPr>
          <a:xfrm>
            <a:off x="2589529" y="1219199"/>
            <a:ext cx="525781" cy="302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13F1E47-318D-8DFC-DEB3-52FC5D85C19B}"/>
              </a:ext>
            </a:extLst>
          </p:cNvPr>
          <p:cNvSpPr/>
          <p:nvPr/>
        </p:nvSpPr>
        <p:spPr>
          <a:xfrm>
            <a:off x="2186937" y="4998718"/>
            <a:ext cx="525781" cy="302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4D020E4-F14F-8528-81C4-F4792A5C4AA1}"/>
              </a:ext>
            </a:extLst>
          </p:cNvPr>
          <p:cNvSpPr/>
          <p:nvPr/>
        </p:nvSpPr>
        <p:spPr>
          <a:xfrm>
            <a:off x="2760978" y="3312160"/>
            <a:ext cx="525781" cy="302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6AB5639-DF81-87FB-00AE-C87B3DF47E91}"/>
              </a:ext>
            </a:extLst>
          </p:cNvPr>
          <p:cNvSpPr/>
          <p:nvPr/>
        </p:nvSpPr>
        <p:spPr>
          <a:xfrm>
            <a:off x="2600959" y="2386327"/>
            <a:ext cx="525781" cy="302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294A07D-FBFA-34F1-23F7-38D2434AFA3F}"/>
              </a:ext>
            </a:extLst>
          </p:cNvPr>
          <p:cNvSpPr/>
          <p:nvPr/>
        </p:nvSpPr>
        <p:spPr>
          <a:xfrm>
            <a:off x="2802888" y="6126480"/>
            <a:ext cx="525781" cy="302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776" y="236711"/>
            <a:ext cx="335458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heavy" spc="-5" dirty="0">
                <a:uFill>
                  <a:solidFill>
                    <a:srgbClr val="565E6C"/>
                  </a:solidFill>
                </a:uFill>
                <a:latin typeface="Century Schoolbook"/>
                <a:cs typeface="Century Schoolbook"/>
              </a:rPr>
              <a:t>Forward</a:t>
            </a:r>
            <a:r>
              <a:rPr sz="3000" u="heavy" spc="-70" dirty="0">
                <a:uFill>
                  <a:solidFill>
                    <a:srgbClr val="565E6C"/>
                  </a:solidFill>
                </a:uFill>
                <a:latin typeface="Century Schoolbook"/>
                <a:cs typeface="Century Schoolbook"/>
              </a:rPr>
              <a:t> </a:t>
            </a:r>
            <a:r>
              <a:rPr sz="3000" u="heavy" spc="-5" dirty="0">
                <a:uFill>
                  <a:solidFill>
                    <a:srgbClr val="565E6C"/>
                  </a:solidFill>
                </a:uFill>
                <a:latin typeface="Century Schoolbook"/>
                <a:cs typeface="Century Schoolbook"/>
              </a:rPr>
              <a:t>pass:</a:t>
            </a:r>
            <a:endParaRPr sz="3000" dirty="0">
              <a:latin typeface="Century Schoolbook"/>
              <a:cs typeface="Century School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1968" y="863664"/>
            <a:ext cx="7631432" cy="15670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marR="17780" indent="-274320">
              <a:lnSpc>
                <a:spcPct val="100000"/>
              </a:lnSpc>
              <a:spcBef>
                <a:spcPts val="100"/>
              </a:spcBef>
            </a:pPr>
            <a:r>
              <a:rPr sz="2475" b="1" spc="1635" baseline="15151" dirty="0">
                <a:solidFill>
                  <a:srgbClr val="FD8536"/>
                </a:solidFill>
                <a:latin typeface="Symbol"/>
                <a:cs typeface="Symbol"/>
              </a:rPr>
              <a:t></a:t>
            </a:r>
            <a:r>
              <a:rPr sz="2475" b="1" spc="1635" baseline="15151" dirty="0">
                <a:solidFill>
                  <a:srgbClr val="FD8536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entury Schoolbook"/>
                <a:cs typeface="Century Schoolbook"/>
              </a:rPr>
              <a:t>The Early Start </a:t>
            </a:r>
            <a:r>
              <a:rPr sz="2400" b="1" spc="-10" dirty="0">
                <a:latin typeface="Century Schoolbook"/>
                <a:cs typeface="Century Schoolbook"/>
              </a:rPr>
              <a:t>and </a:t>
            </a:r>
            <a:r>
              <a:rPr sz="2400" b="1" spc="-5" dirty="0">
                <a:latin typeface="Century Schoolbook"/>
                <a:cs typeface="Century Schoolbook"/>
              </a:rPr>
              <a:t>Early Finish Time  Calculated by moving Forward Through the  </a:t>
            </a:r>
            <a:r>
              <a:rPr sz="2400" b="1" dirty="0">
                <a:latin typeface="Century Schoolbook"/>
                <a:cs typeface="Century Schoolbook"/>
              </a:rPr>
              <a:t>Network.</a:t>
            </a:r>
          </a:p>
          <a:p>
            <a:pPr marL="25400">
              <a:lnSpc>
                <a:spcPct val="100000"/>
              </a:lnSpc>
              <a:spcBef>
                <a:spcPts val="600"/>
              </a:spcBef>
            </a:pPr>
            <a:r>
              <a:rPr sz="2475" b="1" spc="1635" baseline="15151" dirty="0">
                <a:solidFill>
                  <a:srgbClr val="FD8536"/>
                </a:solidFill>
                <a:latin typeface="Symbol"/>
                <a:cs typeface="Symbol"/>
              </a:rPr>
              <a:t></a:t>
            </a:r>
            <a:r>
              <a:rPr sz="2475" b="1" spc="367" baseline="15151" dirty="0">
                <a:solidFill>
                  <a:srgbClr val="FD8536"/>
                </a:solidFill>
                <a:latin typeface="Times New Roman"/>
                <a:cs typeface="Times New Roman"/>
              </a:rPr>
              <a:t> </a:t>
            </a:r>
            <a:r>
              <a:rPr lang="en-US" sz="3200" b="1" spc="367" baseline="15151" dirty="0">
                <a:solidFill>
                  <a:srgbClr val="0070C0"/>
                </a:solidFill>
                <a:latin typeface="Times New Roman"/>
                <a:cs typeface="Times New Roman"/>
              </a:rPr>
              <a:t>More than one predecessor </a:t>
            </a:r>
            <a:r>
              <a:rPr lang="en-US" sz="2400" b="1" spc="-5" dirty="0">
                <a:latin typeface="Century Schoolbook"/>
                <a:cs typeface="Century Schoolbook"/>
              </a:rPr>
              <a:t>Co</a:t>
            </a:r>
            <a:r>
              <a:rPr sz="2400" b="1" spc="-5" dirty="0">
                <a:latin typeface="Century Schoolbook"/>
                <a:cs typeface="Century Schoolbook"/>
              </a:rPr>
              <a:t>nsider Maximum.</a:t>
            </a:r>
            <a:endParaRPr sz="2400" b="1" dirty="0">
              <a:latin typeface="Century Schoolbook"/>
              <a:cs typeface="Century Schoolboo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77200" y="1219200"/>
            <a:ext cx="833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ES/EST</a:t>
            </a:r>
          </a:p>
          <a:p>
            <a:r>
              <a:rPr lang="en-US" b="1" dirty="0"/>
              <a:t>EF/EFT</a:t>
            </a: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630890" y="2715259"/>
            <a:ext cx="340770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rgbClr val="565E6C"/>
                </a:solidFill>
                <a:latin typeface="Century Schoolbook"/>
                <a:ea typeface="+mj-ea"/>
                <a:cs typeface="Century Schoolbook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000" u="heavy" spc="-5" dirty="0">
                <a:uFill>
                  <a:solidFill>
                    <a:srgbClr val="565E6C"/>
                  </a:solidFill>
                </a:uFill>
              </a:rPr>
              <a:t>Backward</a:t>
            </a:r>
            <a:r>
              <a:rPr lang="en-US" sz="3000" u="heavy" spc="-85" dirty="0">
                <a:uFill>
                  <a:solidFill>
                    <a:srgbClr val="565E6C"/>
                  </a:solidFill>
                </a:uFill>
              </a:rPr>
              <a:t> </a:t>
            </a:r>
            <a:r>
              <a:rPr lang="en-US" sz="3000" u="heavy" spc="-5" dirty="0">
                <a:uFill>
                  <a:solidFill>
                    <a:srgbClr val="565E6C"/>
                  </a:solidFill>
                </a:uFill>
              </a:rPr>
              <a:t>pass:</a:t>
            </a:r>
            <a:endParaRPr lang="en-US" sz="3000" dirty="0"/>
          </a:p>
        </p:txBody>
      </p:sp>
      <p:sp>
        <p:nvSpPr>
          <p:cNvPr id="6" name="object 3"/>
          <p:cNvSpPr txBox="1"/>
          <p:nvPr/>
        </p:nvSpPr>
        <p:spPr>
          <a:xfrm>
            <a:off x="598826" y="3445510"/>
            <a:ext cx="7752224" cy="1564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marR="17780" indent="-274320">
              <a:lnSpc>
                <a:spcPct val="100000"/>
              </a:lnSpc>
              <a:spcBef>
                <a:spcPts val="100"/>
              </a:spcBef>
            </a:pPr>
            <a:r>
              <a:rPr sz="2475" b="1" spc="1635" baseline="15151" dirty="0">
                <a:solidFill>
                  <a:srgbClr val="FD8536"/>
                </a:solidFill>
                <a:latin typeface="Symbol"/>
                <a:cs typeface="Symbol"/>
              </a:rPr>
              <a:t></a:t>
            </a:r>
            <a:r>
              <a:rPr sz="2475" b="1" spc="1635" baseline="15151" dirty="0">
                <a:solidFill>
                  <a:srgbClr val="FD8536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entury Schoolbook"/>
                <a:cs typeface="Century Schoolbook"/>
              </a:rPr>
              <a:t>The Latest Start </a:t>
            </a:r>
            <a:r>
              <a:rPr sz="2400" b="1" spc="-10" dirty="0">
                <a:latin typeface="Century Schoolbook"/>
                <a:cs typeface="Century Schoolbook"/>
              </a:rPr>
              <a:t>and </a:t>
            </a:r>
            <a:r>
              <a:rPr sz="2400" b="1" spc="-5" dirty="0">
                <a:latin typeface="Century Schoolbook"/>
                <a:cs typeface="Century Schoolbook"/>
              </a:rPr>
              <a:t>Latest Finish Time  Calculated by moving Backward Through the  </a:t>
            </a:r>
            <a:r>
              <a:rPr sz="2400" b="1" dirty="0">
                <a:latin typeface="Century Schoolbook"/>
                <a:cs typeface="Century Schoolbook"/>
              </a:rPr>
              <a:t>Network.</a:t>
            </a:r>
          </a:p>
          <a:p>
            <a:pPr marL="25400">
              <a:lnSpc>
                <a:spcPct val="100000"/>
              </a:lnSpc>
              <a:spcBef>
                <a:spcPts val="600"/>
              </a:spcBef>
            </a:pPr>
            <a:r>
              <a:rPr sz="2475" b="1" spc="1635" baseline="15151" dirty="0">
                <a:solidFill>
                  <a:srgbClr val="FD8536"/>
                </a:solidFill>
                <a:latin typeface="Symbol"/>
                <a:cs typeface="Symbol"/>
              </a:rPr>
              <a:t></a:t>
            </a:r>
            <a:r>
              <a:rPr sz="2475" b="1" spc="367" baseline="15151" dirty="0">
                <a:solidFill>
                  <a:srgbClr val="FD8536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367" baseline="15151" dirty="0">
                <a:solidFill>
                  <a:srgbClr val="0070C0"/>
                </a:solidFill>
                <a:latin typeface="Times New Roman"/>
                <a:cs typeface="Times New Roman"/>
              </a:rPr>
              <a:t>More than one follower </a:t>
            </a:r>
            <a:r>
              <a:rPr sz="2400" b="1" spc="-5" dirty="0">
                <a:latin typeface="Century Schoolbook"/>
                <a:cs typeface="Century Schoolbook"/>
              </a:rPr>
              <a:t>Consider Minimum</a:t>
            </a:r>
            <a:endParaRPr sz="2400" b="1" dirty="0">
              <a:latin typeface="Century Schoolbook"/>
              <a:cs typeface="Century Schoolboo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51050" y="4427241"/>
            <a:ext cx="388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LS</a:t>
            </a:r>
          </a:p>
          <a:p>
            <a:r>
              <a:rPr lang="en-US" b="1" dirty="0"/>
              <a:t>LF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4C7AF5-8D94-42C9-A0B5-3AD6779AF7BA}"/>
              </a:ext>
            </a:extLst>
          </p:cNvPr>
          <p:cNvCxnSpPr/>
          <p:nvPr/>
        </p:nvCxnSpPr>
        <p:spPr>
          <a:xfrm>
            <a:off x="4038600" y="711200"/>
            <a:ext cx="2133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82586B-2B1C-4B87-BFA6-F3070FF35124}"/>
              </a:ext>
            </a:extLst>
          </p:cNvPr>
          <p:cNvCxnSpPr/>
          <p:nvPr/>
        </p:nvCxnSpPr>
        <p:spPr>
          <a:xfrm flipH="1">
            <a:off x="4419600" y="3197860"/>
            <a:ext cx="2705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902970"/>
            <a:ext cx="3656331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u="heavy" spc="-5" dirty="0">
                <a:uFill>
                  <a:solidFill>
                    <a:srgbClr val="565E6C"/>
                  </a:solidFill>
                </a:uFill>
                <a:latin typeface="Century Schoolbook"/>
                <a:cs typeface="Century Schoolbook"/>
              </a:rPr>
              <a:t>Float</a:t>
            </a:r>
            <a:r>
              <a:rPr sz="3000" b="0" u="heavy" spc="-75" dirty="0">
                <a:uFill>
                  <a:solidFill>
                    <a:srgbClr val="565E6C"/>
                  </a:solidFill>
                </a:uFill>
                <a:latin typeface="Century Schoolbook"/>
                <a:cs typeface="Century Schoolbook"/>
              </a:rPr>
              <a:t> </a:t>
            </a:r>
            <a:r>
              <a:rPr sz="3000" b="0" u="heavy" spc="-5" dirty="0">
                <a:uFill>
                  <a:solidFill>
                    <a:srgbClr val="565E6C"/>
                  </a:solidFill>
                </a:uFill>
                <a:latin typeface="Century Schoolbook"/>
                <a:cs typeface="Century Schoolbook"/>
              </a:rPr>
              <a:t>activity:</a:t>
            </a:r>
            <a:endParaRPr sz="3000" dirty="0">
              <a:latin typeface="Century Schoolbook"/>
              <a:cs typeface="Century School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1969" y="1633220"/>
            <a:ext cx="690308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marR="17780" indent="-274320">
              <a:lnSpc>
                <a:spcPct val="100000"/>
              </a:lnSpc>
              <a:spcBef>
                <a:spcPts val="100"/>
              </a:spcBef>
            </a:pPr>
            <a:r>
              <a:rPr sz="2475" spc="1635" baseline="15151" dirty="0">
                <a:solidFill>
                  <a:srgbClr val="FD8536"/>
                </a:solidFill>
                <a:latin typeface="Symbol"/>
                <a:cs typeface="Symbol"/>
              </a:rPr>
              <a:t></a:t>
            </a:r>
            <a:r>
              <a:rPr sz="2475" spc="375" baseline="15151" dirty="0">
                <a:solidFill>
                  <a:srgbClr val="FD8536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Float activity For an Activity is The Difference  between </a:t>
            </a:r>
            <a:r>
              <a:rPr sz="2400" dirty="0">
                <a:latin typeface="Century Schoolbook"/>
                <a:cs typeface="Century Schoolbook"/>
              </a:rPr>
              <a:t>its </a:t>
            </a:r>
            <a:r>
              <a:rPr sz="2400" u="heavy" spc="-5" dirty="0">
                <a:solidFill>
                  <a:srgbClr val="FD8536"/>
                </a:solidFill>
                <a:uFill>
                  <a:solidFill>
                    <a:srgbClr val="FD8536"/>
                  </a:solidFill>
                </a:uFill>
                <a:latin typeface="Century Schoolbook"/>
                <a:cs typeface="Century Schoolbook"/>
              </a:rPr>
              <a:t>Earliest</a:t>
            </a:r>
            <a:r>
              <a:rPr sz="2400" spc="-5" dirty="0">
                <a:solidFill>
                  <a:srgbClr val="FD8536"/>
                </a:solidFill>
                <a:latin typeface="Century Schoolbook"/>
                <a:cs typeface="Century Schoolbook"/>
              </a:rPr>
              <a:t> </a:t>
            </a:r>
            <a:r>
              <a:rPr sz="2400" spc="-10" dirty="0">
                <a:latin typeface="Century Schoolbook"/>
                <a:cs typeface="Century Schoolbook"/>
              </a:rPr>
              <a:t>and </a:t>
            </a:r>
            <a:r>
              <a:rPr sz="2400" spc="-5" dirty="0">
                <a:latin typeface="Century Schoolbook"/>
                <a:cs typeface="Century Schoolbook"/>
              </a:rPr>
              <a:t>Latest Start Time </a:t>
            </a:r>
            <a:r>
              <a:rPr sz="2400" dirty="0">
                <a:latin typeface="Century Schoolbook"/>
                <a:cs typeface="Century Schoolbook"/>
              </a:rPr>
              <a:t>or  </a:t>
            </a:r>
            <a:r>
              <a:rPr sz="2400" u="heavy" spc="-5" dirty="0">
                <a:solidFill>
                  <a:srgbClr val="FD8536"/>
                </a:solidFill>
                <a:uFill>
                  <a:solidFill>
                    <a:srgbClr val="FD8536"/>
                  </a:solidFill>
                </a:uFill>
                <a:latin typeface="Century Schoolbook"/>
                <a:cs typeface="Century Schoolbook"/>
              </a:rPr>
              <a:t>Earliest</a:t>
            </a:r>
            <a:r>
              <a:rPr sz="2400" spc="-5" dirty="0">
                <a:solidFill>
                  <a:srgbClr val="FD8536"/>
                </a:solidFill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and Latest Finish Time </a:t>
            </a:r>
            <a:r>
              <a:rPr sz="2400" dirty="0">
                <a:latin typeface="Century Schoolbook"/>
                <a:cs typeface="Century Schoolbook"/>
              </a:rPr>
              <a:t>.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0" y="2858869"/>
            <a:ext cx="23855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Float/Slack= (LS – ES)</a:t>
            </a:r>
          </a:p>
          <a:p>
            <a:r>
              <a:rPr lang="en-US" sz="2000" dirty="0"/>
              <a:t>Or (  LF – EF)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600" y="4267200"/>
            <a:ext cx="12433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EF = ES + t</a:t>
            </a:r>
          </a:p>
          <a:p>
            <a:r>
              <a:rPr lang="en-US" sz="2000" dirty="0"/>
              <a:t>LS = LF - 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810000" y="4419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10000" y="47244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03830" y="4205600"/>
            <a:ext cx="142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 pass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88711" y="4527840"/>
            <a:ext cx="1559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Backward pass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310" y="750570"/>
            <a:ext cx="6466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81835" algn="l"/>
              </a:tabLst>
            </a:pPr>
            <a:r>
              <a:rPr sz="3600" b="0" u="heavy" spc="-5" dirty="0">
                <a:uFill>
                  <a:solidFill>
                    <a:srgbClr val="565E6C"/>
                  </a:solidFill>
                </a:uFill>
                <a:latin typeface="Century Schoolbook"/>
                <a:cs typeface="Century Schoolbook"/>
              </a:rPr>
              <a:t>Steps in	Critical Path</a:t>
            </a:r>
            <a:r>
              <a:rPr sz="3600" b="0" u="heavy" spc="-105" dirty="0">
                <a:uFill>
                  <a:solidFill>
                    <a:srgbClr val="565E6C"/>
                  </a:solidFill>
                </a:uFill>
                <a:latin typeface="Century Schoolbook"/>
                <a:cs typeface="Century Schoolbook"/>
              </a:rPr>
              <a:t> </a:t>
            </a:r>
            <a:r>
              <a:rPr sz="3600" b="0" u="heavy" spc="-5" dirty="0">
                <a:uFill>
                  <a:solidFill>
                    <a:srgbClr val="565E6C"/>
                  </a:solidFill>
                </a:uFill>
                <a:latin typeface="Century Schoolbook"/>
                <a:cs typeface="Century Schoolbook"/>
              </a:rPr>
              <a:t>Method</a:t>
            </a:r>
            <a:endParaRPr sz="3600">
              <a:latin typeface="Century Schoolbook"/>
              <a:cs typeface="Century School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1969" y="1746249"/>
            <a:ext cx="7963534" cy="42125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0670" marR="299720" indent="-255270">
              <a:lnSpc>
                <a:spcPct val="101499"/>
              </a:lnSpc>
              <a:spcBef>
                <a:spcPts val="90"/>
              </a:spcBef>
              <a:tabLst>
                <a:tab pos="1345565" algn="l"/>
                <a:tab pos="1424305" algn="l"/>
                <a:tab pos="6951980" algn="l"/>
              </a:tabLst>
            </a:pPr>
            <a:r>
              <a:rPr sz="2325" spc="1507" baseline="14336" dirty="0">
                <a:solidFill>
                  <a:srgbClr val="FD8536"/>
                </a:solidFill>
                <a:latin typeface="Symbol"/>
                <a:cs typeface="Symbol"/>
              </a:rPr>
              <a:t></a:t>
            </a:r>
            <a:r>
              <a:rPr sz="2325" spc="345" baseline="14336" dirty="0">
                <a:solidFill>
                  <a:srgbClr val="FD8536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565E6C"/>
                </a:solidFill>
                <a:latin typeface="Century Schoolbook"/>
                <a:cs typeface="Century Schoolbook"/>
              </a:rPr>
              <a:t>Step</a:t>
            </a:r>
            <a:r>
              <a:rPr sz="2200" spc="20" dirty="0">
                <a:solidFill>
                  <a:srgbClr val="565E6C"/>
                </a:solidFill>
                <a:latin typeface="Century Schoolbook"/>
                <a:cs typeface="Century Schoolbook"/>
              </a:rPr>
              <a:t> </a:t>
            </a:r>
            <a:r>
              <a:rPr sz="2200" spc="5" dirty="0">
                <a:solidFill>
                  <a:srgbClr val="565E6C"/>
                </a:solidFill>
                <a:latin typeface="Century Schoolbook"/>
                <a:cs typeface="Century Schoolbook"/>
              </a:rPr>
              <a:t>1:	</a:t>
            </a:r>
            <a:r>
              <a:rPr sz="2200" spc="15" dirty="0">
                <a:latin typeface="Century Schoolbook"/>
                <a:cs typeface="Century Schoolbook"/>
              </a:rPr>
              <a:t>Make a </a:t>
            </a:r>
            <a:r>
              <a:rPr sz="2200" spc="10" dirty="0">
                <a:latin typeface="Century Schoolbook"/>
                <a:cs typeface="Century Schoolbook"/>
              </a:rPr>
              <a:t>forward pass through the network as  </a:t>
            </a:r>
            <a:r>
              <a:rPr sz="2200" spc="5" dirty="0">
                <a:latin typeface="Century Schoolbook"/>
                <a:cs typeface="Century Schoolbook"/>
              </a:rPr>
              <a:t>f</a:t>
            </a:r>
            <a:r>
              <a:rPr sz="2200" spc="15" dirty="0">
                <a:latin typeface="Century Schoolbook"/>
                <a:cs typeface="Century Schoolbook"/>
              </a:rPr>
              <a:t>o</a:t>
            </a:r>
            <a:r>
              <a:rPr sz="2200" dirty="0">
                <a:latin typeface="Century Schoolbook"/>
                <a:cs typeface="Century Schoolbook"/>
              </a:rPr>
              <a:t>l</a:t>
            </a:r>
            <a:r>
              <a:rPr sz="2200" spc="15" dirty="0">
                <a:latin typeface="Century Schoolbook"/>
                <a:cs typeface="Century Schoolbook"/>
              </a:rPr>
              <a:t>low</a:t>
            </a:r>
            <a:r>
              <a:rPr sz="2200" spc="5" dirty="0">
                <a:latin typeface="Century Schoolbook"/>
                <a:cs typeface="Century Schoolbook"/>
              </a:rPr>
              <a:t>s:</a:t>
            </a:r>
            <a:r>
              <a:rPr sz="2200" dirty="0">
                <a:latin typeface="Century Schoolbook"/>
                <a:cs typeface="Century Schoolbook"/>
              </a:rPr>
              <a:t>		</a:t>
            </a:r>
            <a:r>
              <a:rPr sz="2200" spc="20" dirty="0">
                <a:latin typeface="Century Schoolbook"/>
                <a:cs typeface="Century Schoolbook"/>
              </a:rPr>
              <a:t>F</a:t>
            </a:r>
            <a:r>
              <a:rPr sz="2200" spc="10" dirty="0">
                <a:latin typeface="Century Schoolbook"/>
                <a:cs typeface="Century Schoolbook"/>
              </a:rPr>
              <a:t>or</a:t>
            </a:r>
            <a:r>
              <a:rPr sz="2200" spc="20" dirty="0">
                <a:latin typeface="Century Schoolbook"/>
                <a:cs typeface="Century Schoolbook"/>
              </a:rPr>
              <a:t> </a:t>
            </a:r>
            <a:r>
              <a:rPr sz="2200" spc="10" dirty="0">
                <a:latin typeface="Century Schoolbook"/>
                <a:cs typeface="Century Schoolbook"/>
              </a:rPr>
              <a:t>eac</a:t>
            </a:r>
            <a:r>
              <a:rPr sz="2200" spc="15" dirty="0">
                <a:latin typeface="Century Schoolbook"/>
                <a:cs typeface="Century Schoolbook"/>
              </a:rPr>
              <a:t>h</a:t>
            </a:r>
            <a:r>
              <a:rPr sz="2200" spc="20" dirty="0">
                <a:latin typeface="Century Schoolbook"/>
                <a:cs typeface="Century Schoolbook"/>
              </a:rPr>
              <a:t> </a:t>
            </a:r>
            <a:r>
              <a:rPr sz="2200" spc="5" dirty="0">
                <a:latin typeface="Century Schoolbook"/>
                <a:cs typeface="Century Schoolbook"/>
              </a:rPr>
              <a:t>a</a:t>
            </a:r>
            <a:r>
              <a:rPr sz="2200" spc="15" dirty="0">
                <a:latin typeface="Century Schoolbook"/>
                <a:cs typeface="Century Schoolbook"/>
              </a:rPr>
              <a:t>c</a:t>
            </a:r>
            <a:r>
              <a:rPr sz="2200" dirty="0">
                <a:latin typeface="Century Schoolbook"/>
                <a:cs typeface="Century Schoolbook"/>
              </a:rPr>
              <a:t>t</a:t>
            </a:r>
            <a:r>
              <a:rPr sz="2200" spc="5" dirty="0">
                <a:latin typeface="Century Schoolbook"/>
                <a:cs typeface="Century Schoolbook"/>
              </a:rPr>
              <a:t>i</a:t>
            </a:r>
            <a:r>
              <a:rPr sz="2200" spc="10" dirty="0">
                <a:latin typeface="Century Schoolbook"/>
                <a:cs typeface="Century Schoolbook"/>
              </a:rPr>
              <a:t>vi</a:t>
            </a:r>
            <a:r>
              <a:rPr sz="2200" dirty="0">
                <a:latin typeface="Century Schoolbook"/>
                <a:cs typeface="Century Schoolbook"/>
              </a:rPr>
              <a:t>t</a:t>
            </a:r>
            <a:r>
              <a:rPr sz="2200" spc="15" dirty="0">
                <a:latin typeface="Century Schoolbook"/>
                <a:cs typeface="Century Schoolbook"/>
              </a:rPr>
              <a:t>y</a:t>
            </a:r>
            <a:r>
              <a:rPr sz="2200" spc="55" dirty="0">
                <a:latin typeface="Century Schoolbook"/>
                <a:cs typeface="Century Schoolbook"/>
              </a:rPr>
              <a:t> </a:t>
            </a:r>
            <a:r>
              <a:rPr sz="2200" i="1" spc="10" dirty="0">
                <a:latin typeface="Century Schoolbook"/>
                <a:cs typeface="Century Schoolbook"/>
              </a:rPr>
              <a:t>i</a:t>
            </a:r>
            <a:r>
              <a:rPr sz="2200" i="1" dirty="0">
                <a:latin typeface="Century Schoolbook"/>
                <a:cs typeface="Century Schoolbook"/>
              </a:rPr>
              <a:t> </a:t>
            </a:r>
            <a:r>
              <a:rPr sz="2200" spc="10" dirty="0">
                <a:latin typeface="Century Schoolbook"/>
                <a:cs typeface="Century Schoolbook"/>
              </a:rPr>
              <a:t>begi</a:t>
            </a:r>
            <a:r>
              <a:rPr sz="2200" spc="15" dirty="0">
                <a:latin typeface="Century Schoolbook"/>
                <a:cs typeface="Century Schoolbook"/>
              </a:rPr>
              <a:t>nning</a:t>
            </a:r>
            <a:r>
              <a:rPr sz="2200" spc="10" dirty="0">
                <a:latin typeface="Century Schoolbook"/>
                <a:cs typeface="Century Schoolbook"/>
              </a:rPr>
              <a:t> </a:t>
            </a:r>
            <a:r>
              <a:rPr sz="2200" spc="5" dirty="0">
                <a:latin typeface="Century Schoolbook"/>
                <a:cs typeface="Century Schoolbook"/>
              </a:rPr>
              <a:t>a</a:t>
            </a:r>
            <a:r>
              <a:rPr sz="2200" spc="10" dirty="0">
                <a:latin typeface="Century Schoolbook"/>
                <a:cs typeface="Century Schoolbook"/>
              </a:rPr>
              <a:t>t</a:t>
            </a:r>
            <a:r>
              <a:rPr sz="2200" spc="5" dirty="0">
                <a:latin typeface="Century Schoolbook"/>
                <a:cs typeface="Century Schoolbook"/>
              </a:rPr>
              <a:t> </a:t>
            </a:r>
            <a:r>
              <a:rPr sz="2200" spc="10" dirty="0">
                <a:latin typeface="Century Schoolbook"/>
                <a:cs typeface="Century Schoolbook"/>
              </a:rPr>
              <a:t>th</a:t>
            </a:r>
            <a:r>
              <a:rPr sz="2200" spc="15" dirty="0">
                <a:latin typeface="Century Schoolbook"/>
                <a:cs typeface="Century Schoolbook"/>
              </a:rPr>
              <a:t>e</a:t>
            </a:r>
            <a:r>
              <a:rPr sz="2200" spc="5" dirty="0">
                <a:latin typeface="Century Schoolbook"/>
                <a:cs typeface="Century Schoolbook"/>
              </a:rPr>
              <a:t> </a:t>
            </a:r>
            <a:r>
              <a:rPr sz="2200" spc="15" dirty="0">
                <a:latin typeface="Century Schoolbook"/>
                <a:cs typeface="Century Schoolbook"/>
              </a:rPr>
              <a:t>S</a:t>
            </a:r>
            <a:r>
              <a:rPr sz="2200" dirty="0">
                <a:latin typeface="Century Schoolbook"/>
                <a:cs typeface="Century Schoolbook"/>
              </a:rPr>
              <a:t>t</a:t>
            </a:r>
            <a:r>
              <a:rPr sz="2200" spc="10" dirty="0">
                <a:latin typeface="Century Schoolbook"/>
                <a:cs typeface="Century Schoolbook"/>
              </a:rPr>
              <a:t>a</a:t>
            </a:r>
            <a:r>
              <a:rPr sz="2200" spc="15" dirty="0">
                <a:latin typeface="Century Schoolbook"/>
                <a:cs typeface="Century Schoolbook"/>
              </a:rPr>
              <a:t>r</a:t>
            </a:r>
            <a:r>
              <a:rPr sz="2200" spc="10" dirty="0">
                <a:latin typeface="Century Schoolbook"/>
                <a:cs typeface="Century Schoolbook"/>
              </a:rPr>
              <a:t>t</a:t>
            </a:r>
            <a:r>
              <a:rPr sz="2200" dirty="0">
                <a:latin typeface="Century Schoolbook"/>
                <a:cs typeface="Century Schoolbook"/>
              </a:rPr>
              <a:t>	</a:t>
            </a:r>
            <a:r>
              <a:rPr sz="2200" spc="10" dirty="0">
                <a:latin typeface="Century Schoolbook"/>
                <a:cs typeface="Century Schoolbook"/>
              </a:rPr>
              <a:t>n</a:t>
            </a:r>
            <a:r>
              <a:rPr sz="2200" spc="15" dirty="0">
                <a:latin typeface="Century Schoolbook"/>
                <a:cs typeface="Century Schoolbook"/>
              </a:rPr>
              <a:t>o</a:t>
            </a:r>
            <a:r>
              <a:rPr sz="2200" spc="10" dirty="0">
                <a:latin typeface="Century Schoolbook"/>
                <a:cs typeface="Century Schoolbook"/>
              </a:rPr>
              <a:t>d</a:t>
            </a:r>
            <a:r>
              <a:rPr sz="2200" spc="55" dirty="0">
                <a:latin typeface="Century Schoolbook"/>
                <a:cs typeface="Century Schoolbook"/>
              </a:rPr>
              <a:t>e</a:t>
            </a:r>
            <a:r>
              <a:rPr sz="2200" i="1" spc="5" dirty="0">
                <a:latin typeface="Century Schoolbook"/>
                <a:cs typeface="Century Schoolbook"/>
              </a:rPr>
              <a:t>,  </a:t>
            </a:r>
            <a:r>
              <a:rPr sz="2200" spc="10" dirty="0">
                <a:latin typeface="Century Schoolbook"/>
                <a:cs typeface="Century Schoolbook"/>
              </a:rPr>
              <a:t>compute:</a:t>
            </a:r>
            <a:endParaRPr sz="2200" dirty="0">
              <a:latin typeface="Century Schoolbook"/>
              <a:cs typeface="Century Schoolbook"/>
            </a:endParaRPr>
          </a:p>
          <a:p>
            <a:pPr marL="25400">
              <a:lnSpc>
                <a:spcPct val="100000"/>
              </a:lnSpc>
            </a:pPr>
            <a:r>
              <a:rPr sz="1950" u="heavy" spc="-5" dirty="0">
                <a:solidFill>
                  <a:srgbClr val="FD8536"/>
                </a:solidFill>
                <a:uFill>
                  <a:solidFill>
                    <a:srgbClr val="FD8536"/>
                  </a:solidFill>
                </a:uFill>
                <a:latin typeface="Century Schoolbook"/>
                <a:cs typeface="Century Schoolbook"/>
              </a:rPr>
              <a:t>Earliest Start </a:t>
            </a:r>
            <a:r>
              <a:rPr sz="1950" u="heavy" dirty="0">
                <a:solidFill>
                  <a:srgbClr val="FD8536"/>
                </a:solidFill>
                <a:uFill>
                  <a:solidFill>
                    <a:srgbClr val="FD8536"/>
                  </a:solidFill>
                </a:uFill>
                <a:latin typeface="Century Schoolbook"/>
                <a:cs typeface="Century Schoolbook"/>
              </a:rPr>
              <a:t>Time (ES)</a:t>
            </a:r>
            <a:r>
              <a:rPr sz="1950" dirty="0">
                <a:solidFill>
                  <a:srgbClr val="FD8536"/>
                </a:solidFill>
                <a:latin typeface="Century Schoolbook"/>
                <a:cs typeface="Century Schoolbook"/>
              </a:rPr>
              <a:t> </a:t>
            </a:r>
            <a:r>
              <a:rPr sz="1950" dirty="0">
                <a:latin typeface="Century Schoolbook"/>
                <a:cs typeface="Century Schoolbook"/>
              </a:rPr>
              <a:t>= the maximum of the </a:t>
            </a:r>
            <a:r>
              <a:rPr sz="1950" spc="-5" dirty="0">
                <a:latin typeface="Century Schoolbook"/>
                <a:cs typeface="Century Schoolbook"/>
              </a:rPr>
              <a:t>earliest finish</a:t>
            </a:r>
            <a:r>
              <a:rPr sz="1950" spc="30" dirty="0">
                <a:latin typeface="Century Schoolbook"/>
                <a:cs typeface="Century Schoolbook"/>
              </a:rPr>
              <a:t> </a:t>
            </a:r>
            <a:r>
              <a:rPr sz="1950" spc="-5" dirty="0">
                <a:latin typeface="Century Schoolbook"/>
                <a:cs typeface="Century Schoolbook"/>
              </a:rPr>
              <a:t>times</a:t>
            </a:r>
            <a:endParaRPr sz="1950" dirty="0">
              <a:latin typeface="Century Schoolbook"/>
              <a:cs typeface="Century Schoolbook"/>
            </a:endParaRPr>
          </a:p>
          <a:p>
            <a:pPr marL="25400" marR="140970">
              <a:lnSpc>
                <a:spcPct val="100000"/>
              </a:lnSpc>
              <a:spcBef>
                <a:spcPts val="10"/>
              </a:spcBef>
            </a:pPr>
            <a:r>
              <a:rPr sz="1950" dirty="0">
                <a:latin typeface="Century Schoolbook"/>
                <a:cs typeface="Century Schoolbook"/>
              </a:rPr>
              <a:t>of </a:t>
            </a:r>
            <a:r>
              <a:rPr sz="1950" spc="-5" dirty="0">
                <a:latin typeface="Century Schoolbook"/>
                <a:cs typeface="Century Schoolbook"/>
              </a:rPr>
              <a:t>all activities </a:t>
            </a:r>
            <a:r>
              <a:rPr sz="1950" dirty="0">
                <a:latin typeface="Century Schoolbook"/>
                <a:cs typeface="Century Schoolbook"/>
              </a:rPr>
              <a:t>immediately preceding </a:t>
            </a:r>
            <a:r>
              <a:rPr sz="1950" spc="-5" dirty="0">
                <a:latin typeface="Century Schoolbook"/>
                <a:cs typeface="Century Schoolbook"/>
              </a:rPr>
              <a:t>activity </a:t>
            </a:r>
            <a:r>
              <a:rPr sz="1950" i="1" dirty="0">
                <a:latin typeface="Century Schoolbook"/>
                <a:cs typeface="Century Schoolbook"/>
              </a:rPr>
              <a:t>i</a:t>
            </a:r>
            <a:r>
              <a:rPr sz="1950" dirty="0">
                <a:latin typeface="Century Schoolbook"/>
                <a:cs typeface="Century Schoolbook"/>
              </a:rPr>
              <a:t>. (This </a:t>
            </a:r>
            <a:r>
              <a:rPr sz="1950" spc="-5" dirty="0">
                <a:latin typeface="Century Schoolbook"/>
                <a:cs typeface="Century Schoolbook"/>
              </a:rPr>
              <a:t>is </a:t>
            </a:r>
            <a:r>
              <a:rPr sz="1950" dirty="0">
                <a:latin typeface="Century Schoolbook"/>
                <a:cs typeface="Century Schoolbook"/>
              </a:rPr>
              <a:t>0 for an  </a:t>
            </a:r>
            <a:r>
              <a:rPr sz="1950" spc="-5" dirty="0">
                <a:latin typeface="Century Schoolbook"/>
                <a:cs typeface="Century Schoolbook"/>
              </a:rPr>
              <a:t>activity with no predecessors.). </a:t>
            </a:r>
            <a:r>
              <a:rPr sz="1950" dirty="0">
                <a:latin typeface="Century Schoolbook"/>
                <a:cs typeface="Century Schoolbook"/>
              </a:rPr>
              <a:t>This </a:t>
            </a:r>
            <a:r>
              <a:rPr sz="1950" spc="-5" dirty="0">
                <a:latin typeface="Century Schoolbook"/>
                <a:cs typeface="Century Schoolbook"/>
              </a:rPr>
              <a:t>is </a:t>
            </a:r>
            <a:r>
              <a:rPr sz="1950" dirty="0">
                <a:latin typeface="Century Schoolbook"/>
                <a:cs typeface="Century Schoolbook"/>
              </a:rPr>
              <a:t>the </a:t>
            </a:r>
            <a:r>
              <a:rPr sz="1950" spc="-5" dirty="0">
                <a:latin typeface="Century Schoolbook"/>
                <a:cs typeface="Century Schoolbook"/>
              </a:rPr>
              <a:t>earliest time </a:t>
            </a:r>
            <a:r>
              <a:rPr sz="1950" dirty="0">
                <a:latin typeface="Century Schoolbook"/>
                <a:cs typeface="Century Schoolbook"/>
              </a:rPr>
              <a:t>an </a:t>
            </a:r>
            <a:r>
              <a:rPr sz="1950" spc="-5" dirty="0">
                <a:latin typeface="Century Schoolbook"/>
                <a:cs typeface="Century Schoolbook"/>
              </a:rPr>
              <a:t>activity  can </a:t>
            </a:r>
            <a:r>
              <a:rPr sz="1950" dirty="0">
                <a:latin typeface="Century Schoolbook"/>
                <a:cs typeface="Century Schoolbook"/>
              </a:rPr>
              <a:t>begin without violation of immediate predecessor</a:t>
            </a:r>
            <a:r>
              <a:rPr sz="1950" spc="-25" dirty="0">
                <a:latin typeface="Century Schoolbook"/>
                <a:cs typeface="Century Schoolbook"/>
              </a:rPr>
              <a:t> </a:t>
            </a:r>
            <a:r>
              <a:rPr sz="1950" spc="-5" dirty="0">
                <a:latin typeface="Century Schoolbook"/>
                <a:cs typeface="Century Schoolbook"/>
              </a:rPr>
              <a:t>requirements.</a:t>
            </a:r>
            <a:endParaRPr sz="1950" dirty="0">
              <a:latin typeface="Century Schoolbook"/>
              <a:cs typeface="Century Schoolbook"/>
            </a:endParaRPr>
          </a:p>
          <a:p>
            <a:pPr marL="25400" marR="17780">
              <a:lnSpc>
                <a:spcPct val="100000"/>
              </a:lnSpc>
              <a:spcBef>
                <a:spcPts val="1320"/>
              </a:spcBef>
            </a:pPr>
            <a:r>
              <a:rPr sz="1950" u="heavy" spc="-5" dirty="0">
                <a:solidFill>
                  <a:srgbClr val="FD8536"/>
                </a:solidFill>
                <a:uFill>
                  <a:solidFill>
                    <a:srgbClr val="FD8536"/>
                  </a:solidFill>
                </a:uFill>
                <a:latin typeface="Century Schoolbook"/>
                <a:cs typeface="Century Schoolbook"/>
              </a:rPr>
              <a:t>Earliest </a:t>
            </a:r>
            <a:r>
              <a:rPr sz="1950" u="heavy" dirty="0">
                <a:solidFill>
                  <a:srgbClr val="FD8536"/>
                </a:solidFill>
                <a:uFill>
                  <a:solidFill>
                    <a:srgbClr val="FD8536"/>
                  </a:solidFill>
                </a:uFill>
                <a:latin typeface="Century Schoolbook"/>
                <a:cs typeface="Century Schoolbook"/>
              </a:rPr>
              <a:t>Finish Time (E</a:t>
            </a:r>
            <a:r>
              <a:rPr lang="en-US" sz="1950" u="heavy" dirty="0">
                <a:solidFill>
                  <a:srgbClr val="FD8536"/>
                </a:solidFill>
                <a:uFill>
                  <a:solidFill>
                    <a:srgbClr val="FD8536"/>
                  </a:solidFill>
                </a:uFill>
                <a:latin typeface="Century Schoolbook"/>
                <a:cs typeface="Century Schoolbook"/>
              </a:rPr>
              <a:t>F</a:t>
            </a:r>
            <a:r>
              <a:rPr sz="1950" u="heavy" dirty="0">
                <a:solidFill>
                  <a:srgbClr val="FD8536"/>
                </a:solidFill>
                <a:uFill>
                  <a:solidFill>
                    <a:srgbClr val="FD8536"/>
                  </a:solidFill>
                </a:uFill>
                <a:latin typeface="Century Schoolbook"/>
                <a:cs typeface="Century Schoolbook"/>
              </a:rPr>
              <a:t>)</a:t>
            </a:r>
            <a:r>
              <a:rPr sz="1950" dirty="0">
                <a:solidFill>
                  <a:srgbClr val="FD8536"/>
                </a:solidFill>
                <a:latin typeface="Century Schoolbook"/>
                <a:cs typeface="Century Schoolbook"/>
              </a:rPr>
              <a:t> </a:t>
            </a:r>
            <a:r>
              <a:rPr sz="1950" dirty="0">
                <a:latin typeface="Century Schoolbook"/>
                <a:cs typeface="Century Schoolbook"/>
              </a:rPr>
              <a:t>= </a:t>
            </a:r>
            <a:r>
              <a:rPr sz="1950" spc="-5" dirty="0">
                <a:latin typeface="Century Schoolbook"/>
                <a:cs typeface="Century Schoolbook"/>
              </a:rPr>
              <a:t>(Earliest Start Time) </a:t>
            </a:r>
            <a:r>
              <a:rPr sz="1950" dirty="0">
                <a:latin typeface="Century Schoolbook"/>
                <a:cs typeface="Century Schoolbook"/>
              </a:rPr>
              <a:t>+ (Time </a:t>
            </a:r>
            <a:r>
              <a:rPr sz="1950" spc="-5" dirty="0">
                <a:latin typeface="Century Schoolbook"/>
                <a:cs typeface="Century Schoolbook"/>
              </a:rPr>
              <a:t>to complete  activity </a:t>
            </a:r>
            <a:r>
              <a:rPr sz="1950" i="1" dirty="0">
                <a:latin typeface="Century Schoolbook"/>
                <a:cs typeface="Century Schoolbook"/>
              </a:rPr>
              <a:t>i</a:t>
            </a:r>
            <a:r>
              <a:rPr sz="1950" dirty="0">
                <a:latin typeface="Century Schoolbook"/>
                <a:cs typeface="Century Schoolbook"/>
              </a:rPr>
              <a:t>. This represent </a:t>
            </a:r>
            <a:r>
              <a:rPr sz="1950" spc="-5" dirty="0">
                <a:latin typeface="Century Schoolbook"/>
                <a:cs typeface="Century Schoolbook"/>
              </a:rPr>
              <a:t>the earliest time </a:t>
            </a:r>
            <a:r>
              <a:rPr sz="1950" dirty="0">
                <a:latin typeface="Century Schoolbook"/>
                <a:cs typeface="Century Schoolbook"/>
              </a:rPr>
              <a:t>at which an </a:t>
            </a:r>
            <a:r>
              <a:rPr sz="1950" spc="-5" dirty="0">
                <a:latin typeface="Century Schoolbook"/>
                <a:cs typeface="Century Schoolbook"/>
              </a:rPr>
              <a:t>activity can  </a:t>
            </a:r>
            <a:r>
              <a:rPr sz="1950" dirty="0">
                <a:latin typeface="Century Schoolbook"/>
                <a:cs typeface="Century Schoolbook"/>
              </a:rPr>
              <a:t>end.</a:t>
            </a:r>
          </a:p>
          <a:p>
            <a:pPr marL="280670" marR="995680">
              <a:lnSpc>
                <a:spcPct val="101099"/>
              </a:lnSpc>
              <a:spcBef>
                <a:spcPts val="1880"/>
              </a:spcBef>
            </a:pPr>
            <a:r>
              <a:rPr sz="2200" spc="10" dirty="0">
                <a:latin typeface="Century Schoolbook"/>
                <a:cs typeface="Century Schoolbook"/>
              </a:rPr>
              <a:t>The project completion time is </a:t>
            </a:r>
            <a:r>
              <a:rPr sz="2200" spc="15" dirty="0">
                <a:latin typeface="Century Schoolbook"/>
                <a:cs typeface="Century Schoolbook"/>
              </a:rPr>
              <a:t>the maximum </a:t>
            </a:r>
            <a:r>
              <a:rPr sz="2200" spc="10" dirty="0">
                <a:latin typeface="Century Schoolbook"/>
                <a:cs typeface="Century Schoolbook"/>
              </a:rPr>
              <a:t>of the  Earliest Finish </a:t>
            </a:r>
            <a:r>
              <a:rPr sz="2200" spc="15" dirty="0">
                <a:latin typeface="Century Schoolbook"/>
                <a:cs typeface="Century Schoolbook"/>
              </a:rPr>
              <a:t>Times </a:t>
            </a:r>
            <a:r>
              <a:rPr sz="2200" spc="10" dirty="0">
                <a:latin typeface="Century Schoolbook"/>
                <a:cs typeface="Century Schoolbook"/>
              </a:rPr>
              <a:t>at the Finish</a:t>
            </a:r>
            <a:r>
              <a:rPr sz="2200" spc="-20" dirty="0">
                <a:latin typeface="Century Schoolbook"/>
                <a:cs typeface="Century Schoolbook"/>
              </a:rPr>
              <a:t> </a:t>
            </a:r>
            <a:r>
              <a:rPr sz="2200" spc="10" dirty="0">
                <a:latin typeface="Century Schoolbook"/>
                <a:cs typeface="Century Schoolbook"/>
              </a:rPr>
              <a:t>node.</a:t>
            </a:r>
            <a:endParaRPr sz="2200" dirty="0">
              <a:latin typeface="Century Schoolbook"/>
              <a:cs typeface="Century Schoolboo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40628" y="4706478"/>
            <a:ext cx="113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 = ES + 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D8304A89DEFD448A4957F3363430CC" ma:contentTypeVersion="3" ma:contentTypeDescription="Create a new document." ma:contentTypeScope="" ma:versionID="05b8f474c05d24b93a3b1ead70a92bd9">
  <xsd:schema xmlns:xsd="http://www.w3.org/2001/XMLSchema" xmlns:xs="http://www.w3.org/2001/XMLSchema" xmlns:p="http://schemas.microsoft.com/office/2006/metadata/properties" xmlns:ns2="613cba00-ce8d-4fb4-838f-75eaf4789a8b" targetNamespace="http://schemas.microsoft.com/office/2006/metadata/properties" ma:root="true" ma:fieldsID="22c3452f4f129c0e6d9d6080ba5a5a53" ns2:_="">
    <xsd:import namespace="613cba00-ce8d-4fb4-838f-75eaf4789a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3cba00-ce8d-4fb4-838f-75eaf4789a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413294-9C3E-421A-878B-FD3806884066}"/>
</file>

<file path=customXml/itemProps2.xml><?xml version="1.0" encoding="utf-8"?>
<ds:datastoreItem xmlns:ds="http://schemas.openxmlformats.org/officeDocument/2006/customXml" ds:itemID="{CACE6D42-0FC4-4C6E-9125-A4E310B105B3}"/>
</file>

<file path=customXml/itemProps3.xml><?xml version="1.0" encoding="utf-8"?>
<ds:datastoreItem xmlns:ds="http://schemas.openxmlformats.org/officeDocument/2006/customXml" ds:itemID="{3746B369-210A-463A-905C-54587D884BB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2987</TotalTime>
  <Words>2334</Words>
  <Application>Microsoft Office PowerPoint</Application>
  <PresentationFormat>On-screen Show (4:3)</PresentationFormat>
  <Paragraphs>898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42" baseType="lpstr">
      <vt:lpstr>HelveticaNeueLTStd-Cn</vt:lpstr>
      <vt:lpstr>TimesLTStd-Roman</vt:lpstr>
      <vt:lpstr>Arial</vt:lpstr>
      <vt:lpstr>Arial Black</vt:lpstr>
      <vt:lpstr>Arial Nova</vt:lpstr>
      <vt:lpstr>Arial Nova Light</vt:lpstr>
      <vt:lpstr>Arial Rounded MT Bold</vt:lpstr>
      <vt:lpstr>Book Antiqua</vt:lpstr>
      <vt:lpstr>Calibri</vt:lpstr>
      <vt:lpstr>Calibri Light</vt:lpstr>
      <vt:lpstr>Century Schoolbook</vt:lpstr>
      <vt:lpstr>Rockwell Extra Bold</vt:lpstr>
      <vt:lpstr>Symbol</vt:lpstr>
      <vt:lpstr>Times New Roman</vt:lpstr>
      <vt:lpstr>Trebuchet MS</vt:lpstr>
      <vt:lpstr>Office Theme</vt:lpstr>
      <vt:lpstr>Introduction to CPM</vt:lpstr>
      <vt:lpstr>Project Management</vt:lpstr>
      <vt:lpstr> Critical path is the sequential activities from start to  the end of a project. Although many projects have only  one critical path, some projects may have more than  one critical paths depending on the flow logic used in  the project</vt:lpstr>
      <vt:lpstr>Terminologies used in CPM</vt:lpstr>
      <vt:lpstr>PowerPoint Presentation</vt:lpstr>
      <vt:lpstr>Situations in network diagram B</vt:lpstr>
      <vt:lpstr>Forward pass:</vt:lpstr>
      <vt:lpstr>Float activity:</vt:lpstr>
      <vt:lpstr>Steps in Critical Path Method</vt:lpstr>
      <vt:lpstr>Continue..........</vt:lpstr>
      <vt:lpstr>PowerPoint Presentation</vt:lpstr>
      <vt:lpstr>PowerPoint Presentation</vt:lpstr>
      <vt:lpstr>Continue..........</vt:lpstr>
      <vt:lpstr>Example</vt:lpstr>
      <vt:lpstr>PowerPoint Presentation</vt:lpstr>
      <vt:lpstr>Benefits of CPM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CPM</dc:title>
  <dc:creator>teacher</dc:creator>
  <cp:lastModifiedBy>Dr. Mossa Anisa Khatun</cp:lastModifiedBy>
  <cp:revision>185</cp:revision>
  <dcterms:created xsi:type="dcterms:W3CDTF">2020-07-18T16:06:53Z</dcterms:created>
  <dcterms:modified xsi:type="dcterms:W3CDTF">2023-08-09T05:42:03Z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2015-10-22T00:00:00Z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2020-07-18T00:00:00Z</vt:filetime>
  </property>
  <property fmtid="{D5CDD505-2E9C-101B-9397-08002B2CF9AE}" pid="5" name="ContentTypeId">
    <vt:lpwstr>0x010100C2D8304A89DEFD448A4957F3363430CC</vt:lpwstr>
  </property>
</Properties>
</file>