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300" r:id="rId18"/>
    <p:sldId id="297" r:id="rId19"/>
    <p:sldId id="302" r:id="rId20"/>
    <p:sldId id="301" r:id="rId21"/>
    <p:sldId id="292" r:id="rId22"/>
    <p:sldId id="293" r:id="rId23"/>
    <p:sldId id="294" r:id="rId24"/>
    <p:sldId id="295" r:id="rId25"/>
    <p:sldId id="296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68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4699" autoAdjust="0"/>
  </p:normalViewPr>
  <p:slideViewPr>
    <p:cSldViewPr>
      <p:cViewPr varScale="1">
        <p:scale>
          <a:sx n="42" d="100"/>
          <a:sy n="42" d="100"/>
        </p:scale>
        <p:origin x="83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5B94227-66A0-458B-9E1A-4070524C52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778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0C8D46F-975D-41CE-B349-17EDB4249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444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C8D46F-975D-41CE-B349-17EDB4249D8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72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stevenson9e_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76200" y="65532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i="1">
                <a:latin typeface="Book Antiqua" panose="02040602050305030304" pitchFamily="18" charset="0"/>
              </a:rPr>
              <a:t>McGraw-Hill/Irwin</a:t>
            </a:r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3733800" y="65532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200" b="1" i="1">
                <a:latin typeface="Book Antiqua" panose="02040602050305030304" pitchFamily="18" charset="0"/>
              </a:rPr>
              <a:t>Copyright</a:t>
            </a:r>
            <a:r>
              <a:rPr lang="en-US" altLang="en-US" sz="1200">
                <a:latin typeface="Book Antiqua" panose="02040602050305030304" pitchFamily="18" charset="0"/>
              </a:rPr>
              <a:t> </a:t>
            </a:r>
            <a:r>
              <a:rPr lang="en-US" altLang="en-US" sz="1200" b="1" i="1">
                <a:latin typeface="Book Antiqua" panose="02040602050305030304" pitchFamily="18" charset="0"/>
              </a:rPr>
              <a:t>© 2007 by The McGraw-Hill Companies, Inc. All rights reserved.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67600" y="187325"/>
            <a:ext cx="14478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#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2438400"/>
            <a:ext cx="4114800" cy="3810000"/>
          </a:xfrm>
        </p:spPr>
        <p:txBody>
          <a:bodyPr anchor="ctr" anchorCtr="1"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179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6F99F872-4475-46FE-89C6-2A531588D2D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01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-76200"/>
            <a:ext cx="2171700" cy="6705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-76200"/>
            <a:ext cx="6362700" cy="6705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FF9CC553-D2C1-4E3E-9199-ED183D9189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603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BD1E7E2B-D1D8-4F77-85F7-DE55B3BEBD0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4350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77724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42672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95400"/>
            <a:ext cx="4267200" cy="5334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89BA9A3B-5C17-4D74-8E43-79917015CA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5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B1179779-DFA4-4A43-B49E-A38AE525BD5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65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8CC6AB1C-C4BC-4600-8DAA-A3F97788D8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70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42672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33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899E7B04-3524-4462-BEEF-2B4946BD16C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30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BC4155E1-58FA-43F3-A8F2-A8CD547421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16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342732A0-FCAC-42C7-A5F9-F02ED1B9A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97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9E6D38FB-98A8-412A-A094-FEEB271566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40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830C4C8F-D457-4701-AD45-4EF75C5563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05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2-</a:t>
            </a:r>
            <a:fld id="{239BB3AF-FD5C-48C5-8D63-771083F58D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27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stevenson-master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-76200"/>
            <a:ext cx="77724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954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 b="1"/>
            </a:lvl1pPr>
          </a:lstStyle>
          <a:p>
            <a:pPr>
              <a:defRPr/>
            </a:pPr>
            <a:r>
              <a:rPr lang="en-US" altLang="en-US"/>
              <a:t>2-</a:t>
            </a:r>
            <a:fld id="{3A15FCCA-23A7-4C1D-9512-5665883AC84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2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29200" y="1676400"/>
            <a:ext cx="3886200" cy="4495800"/>
          </a:xfrm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chemeClr val="tx2"/>
                </a:solidFill>
                <a:effectLst/>
              </a:rPr>
              <a:t>Competitiveness, Strategy, </a:t>
            </a:r>
            <a:br>
              <a:rPr lang="en-US" altLang="en-US">
                <a:solidFill>
                  <a:schemeClr val="tx2"/>
                </a:solidFill>
                <a:effectLst/>
              </a:rPr>
            </a:br>
            <a:r>
              <a:rPr lang="en-US" altLang="en-US">
                <a:solidFill>
                  <a:schemeClr val="tx2"/>
                </a:solidFill>
                <a:effectLst/>
              </a:rPr>
              <a:t>and Productivity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8C20F7F7-22B8-48F4-8C96-B6E55786EC8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772400" cy="8556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Productivity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230313"/>
            <a:ext cx="8172450" cy="4941887"/>
          </a:xfrm>
        </p:spPr>
        <p:txBody>
          <a:bodyPr/>
          <a:lstStyle/>
          <a:p>
            <a:pPr eaLnBrk="1" hangingPunct="1"/>
            <a:r>
              <a:rPr lang="en-US" altLang="en-US"/>
              <a:t>Productivity</a:t>
            </a:r>
          </a:p>
          <a:p>
            <a:pPr lvl="1" eaLnBrk="1" hangingPunct="1"/>
            <a:r>
              <a:rPr lang="en-US" altLang="en-US"/>
              <a:t>A measure of the effective use of resources, usually expressed as the ratio of output to input</a:t>
            </a:r>
          </a:p>
          <a:p>
            <a:pPr eaLnBrk="1" hangingPunct="1"/>
            <a:r>
              <a:rPr lang="en-US" altLang="en-US"/>
              <a:t>Productivity ratios are used for</a:t>
            </a:r>
          </a:p>
          <a:p>
            <a:pPr lvl="1" eaLnBrk="1" hangingPunct="1"/>
            <a:r>
              <a:rPr lang="en-US" altLang="en-US"/>
              <a:t>Planning workforce requirements</a:t>
            </a:r>
          </a:p>
          <a:p>
            <a:pPr lvl="1" eaLnBrk="1" hangingPunct="1"/>
            <a:r>
              <a:rPr lang="en-US" altLang="en-US"/>
              <a:t>Scheduling equipment</a:t>
            </a:r>
          </a:p>
          <a:p>
            <a:pPr lvl="1" eaLnBrk="1" hangingPunct="1"/>
            <a:r>
              <a:rPr lang="en-US" altLang="en-US"/>
              <a:t>Financial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EA5633DB-52F5-46EF-9C1D-F6590EC87F9B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0650"/>
            <a:ext cx="7772400" cy="812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Productivity</a:t>
            </a:r>
            <a:endParaRPr lang="en-US" altLang="en-US" sz="7200">
              <a:solidFill>
                <a:schemeClr val="tx1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1476375"/>
            <a:ext cx="6129338" cy="38163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r>
              <a:rPr lang="en-US" altLang="en-US"/>
              <a:t>Partial measures</a:t>
            </a:r>
          </a:p>
          <a:p>
            <a:pPr lvl="1" eaLnBrk="1" hangingPunct="1">
              <a:buSzPct val="75000"/>
            </a:pPr>
            <a:r>
              <a:rPr lang="en-US" altLang="en-US"/>
              <a:t>output/(single input)</a:t>
            </a:r>
          </a:p>
          <a:p>
            <a:pPr eaLnBrk="1" hangingPunct="1"/>
            <a:r>
              <a:rPr lang="en-US" altLang="en-US"/>
              <a:t>Multi-factor measures</a:t>
            </a:r>
          </a:p>
          <a:p>
            <a:pPr lvl="1" eaLnBrk="1" hangingPunct="1">
              <a:buSzPct val="75000"/>
            </a:pPr>
            <a:r>
              <a:rPr lang="en-US" altLang="en-US"/>
              <a:t>output/(multiple inputs)</a:t>
            </a:r>
          </a:p>
          <a:p>
            <a:pPr eaLnBrk="1" hangingPunct="1"/>
            <a:r>
              <a:rPr lang="en-US" altLang="en-US"/>
              <a:t>Total measure</a:t>
            </a:r>
          </a:p>
          <a:p>
            <a:pPr lvl="1" eaLnBrk="1" hangingPunct="1">
              <a:buSzPct val="75000"/>
            </a:pPr>
            <a:r>
              <a:rPr lang="en-US" altLang="en-US"/>
              <a:t>output/(total inputs)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3684588" y="4724400"/>
            <a:ext cx="4545012" cy="1184275"/>
            <a:chOff x="1861" y="3216"/>
            <a:chExt cx="2863" cy="746"/>
          </a:xfrm>
        </p:grpSpPr>
        <p:sp>
          <p:nvSpPr>
            <p:cNvPr id="15366" name="Rectangle 5"/>
            <p:cNvSpPr>
              <a:spLocks noChangeArrowheads="1"/>
            </p:cNvSpPr>
            <p:nvPr/>
          </p:nvSpPr>
          <p:spPr bwMode="auto">
            <a:xfrm>
              <a:off x="1872" y="3264"/>
              <a:ext cx="2852" cy="6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dist="107763" dir="2700000" algn="ctr" rotWithShape="0">
                <a:schemeClr val="accent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1861" y="3216"/>
              <a:ext cx="2757" cy="704"/>
              <a:chOff x="1674" y="3265"/>
              <a:chExt cx="2757" cy="704"/>
            </a:xfrm>
          </p:grpSpPr>
          <p:sp>
            <p:nvSpPr>
              <p:cNvPr id="15368" name="Line 7"/>
              <p:cNvSpPr>
                <a:spLocks noChangeShapeType="1"/>
              </p:cNvSpPr>
              <p:nvPr/>
            </p:nvSpPr>
            <p:spPr bwMode="auto">
              <a:xfrm>
                <a:off x="3560" y="3606"/>
                <a:ext cx="860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9" name="Rectangle 8"/>
              <p:cNvSpPr>
                <a:spLocks noChangeArrowheads="1"/>
              </p:cNvSpPr>
              <p:nvPr/>
            </p:nvSpPr>
            <p:spPr bwMode="auto">
              <a:xfrm>
                <a:off x="1674" y="3436"/>
                <a:ext cx="1127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Productiv</a:t>
                </a:r>
                <a:endParaRPr lang="en-US" altLang="en-US"/>
              </a:p>
            </p:txBody>
          </p:sp>
          <p:sp>
            <p:nvSpPr>
              <p:cNvPr id="15370" name="Rectangle 9"/>
              <p:cNvSpPr>
                <a:spLocks noChangeArrowheads="1"/>
              </p:cNvSpPr>
              <p:nvPr/>
            </p:nvSpPr>
            <p:spPr bwMode="auto">
              <a:xfrm>
                <a:off x="2787" y="3436"/>
                <a:ext cx="35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ity </a:t>
                </a:r>
                <a:endParaRPr lang="en-US" altLang="en-US"/>
              </a:p>
            </p:txBody>
          </p:sp>
          <p:sp>
            <p:nvSpPr>
              <p:cNvPr id="15371" name="Rectangle 10"/>
              <p:cNvSpPr>
                <a:spLocks noChangeArrowheads="1"/>
              </p:cNvSpPr>
              <p:nvPr/>
            </p:nvSpPr>
            <p:spPr bwMode="auto">
              <a:xfrm>
                <a:off x="3213" y="3436"/>
                <a:ext cx="15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</a:t>
                </a:r>
                <a:endParaRPr lang="en-US" altLang="en-US"/>
              </a:p>
            </p:txBody>
          </p:sp>
          <p:sp>
            <p:nvSpPr>
              <p:cNvPr id="15372" name="Rectangle 11"/>
              <p:cNvSpPr>
                <a:spLocks noChangeArrowheads="1"/>
              </p:cNvSpPr>
              <p:nvPr/>
            </p:nvSpPr>
            <p:spPr bwMode="auto">
              <a:xfrm>
                <a:off x="3437" y="3436"/>
                <a:ext cx="68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en-US"/>
              </a:p>
            </p:txBody>
          </p:sp>
          <p:sp>
            <p:nvSpPr>
              <p:cNvPr id="15373" name="Rectangle 12"/>
              <p:cNvSpPr>
                <a:spLocks noChangeArrowheads="1"/>
              </p:cNvSpPr>
              <p:nvPr/>
            </p:nvSpPr>
            <p:spPr bwMode="auto">
              <a:xfrm>
                <a:off x="3569" y="3265"/>
                <a:ext cx="86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Outputs</a:t>
                </a:r>
                <a:endParaRPr lang="en-US" altLang="en-US"/>
              </a:p>
            </p:txBody>
          </p:sp>
          <p:sp>
            <p:nvSpPr>
              <p:cNvPr id="15374" name="Rectangle 13"/>
              <p:cNvSpPr>
                <a:spLocks noChangeArrowheads="1"/>
              </p:cNvSpPr>
              <p:nvPr/>
            </p:nvSpPr>
            <p:spPr bwMode="auto">
              <a:xfrm>
                <a:off x="3662" y="3643"/>
                <a:ext cx="68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3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Inputs</a:t>
                </a:r>
                <a:endParaRPr lang="en-US" altLang="en-US"/>
              </a:p>
            </p:txBody>
          </p:sp>
        </p:grp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BB214A8F-4134-408D-AA15-13800655499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168275"/>
            <a:ext cx="91440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en-US" sz="3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</a:rPr>
              <a:t>Productivity Growth</a:t>
            </a:r>
          </a:p>
        </p:txBody>
      </p:sp>
      <p:grpSp>
        <p:nvGrpSpPr>
          <p:cNvPr id="16388" name="Group 3"/>
          <p:cNvGrpSpPr>
            <a:grpSpLocks/>
          </p:cNvGrpSpPr>
          <p:nvPr/>
        </p:nvGrpSpPr>
        <p:grpSpPr bwMode="auto">
          <a:xfrm>
            <a:off x="499795" y="2892426"/>
            <a:ext cx="6967805" cy="708025"/>
            <a:chOff x="512" y="1976"/>
            <a:chExt cx="4367" cy="446"/>
          </a:xfrm>
        </p:grpSpPr>
        <p:sp>
          <p:nvSpPr>
            <p:cNvPr id="16390" name="Text Box 4"/>
            <p:cNvSpPr txBox="1">
              <a:spLocks noChangeArrowheads="1"/>
            </p:cNvSpPr>
            <p:nvPr/>
          </p:nvSpPr>
          <p:spPr bwMode="auto">
            <a:xfrm>
              <a:off x="512" y="1976"/>
              <a:ext cx="4367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000" dirty="0"/>
                <a:t>Current Period Productivity – Previous Period Productivity</a:t>
              </a:r>
            </a:p>
            <a:p>
              <a:pPr algn="ctr"/>
              <a:r>
                <a:rPr lang="en-US" altLang="en-US" sz="2000" dirty="0"/>
                <a:t>Previous Period Productivity</a:t>
              </a:r>
            </a:p>
          </p:txBody>
        </p:sp>
        <p:sp>
          <p:nvSpPr>
            <p:cNvPr id="16391" name="Line 5"/>
            <p:cNvSpPr>
              <a:spLocks noChangeShapeType="1"/>
            </p:cNvSpPr>
            <p:nvPr/>
          </p:nvSpPr>
          <p:spPr bwMode="auto">
            <a:xfrm flipV="1">
              <a:off x="528" y="2190"/>
              <a:ext cx="4164" cy="18"/>
            </a:xfrm>
            <a:prstGeom prst="line">
              <a:avLst/>
            </a:prstGeom>
            <a:noFill/>
            <a:ln w="12700">
              <a:solidFill>
                <a:srgbClr val="701A5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746125" y="2057400"/>
            <a:ext cx="4525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>
                <a:solidFill>
                  <a:schemeClr val="tx2"/>
                </a:solidFill>
              </a:rPr>
              <a:t>Productivity Growth =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75233" y="3034069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*100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7C5DC554-BF88-4892-8FB3-341B902AFC46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301625"/>
            <a:ext cx="914400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ctr">
              <a:defRPr/>
            </a:pPr>
            <a:r>
              <a:rPr lang="en-US" altLang="en-US" sz="3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</a:rPr>
              <a:t>Measures of Productivity</a:t>
            </a:r>
            <a:endParaRPr lang="en-US" altLang="en-US" sz="3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125413" y="838200"/>
            <a:ext cx="1455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</a:rPr>
              <a:t>Table 2.4</a:t>
            </a:r>
            <a:endParaRPr lang="en-US" altLang="en-US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762000" y="1676400"/>
            <a:ext cx="8305800" cy="36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  <a:tab pos="2686050" algn="l"/>
                <a:tab pos="4114800" algn="l"/>
                <a:tab pos="5429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600" dirty="0">
              <a:solidFill>
                <a:srgbClr val="2237A0"/>
              </a:solidFill>
              <a:latin typeface="Times New Roman" panose="02020603050405020304" pitchFamily="18" charset="0"/>
            </a:endParaRPr>
          </a:p>
          <a:p>
            <a:r>
              <a:rPr lang="en-US" altLang="en-US" sz="2600" dirty="0">
                <a:solidFill>
                  <a:srgbClr val="CE2700"/>
                </a:solidFill>
                <a:latin typeface="Times New Roman" panose="02020603050405020304" pitchFamily="18" charset="0"/>
              </a:rPr>
              <a:t>Partial</a:t>
            </a:r>
            <a:r>
              <a:rPr lang="en-US" altLang="en-US" sz="2200" dirty="0">
                <a:solidFill>
                  <a:srgbClr val="2237A0"/>
                </a:solidFill>
                <a:latin typeface="Times New Roman" panose="02020603050405020304" pitchFamily="18" charset="0"/>
              </a:rPr>
              <a:t>	       Output      </a:t>
            </a:r>
            <a:r>
              <a:rPr lang="en-US" altLang="en-US" sz="2200" dirty="0" err="1">
                <a:solidFill>
                  <a:srgbClr val="2237A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200" dirty="0">
                <a:solidFill>
                  <a:srgbClr val="2237A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en-US" sz="2200" dirty="0" err="1">
                <a:solidFill>
                  <a:srgbClr val="2237A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200" dirty="0">
                <a:solidFill>
                  <a:srgbClr val="2237A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en-US" sz="2200" dirty="0" err="1">
                <a:solidFill>
                  <a:srgbClr val="2237A0"/>
                </a:solidFill>
                <a:latin typeface="Times New Roman" panose="02020603050405020304" pitchFamily="18" charset="0"/>
              </a:rPr>
              <a:t>Output</a:t>
            </a:r>
            <a:br>
              <a:rPr lang="en-US" altLang="en-US" sz="2200" dirty="0">
                <a:solidFill>
                  <a:srgbClr val="2237A0"/>
                </a:solidFill>
                <a:latin typeface="Times New Roman" panose="02020603050405020304" pitchFamily="18" charset="0"/>
              </a:rPr>
            </a:br>
            <a:r>
              <a:rPr lang="en-US" altLang="en-US" sz="2600" dirty="0">
                <a:solidFill>
                  <a:srgbClr val="CE2700"/>
                </a:solidFill>
                <a:latin typeface="Times New Roman" panose="02020603050405020304" pitchFamily="18" charset="0"/>
              </a:rPr>
              <a:t>measures</a:t>
            </a:r>
            <a:r>
              <a:rPr lang="en-US" altLang="en-US" sz="2600" dirty="0">
                <a:solidFill>
                  <a:srgbClr val="2237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2237A0"/>
                </a:solidFill>
                <a:latin typeface="Times New Roman" panose="02020603050405020304" pitchFamily="18" charset="0"/>
              </a:rPr>
              <a:t>        Labor        Machine    Capital      Energy</a:t>
            </a:r>
          </a:p>
          <a:p>
            <a:endParaRPr lang="en-US" altLang="en-US" sz="2200" dirty="0">
              <a:solidFill>
                <a:srgbClr val="2237A0"/>
              </a:solidFill>
              <a:latin typeface="Times New Roman" panose="02020603050405020304" pitchFamily="18" charset="0"/>
            </a:endParaRPr>
          </a:p>
          <a:p>
            <a:r>
              <a:rPr lang="en-US" altLang="en-US" sz="2600" dirty="0">
                <a:solidFill>
                  <a:srgbClr val="CE2700"/>
                </a:solidFill>
                <a:latin typeface="Times New Roman" panose="02020603050405020304" pitchFamily="18" charset="0"/>
              </a:rPr>
              <a:t>Multifactor</a:t>
            </a:r>
            <a:r>
              <a:rPr lang="en-US" altLang="en-US" sz="2200" dirty="0">
                <a:solidFill>
                  <a:srgbClr val="2237A0"/>
                </a:solidFill>
                <a:latin typeface="Times New Roman" panose="02020603050405020304" pitchFamily="18" charset="0"/>
              </a:rPr>
              <a:t>             Output                             </a:t>
            </a:r>
            <a:r>
              <a:rPr lang="en-US" altLang="en-US" sz="2200" dirty="0" err="1">
                <a:solidFill>
                  <a:srgbClr val="2237A0"/>
                </a:solidFill>
                <a:latin typeface="Times New Roman" panose="02020603050405020304" pitchFamily="18" charset="0"/>
              </a:rPr>
              <a:t>Output</a:t>
            </a:r>
            <a:r>
              <a:rPr lang="en-US" altLang="en-US" sz="2200" dirty="0">
                <a:solidFill>
                  <a:srgbClr val="2237A0"/>
                </a:solidFill>
                <a:latin typeface="Times New Roman" panose="02020603050405020304" pitchFamily="18" charset="0"/>
              </a:rPr>
              <a:t>	</a:t>
            </a:r>
          </a:p>
          <a:p>
            <a:r>
              <a:rPr lang="en-US" altLang="en-US" sz="2600" dirty="0">
                <a:solidFill>
                  <a:srgbClr val="CE2700"/>
                </a:solidFill>
                <a:latin typeface="Times New Roman" panose="02020603050405020304" pitchFamily="18" charset="0"/>
              </a:rPr>
              <a:t>measures</a:t>
            </a:r>
            <a:r>
              <a:rPr lang="en-US" altLang="en-US" sz="2200" dirty="0">
                <a:solidFill>
                  <a:srgbClr val="2237A0"/>
                </a:solidFill>
                <a:latin typeface="Times New Roman" panose="02020603050405020304" pitchFamily="18" charset="0"/>
              </a:rPr>
              <a:t>           Labor + Machine      Labor + Capital + Energy</a:t>
            </a:r>
          </a:p>
          <a:p>
            <a:r>
              <a:rPr lang="en-US" altLang="en-US" sz="2200" dirty="0">
                <a:solidFill>
                  <a:srgbClr val="2237A0"/>
                </a:solidFill>
                <a:latin typeface="Times New Roman" panose="02020603050405020304" pitchFamily="18" charset="0"/>
              </a:rPr>
              <a:t>	 	</a:t>
            </a:r>
          </a:p>
          <a:p>
            <a:r>
              <a:rPr lang="en-US" altLang="en-US" sz="2600" dirty="0">
                <a:solidFill>
                  <a:srgbClr val="CE2700"/>
                </a:solidFill>
                <a:latin typeface="Times New Roman" panose="02020603050405020304" pitchFamily="18" charset="0"/>
              </a:rPr>
              <a:t>Total</a:t>
            </a:r>
            <a:r>
              <a:rPr lang="en-US" altLang="en-US" sz="2200" dirty="0">
                <a:solidFill>
                  <a:srgbClr val="CE27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rgbClr val="2237A0"/>
                </a:solidFill>
                <a:latin typeface="Times New Roman" panose="02020603050405020304" pitchFamily="18" charset="0"/>
              </a:rPr>
              <a:t>	              Goods or Services Produced</a:t>
            </a:r>
          </a:p>
          <a:p>
            <a:r>
              <a:rPr lang="en-US" altLang="en-US" sz="2600" dirty="0">
                <a:solidFill>
                  <a:srgbClr val="CE2700"/>
                </a:solidFill>
                <a:latin typeface="Times New Roman" panose="02020603050405020304" pitchFamily="18" charset="0"/>
              </a:rPr>
              <a:t>measure</a:t>
            </a:r>
            <a:r>
              <a:rPr lang="en-US" altLang="en-US" sz="2200" dirty="0">
                <a:solidFill>
                  <a:srgbClr val="2237A0"/>
                </a:solidFill>
                <a:latin typeface="Times New Roman" panose="02020603050405020304" pitchFamily="18" charset="0"/>
              </a:rPr>
              <a:t>	            All inputs used to produce them</a:t>
            </a:r>
          </a:p>
        </p:txBody>
      </p:sp>
      <p:sp>
        <p:nvSpPr>
          <p:cNvPr id="17414" name="Line 5"/>
          <p:cNvSpPr>
            <a:spLocks noChangeShapeType="1"/>
          </p:cNvSpPr>
          <p:nvPr/>
        </p:nvSpPr>
        <p:spPr bwMode="auto">
          <a:xfrm>
            <a:off x="2667000" y="2492375"/>
            <a:ext cx="9144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3886200" y="2492375"/>
            <a:ext cx="9144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7"/>
          <p:cNvSpPr>
            <a:spLocks noChangeShapeType="1"/>
          </p:cNvSpPr>
          <p:nvPr/>
        </p:nvSpPr>
        <p:spPr bwMode="auto">
          <a:xfrm>
            <a:off x="5105400" y="2492375"/>
            <a:ext cx="9144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6400800" y="2492375"/>
            <a:ext cx="9144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>
            <a:off x="2667000" y="3635375"/>
            <a:ext cx="21336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5029200" y="3635375"/>
            <a:ext cx="32004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2895600" y="4797425"/>
            <a:ext cx="4191000" cy="0"/>
          </a:xfrm>
          <a:prstGeom prst="line">
            <a:avLst/>
          </a:prstGeom>
          <a:noFill/>
          <a:ln w="12700">
            <a:solidFill>
              <a:srgbClr val="701A5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55149391-274C-46B2-8C04-FA6C4B5D1EB6}" type="slidenum">
              <a:rPr lang="en-US" altLang="en-US" smtClean="0"/>
              <a:pPr/>
              <a:t>14</a:t>
            </a:fld>
            <a:endParaRPr lang="en-US" altLang="en-US"/>
          </a:p>
        </p:txBody>
      </p:sp>
      <p:grpSp>
        <p:nvGrpSpPr>
          <p:cNvPr id="18435" name="Group 2"/>
          <p:cNvGrpSpPr>
            <a:grpSpLocks/>
          </p:cNvGrpSpPr>
          <p:nvPr/>
        </p:nvGrpSpPr>
        <p:grpSpPr bwMode="auto">
          <a:xfrm>
            <a:off x="914400" y="2041525"/>
            <a:ext cx="7467600" cy="4283075"/>
            <a:chOff x="576" y="1200"/>
            <a:chExt cx="4704" cy="2698"/>
          </a:xfrm>
        </p:grpSpPr>
        <p:sp>
          <p:nvSpPr>
            <p:cNvPr id="18438" name="Rectangle 3"/>
            <p:cNvSpPr>
              <a:spLocks noChangeArrowheads="1"/>
            </p:cNvSpPr>
            <p:nvPr/>
          </p:nvSpPr>
          <p:spPr bwMode="auto">
            <a:xfrm>
              <a:off x="2064" y="3258"/>
              <a:ext cx="321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Units of output per kilowatt-hour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Dollar value of output per kilowatt-hour</a:t>
              </a:r>
            </a:p>
          </p:txBody>
        </p:sp>
        <p:sp>
          <p:nvSpPr>
            <p:cNvPr id="18439" name="Rectangle 4"/>
            <p:cNvSpPr>
              <a:spLocks noChangeArrowheads="1"/>
            </p:cNvSpPr>
            <p:nvPr/>
          </p:nvSpPr>
          <p:spPr bwMode="auto">
            <a:xfrm>
              <a:off x="576" y="3258"/>
              <a:ext cx="148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Energy Productivity</a:t>
              </a:r>
            </a:p>
          </p:txBody>
        </p:sp>
        <p:sp>
          <p:nvSpPr>
            <p:cNvPr id="18440" name="Rectangle 5"/>
            <p:cNvSpPr>
              <a:spLocks noChangeArrowheads="1"/>
            </p:cNvSpPr>
            <p:nvPr/>
          </p:nvSpPr>
          <p:spPr bwMode="auto">
            <a:xfrm>
              <a:off x="2064" y="2549"/>
              <a:ext cx="3216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Units of output per dollar input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Dollar value of output per dollar input</a:t>
              </a:r>
            </a:p>
            <a:p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8441" name="Rectangle 6"/>
            <p:cNvSpPr>
              <a:spLocks noChangeArrowheads="1"/>
            </p:cNvSpPr>
            <p:nvPr/>
          </p:nvSpPr>
          <p:spPr bwMode="auto">
            <a:xfrm>
              <a:off x="576" y="2549"/>
              <a:ext cx="1488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Capital Productivity</a:t>
              </a:r>
            </a:p>
          </p:txBody>
        </p:sp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2064" y="1909"/>
              <a:ext cx="321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latin typeface="Times New Roman" panose="02020603050405020304" pitchFamily="18" charset="0"/>
                </a:rPr>
                <a:t>Units of output per machine hour</a:t>
              </a:r>
            </a:p>
            <a:p>
              <a:r>
                <a:rPr lang="en-US" altLang="en-US" sz="2000">
                  <a:latin typeface="Times New Roman" panose="02020603050405020304" pitchFamily="18" charset="0"/>
                </a:rPr>
                <a:t>machine hour</a:t>
              </a:r>
            </a:p>
          </p:txBody>
        </p:sp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576" y="1909"/>
              <a:ext cx="1488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Machine Productivity</a:t>
              </a:r>
            </a:p>
          </p:txBody>
        </p:sp>
        <p:sp>
          <p:nvSpPr>
            <p:cNvPr id="18444" name="Rectangle 9"/>
            <p:cNvSpPr>
              <a:spLocks noChangeArrowheads="1"/>
            </p:cNvSpPr>
            <p:nvPr/>
          </p:nvSpPr>
          <p:spPr bwMode="auto">
            <a:xfrm>
              <a:off x="2064" y="1200"/>
              <a:ext cx="3216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>
                  <a:latin typeface="Times New Roman" panose="02020603050405020304" pitchFamily="18" charset="0"/>
                </a:rPr>
                <a:t>Units of output per labor hour</a:t>
              </a:r>
            </a:p>
            <a:p>
              <a:r>
                <a:rPr lang="en-US" altLang="en-US" sz="2000" dirty="0">
                  <a:latin typeface="Times New Roman" panose="02020603050405020304" pitchFamily="18" charset="0"/>
                </a:rPr>
                <a:t>Units of output per shift</a:t>
              </a:r>
            </a:p>
            <a:p>
              <a:r>
                <a:rPr lang="en-US" altLang="en-US" sz="2000" dirty="0">
                  <a:latin typeface="Times New Roman" panose="02020603050405020304" pitchFamily="18" charset="0"/>
                </a:rPr>
                <a:t>Value-added per labor hour</a:t>
              </a:r>
            </a:p>
          </p:txBody>
        </p:sp>
        <p:sp>
          <p:nvSpPr>
            <p:cNvPr id="18445" name="Rectangle 10"/>
            <p:cNvSpPr>
              <a:spLocks noChangeArrowheads="1"/>
            </p:cNvSpPr>
            <p:nvPr/>
          </p:nvSpPr>
          <p:spPr bwMode="auto">
            <a:xfrm>
              <a:off x="576" y="1200"/>
              <a:ext cx="1488" cy="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D8B1CF"/>
                      </a:gs>
                      <a:gs pos="100000">
                        <a:srgbClr val="F1C5E7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701A5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800">
                  <a:solidFill>
                    <a:schemeClr val="tx2"/>
                  </a:solidFill>
                  <a:latin typeface="Times New Roman" panose="02020603050405020304" pitchFamily="18" charset="0"/>
                </a:rPr>
                <a:t>Labor Productivity</a:t>
              </a:r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>
              <a:off x="576" y="1200"/>
              <a:ext cx="47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>
              <a:off x="576" y="1909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3"/>
            <p:cNvSpPr>
              <a:spLocks noChangeShapeType="1"/>
            </p:cNvSpPr>
            <p:nvPr/>
          </p:nvSpPr>
          <p:spPr bwMode="auto">
            <a:xfrm>
              <a:off x="576" y="2549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Line 14"/>
            <p:cNvSpPr>
              <a:spLocks noChangeShapeType="1"/>
            </p:cNvSpPr>
            <p:nvPr/>
          </p:nvSpPr>
          <p:spPr bwMode="auto">
            <a:xfrm>
              <a:off x="576" y="3258"/>
              <a:ext cx="47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15"/>
            <p:cNvSpPr>
              <a:spLocks noChangeShapeType="1"/>
            </p:cNvSpPr>
            <p:nvPr/>
          </p:nvSpPr>
          <p:spPr bwMode="auto">
            <a:xfrm>
              <a:off x="576" y="3898"/>
              <a:ext cx="47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16"/>
            <p:cNvSpPr>
              <a:spLocks noChangeShapeType="1"/>
            </p:cNvSpPr>
            <p:nvPr/>
          </p:nvSpPr>
          <p:spPr bwMode="auto">
            <a:xfrm>
              <a:off x="576" y="1200"/>
              <a:ext cx="0" cy="269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17"/>
            <p:cNvSpPr>
              <a:spLocks noChangeShapeType="1"/>
            </p:cNvSpPr>
            <p:nvPr/>
          </p:nvSpPr>
          <p:spPr bwMode="auto">
            <a:xfrm>
              <a:off x="2064" y="1200"/>
              <a:ext cx="0" cy="26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3" name="Line 18"/>
            <p:cNvSpPr>
              <a:spLocks noChangeShapeType="1"/>
            </p:cNvSpPr>
            <p:nvPr/>
          </p:nvSpPr>
          <p:spPr bwMode="auto">
            <a:xfrm>
              <a:off x="5280" y="1200"/>
              <a:ext cx="0" cy="269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0" y="228600"/>
            <a:ext cx="91440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ctr"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altLang="en-US" sz="3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anose="020B0502020202020204" pitchFamily="34" charset="0"/>
              </a:rPr>
              <a:t>Examples of Partial Productivity Measures</a:t>
            </a:r>
          </a:p>
        </p:txBody>
      </p:sp>
      <p:sp>
        <p:nvSpPr>
          <p:cNvPr id="18437" name="Text Box 20"/>
          <p:cNvSpPr txBox="1">
            <a:spLocks noChangeArrowheads="1"/>
          </p:cNvSpPr>
          <p:nvPr/>
        </p:nvSpPr>
        <p:spPr bwMode="auto">
          <a:xfrm>
            <a:off x="114300" y="838200"/>
            <a:ext cx="1455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D8B1CF"/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hlink"/>
                </a:solidFill>
              </a:rPr>
              <a:t>Table 2.5</a:t>
            </a:r>
            <a:endParaRPr lang="en-US" altLang="en-US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A4206E8C-3986-4E75-AF09-0A0781962AC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1938"/>
            <a:ext cx="7772400" cy="67468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 dirty="0"/>
              <a:t>Example </a:t>
            </a:r>
            <a:endParaRPr lang="en-US" altLang="en-US" sz="2900" dirty="0">
              <a:solidFill>
                <a:srgbClr val="2D8BD8"/>
              </a:solidFill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143000" y="1733550"/>
            <a:ext cx="4300538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>
                <a:solidFill>
                  <a:schemeClr val="tx2"/>
                </a:solidFill>
              </a:rPr>
              <a:t>7040 Units Produced    </a:t>
            </a:r>
          </a:p>
          <a:p>
            <a:endParaRPr lang="en-US" altLang="en-US" sz="2800" b="1">
              <a:solidFill>
                <a:schemeClr val="tx2"/>
              </a:solidFill>
            </a:endParaRPr>
          </a:p>
          <a:p>
            <a:r>
              <a:rPr lang="en-US" altLang="en-US" sz="2800" b="1">
                <a:solidFill>
                  <a:schemeClr val="tx2"/>
                </a:solidFill>
              </a:rPr>
              <a:t>Cost of labor of $1,000</a:t>
            </a:r>
          </a:p>
          <a:p>
            <a:endParaRPr lang="en-US" altLang="en-US" sz="2800" b="1">
              <a:solidFill>
                <a:schemeClr val="tx2"/>
              </a:solidFill>
            </a:endParaRPr>
          </a:p>
          <a:p>
            <a:r>
              <a:rPr lang="en-US" altLang="en-US" sz="2800" b="1">
                <a:solidFill>
                  <a:schemeClr val="tx2"/>
                </a:solidFill>
              </a:rPr>
              <a:t>Cost of materials: $520</a:t>
            </a:r>
          </a:p>
          <a:p>
            <a:endParaRPr lang="en-US" altLang="en-US" sz="2800" b="1">
              <a:solidFill>
                <a:schemeClr val="tx2"/>
              </a:solidFill>
            </a:endParaRPr>
          </a:p>
          <a:p>
            <a:r>
              <a:rPr lang="en-US" altLang="en-US" sz="2800" b="1">
                <a:solidFill>
                  <a:schemeClr val="tx2"/>
                </a:solidFill>
              </a:rPr>
              <a:t>Cost of overhead: $2000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685800" y="5257800"/>
            <a:ext cx="75438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solidFill>
                  <a:schemeClr val="hlink"/>
                </a:solidFill>
              </a:rPr>
              <a:t>What is the multifactor productivity? 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371600" y="5943600"/>
            <a:ext cx="561816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b="1" i="1">
                <a:solidFill>
                  <a:schemeClr val="hlink"/>
                </a:solidFill>
              </a:rPr>
              <a:t>Ans. 2.0 units per dollar of input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  <p:bldP spid="43012" grpId="0" autoUpdateAnimBg="0"/>
      <p:bldP spid="4301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589D9390-0D6D-4271-B78B-06A20D38DC8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8288"/>
            <a:ext cx="7772400" cy="67468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 dirty="0"/>
              <a:t>Example   Solution</a:t>
            </a:r>
            <a:endParaRPr lang="en-US" altLang="en-US" sz="2900" b="1" dirty="0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981075" y="1600200"/>
            <a:ext cx="7400925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rgbClr val="0C6BAB"/>
                </a:solidFill>
              </a:rPr>
              <a:t>MFP =		Output</a:t>
            </a:r>
          </a:p>
          <a:p>
            <a:r>
              <a:rPr lang="en-US" altLang="en-US" sz="3200">
                <a:solidFill>
                  <a:srgbClr val="0C6BAB"/>
                </a:solidFill>
              </a:rPr>
              <a:t>		Labor + Materials + Overhead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981075" y="3187700"/>
            <a:ext cx="6092825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rgbClr val="0C6BAB"/>
                </a:solidFill>
              </a:rPr>
              <a:t>MFP =	(7040 units)</a:t>
            </a:r>
          </a:p>
          <a:p>
            <a:r>
              <a:rPr lang="en-US" altLang="en-US" sz="3200">
                <a:solidFill>
                  <a:srgbClr val="0C6BAB"/>
                </a:solidFill>
              </a:rPr>
              <a:t>		$1000 + $520 + $2000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981075" y="4597400"/>
            <a:ext cx="61960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9796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rgbClr val="0C6BAB"/>
                </a:solidFill>
              </a:rPr>
              <a:t>MFP =	</a:t>
            </a:r>
            <a:r>
              <a:rPr lang="en-US" altLang="en-US" sz="3200">
                <a:solidFill>
                  <a:srgbClr val="397968"/>
                </a:solidFill>
              </a:rPr>
              <a:t>2.0 </a:t>
            </a:r>
            <a:r>
              <a:rPr lang="en-US" altLang="en-US" sz="2400" b="1" i="1">
                <a:solidFill>
                  <a:schemeClr val="hlink"/>
                </a:solidFill>
              </a:rPr>
              <a:t>units per dollar of input</a:t>
            </a:r>
            <a:r>
              <a:rPr lang="en-US" altLang="en-US" sz="3200">
                <a:solidFill>
                  <a:srgbClr val="397968"/>
                </a:solidFill>
              </a:rPr>
              <a:t> </a:t>
            </a:r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2833688" y="2105025"/>
            <a:ext cx="5462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2909888" y="3733800"/>
            <a:ext cx="4243387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2-</a:t>
            </a:r>
            <a:fld id="{9E6D38FB-98A8-412A-A094-FEEB271566B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457200" y="1524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Compute the multifactor productivity measure for an eight-hour day in which the usable output was 300 units, produced by three workers who used 600 pounds of materials. Workers have an hourly wage of $20, and material cost is $2 per pound. Overhead is 1.5 times labor cost.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828836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Multifactor productivity=                Usable output</a:t>
            </a:r>
          </a:p>
          <a:p>
            <a:r>
              <a:rPr lang="en-US" dirty="0"/>
              <a:t>                                         Labor cost + Material cost +  Overhead cost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429000" y="3124200"/>
            <a:ext cx="4343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45690" y="100226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76600" y="3752166"/>
                <a:ext cx="3852337" cy="612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300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(3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×8×20)+(600×2)+1.5(3×8×20)</m:t>
                            </m:r>
                          </m:den>
                        </m:f>
                      </m:e>
                    </m:box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752166"/>
                <a:ext cx="3852337" cy="612604"/>
              </a:xfrm>
              <a:prstGeom prst="rect">
                <a:avLst/>
              </a:prstGeom>
              <a:blipFill rotWithShape="1">
                <a:blip r:embed="rId2"/>
                <a:stretch>
                  <a:fillRect l="-1426" t="-11000" r="-491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333122" y="4539734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0.125 units per dollar of input</a:t>
            </a:r>
          </a:p>
        </p:txBody>
      </p:sp>
    </p:spTree>
    <p:extLst>
      <p:ext uri="{BB962C8B-B14F-4D97-AF65-F5344CB8AC3E}">
        <p14:creationId xmlns:p14="http://schemas.microsoft.com/office/powerpoint/2010/main" val="96787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086600" y="6515100"/>
            <a:ext cx="2034540" cy="51435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2-</a:t>
            </a:r>
            <a:fld id="{9E6D38FB-98A8-412A-A094-FEEB271566B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498987" y="1417988"/>
            <a:ext cx="75568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021"/>
                </a:solidFill>
                <a:latin typeface="TimesLTStd-Roman"/>
              </a:rPr>
              <a:t>Compute the multifactor productivity measure for each of the weeks shown for production of chocolate bars. What do the productivity figures suggest? Assume 40-hour weeks and an hourly wage of  $12. Overhead is 1.5 times weekly labor cost. Material cost is $6 per pound.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895316"/>
            <a:ext cx="6321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Week     Output (units)       Workers                 Material (</a:t>
            </a:r>
            <a:r>
              <a:rPr lang="en-US" dirty="0" err="1"/>
              <a:t>lbs</a:t>
            </a:r>
            <a:r>
              <a:rPr lang="en-US" dirty="0"/>
              <a:t>)</a:t>
            </a:r>
          </a:p>
          <a:p>
            <a:r>
              <a:rPr lang="en-US" dirty="0"/>
              <a:t> 1            30,000                     6                            450 </a:t>
            </a:r>
          </a:p>
          <a:p>
            <a:r>
              <a:rPr lang="en-US" dirty="0"/>
              <a:t> 2            33,600                     7                            470 </a:t>
            </a:r>
          </a:p>
          <a:p>
            <a:r>
              <a:rPr lang="en-US" dirty="0"/>
              <a:t> 3            32,200                     7                            460 </a:t>
            </a:r>
          </a:p>
          <a:p>
            <a:r>
              <a:rPr lang="en-US" dirty="0"/>
              <a:t> 4            35,400                     8                            480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4246" y="503853"/>
            <a:ext cx="121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3</a:t>
            </a:r>
          </a:p>
        </p:txBody>
      </p:sp>
      <p:sp>
        <p:nvSpPr>
          <p:cNvPr id="6" name="Rectangle 5"/>
          <p:cNvSpPr/>
          <p:nvPr/>
        </p:nvSpPr>
        <p:spPr>
          <a:xfrm>
            <a:off x="659004" y="4404293"/>
            <a:ext cx="76550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Week 1:  Multifactor productivity=                Usable output</a:t>
            </a:r>
          </a:p>
          <a:p>
            <a:r>
              <a:rPr lang="en-US" dirty="0"/>
              <a:t>                                                    Labor cost + Material cost +  Overhead cost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038600" y="4800600"/>
            <a:ext cx="435972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581401" y="5132592"/>
                <a:ext cx="3918050" cy="889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30000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(6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×40×12)+(450×6)+1.5(6×40×12)</m:t>
                            </m:r>
                          </m:den>
                        </m:f>
                      </m:e>
                    </m:box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132592"/>
                <a:ext cx="3918050" cy="889603"/>
              </a:xfrm>
              <a:prstGeom prst="rect">
                <a:avLst/>
              </a:prstGeom>
              <a:blipFill>
                <a:blip r:embed="rId2"/>
                <a:stretch>
                  <a:fillRect l="-1402"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733800" y="5990253"/>
            <a:ext cx="311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3.03 Units per dollar of input</a:t>
            </a:r>
          </a:p>
        </p:txBody>
      </p:sp>
    </p:spTree>
    <p:extLst>
      <p:ext uri="{BB962C8B-B14F-4D97-AF65-F5344CB8AC3E}">
        <p14:creationId xmlns:p14="http://schemas.microsoft.com/office/powerpoint/2010/main" val="64111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7B1D8-A885-49D0-A05F-55E052E0F7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2-</a:t>
            </a:r>
            <a:fld id="{9E6D38FB-98A8-412A-A094-FEEB271566B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11C05-356A-4CCC-9526-027DE7341CFF}"/>
              </a:ext>
            </a:extLst>
          </p:cNvPr>
          <p:cNvSpPr/>
          <p:nvPr/>
        </p:nvSpPr>
        <p:spPr>
          <a:xfrm>
            <a:off x="381000" y="1777663"/>
            <a:ext cx="80277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Week 2:  Multifactor productivity=                Usable output</a:t>
            </a:r>
          </a:p>
          <a:p>
            <a:r>
              <a:rPr lang="en-US" dirty="0"/>
              <a:t>                                                    Labor cost + Material cost +  Overhead cost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0A4C45-7B8E-4270-9598-5FD0C71CC5B5}"/>
              </a:ext>
            </a:extLst>
          </p:cNvPr>
          <p:cNvCxnSpPr/>
          <p:nvPr/>
        </p:nvCxnSpPr>
        <p:spPr bwMode="auto">
          <a:xfrm>
            <a:off x="3962400" y="2133600"/>
            <a:ext cx="457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CB993F-A9DF-46AC-8B5B-2D9F97E1C3D0}"/>
                  </a:ext>
                </a:extLst>
              </p:cNvPr>
              <p:cNvSpPr txBox="1"/>
              <p:nvPr/>
            </p:nvSpPr>
            <p:spPr>
              <a:xfrm>
                <a:off x="3733800" y="2444326"/>
                <a:ext cx="5029200" cy="612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36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00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×40×12)+(4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7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0×6)+1.5(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7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×40×12)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600" dirty="0"/>
                  <a:t>=2.99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CB993F-A9DF-46AC-8B5B-2D9F97E1C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444326"/>
                <a:ext cx="5029200" cy="612604"/>
              </a:xfrm>
              <a:prstGeom prst="rect">
                <a:avLst/>
              </a:prstGeom>
              <a:blipFill>
                <a:blip r:embed="rId2"/>
                <a:stretch>
                  <a:fillRect l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C01ED5-7249-4751-922F-8A1DBABC245B}"/>
                  </a:ext>
                </a:extLst>
              </p:cNvPr>
              <p:cNvSpPr txBox="1"/>
              <p:nvPr/>
            </p:nvSpPr>
            <p:spPr>
              <a:xfrm>
                <a:off x="381000" y="3349843"/>
                <a:ext cx="6248400" cy="612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Week 3: MP=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00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×40×12)+(4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6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0×6)+1.5(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7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×40×12)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600" dirty="0"/>
                  <a:t>=2.88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C01ED5-7249-4751-922F-8A1DBABC2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349843"/>
                <a:ext cx="6248400" cy="612604"/>
              </a:xfrm>
              <a:prstGeom prst="rect">
                <a:avLst/>
              </a:prstGeom>
              <a:blipFill>
                <a:blip r:embed="rId3"/>
                <a:stretch>
                  <a:fillRect l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18B7D-786C-48C7-83E2-5BCB0562B531}"/>
                  </a:ext>
                </a:extLst>
              </p:cNvPr>
              <p:cNvSpPr txBox="1"/>
              <p:nvPr/>
            </p:nvSpPr>
            <p:spPr>
              <a:xfrm>
                <a:off x="533400" y="4579474"/>
                <a:ext cx="6096000" cy="612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Week 4: MP=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54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00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×40×12)+(4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8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0×6)+1.5(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8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×40×12)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600" dirty="0"/>
                  <a:t>=2.84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18B7D-786C-48C7-83E2-5BCB0562B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79474"/>
                <a:ext cx="6096000" cy="612604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6B80802-76CC-4004-9DB4-BF80E24B1766}"/>
              </a:ext>
            </a:extLst>
          </p:cNvPr>
          <p:cNvSpPr/>
          <p:nvPr/>
        </p:nvSpPr>
        <p:spPr bwMode="auto">
          <a:xfrm>
            <a:off x="-1544813" y="5355703"/>
            <a:ext cx="1925813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Productivity growth of week 1 &amp; 3.=?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BCE35-F8D3-44E1-AAE6-2E908494C4CA}"/>
                  </a:ext>
                </a:extLst>
              </p:cNvPr>
              <p:cNvSpPr txBox="1"/>
              <p:nvPr/>
            </p:nvSpPr>
            <p:spPr>
              <a:xfrm>
                <a:off x="838200" y="5382355"/>
                <a:ext cx="8153400" cy="813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productivity growth (week 1&amp;3)=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2.88−3.03 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3.03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600" dirty="0"/>
                  <a:t>*100= - 4.95% The growth rate is decreased over the period.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2BCE35-F8D3-44E1-AAE6-2E908494C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82355"/>
                <a:ext cx="8153400" cy="813749"/>
              </a:xfrm>
              <a:prstGeom prst="rect">
                <a:avLst/>
              </a:prstGeom>
              <a:blipFill>
                <a:blip r:embed="rId5"/>
                <a:stretch>
                  <a:fillRect l="-449" b="-9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36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D9F4E0EE-60ED-4A7C-AD17-27FCF3CBB50E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Learning 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39188" cy="5105400"/>
          </a:xfrm>
        </p:spPr>
        <p:txBody>
          <a:bodyPr/>
          <a:lstStyle/>
          <a:p>
            <a:pPr marL="609600" indent="-609600" eaLnBrk="1" hangingPunct="1"/>
            <a:r>
              <a:rPr lang="en-US" altLang="en-US"/>
              <a:t>List and briefly discuss the primary ways that business organizations compete. </a:t>
            </a:r>
          </a:p>
          <a:p>
            <a:pPr marL="609600" indent="-609600" eaLnBrk="1" hangingPunct="1"/>
            <a:r>
              <a:rPr lang="en-US" altLang="en-US"/>
              <a:t>List five reasons for the poor competitiveness of some companies. </a:t>
            </a:r>
          </a:p>
          <a:p>
            <a:pPr marL="609600" indent="-609600" eaLnBrk="1" hangingPunct="1"/>
            <a:r>
              <a:rPr lang="en-US" altLang="en-US"/>
              <a:t>Define the term strategy and explain why strategy is important for competitiveness. </a:t>
            </a:r>
          </a:p>
          <a:p>
            <a:pPr marL="609600" indent="-609600" eaLnBrk="1" hangingPunct="1"/>
            <a:r>
              <a:rPr lang="en-US" altLang="en-US"/>
              <a:t>Contrast strategy and tactics.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2-</a:t>
            </a:r>
            <a:fld id="{9E6D38FB-98A8-412A-A094-FEEB271566B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6582" y="239375"/>
            <a:ext cx="160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Case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423" y="1359932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Total productivity=                 output *Standard price per unit</a:t>
            </a:r>
          </a:p>
          <a:p>
            <a:r>
              <a:rPr lang="en-US" dirty="0"/>
              <a:t>                                         Labor cost + Material cost +  Overhead cost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048000" y="1676400"/>
            <a:ext cx="4800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07484" y="1976960"/>
                <a:ext cx="7443418" cy="612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20000∗80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(5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×40×10)+(350×5)+1.5(5×40×10)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800" dirty="0"/>
                  <a:t> = </a:t>
                </a:r>
                <a:r>
                  <a:rPr lang="en-US" dirty="0"/>
                  <a:t>237.03 dollar per dollar input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84" y="1976960"/>
                <a:ext cx="7443418" cy="612604"/>
              </a:xfrm>
              <a:prstGeom prst="rect">
                <a:avLst/>
              </a:prstGeom>
              <a:blipFill rotWithShape="1">
                <a:blip r:embed="rId3"/>
                <a:stretch>
                  <a:fillRect l="-737" t="-10891" r="-655"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56582" y="990600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2554" y="4002135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4328" y="2743200"/>
            <a:ext cx="96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" y="3112532"/>
                <a:ext cx="9067800" cy="612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Total Productivity=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15000∗80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(6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×40×10)+(370∗5)+1.5(6×40×10)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800" dirty="0"/>
                  <a:t> = </a:t>
                </a:r>
                <a:r>
                  <a:rPr lang="en-US" dirty="0"/>
                  <a:t>152.86 dollar per dollar input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12532"/>
                <a:ext cx="9067800" cy="612604"/>
              </a:xfrm>
              <a:prstGeom prst="rect">
                <a:avLst/>
              </a:prstGeom>
              <a:blipFill>
                <a:blip r:embed="rId4"/>
                <a:stretch>
                  <a:fillRect l="-538" t="-12000" r="-40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2400" y="4371467"/>
                <a:ext cx="9220200" cy="612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Total Productivity=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/>
                              </a:rPr>
                              <m:t>22000∗80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/>
                              </a:rPr>
                              <m:t>(7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×40×10)+(380×5)+1.5(7×40×10)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800" dirty="0"/>
                  <a:t> =</a:t>
                </a:r>
                <a:r>
                  <a:rPr lang="en-US" dirty="0"/>
                  <a:t>197.75 dollar per dollar input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71467"/>
                <a:ext cx="9220200" cy="612604"/>
              </a:xfrm>
              <a:prstGeom prst="rect">
                <a:avLst/>
              </a:prstGeom>
              <a:blipFill>
                <a:blip r:embed="rId5"/>
                <a:stretch>
                  <a:fillRect l="-529" t="-10891"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84423" y="5261070"/>
            <a:ext cx="8379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Productivity Growth Of week 2 and 3 =(197.75 – 152.86)*100/152.86 = 29.36%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Productivity Growth Of week 1 and 3 =(197.75 – 237.03)*100/237.03 = -16.57%</a:t>
            </a:r>
          </a:p>
          <a:p>
            <a:r>
              <a:rPr lang="en-US" dirty="0"/>
              <a:t>Positive value (productivity increases)</a:t>
            </a:r>
          </a:p>
          <a:p>
            <a:r>
              <a:rPr lang="en-US" dirty="0"/>
              <a:t>Negative value (productivity decreased)</a:t>
            </a:r>
          </a:p>
        </p:txBody>
      </p:sp>
    </p:spTree>
    <p:extLst>
      <p:ext uri="{BB962C8B-B14F-4D97-AF65-F5344CB8AC3E}">
        <p14:creationId xmlns:p14="http://schemas.microsoft.com/office/powerpoint/2010/main" val="277883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D73D6F40-2723-4F57-A801-5785826F0CF6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6225"/>
            <a:ext cx="7772400" cy="6731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Factors Affecting Productivity</a:t>
            </a:r>
            <a:endParaRPr lang="en-US" altLang="en-US" sz="4500" b="1">
              <a:solidFill>
                <a:srgbClr val="2D8BD8"/>
              </a:solidFill>
            </a:endParaRP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914400" y="1752600"/>
            <a:ext cx="7286625" cy="3862388"/>
            <a:chOff x="845" y="1538"/>
            <a:chExt cx="4302" cy="2145"/>
          </a:xfrm>
        </p:grpSpPr>
        <p:grpSp>
          <p:nvGrpSpPr>
            <p:cNvPr id="22533" name="Group 4"/>
            <p:cNvGrpSpPr>
              <a:grpSpLocks/>
            </p:cNvGrpSpPr>
            <p:nvPr/>
          </p:nvGrpSpPr>
          <p:grpSpPr bwMode="auto">
            <a:xfrm>
              <a:off x="845" y="1538"/>
              <a:ext cx="4302" cy="2145"/>
              <a:chOff x="845" y="1538"/>
              <a:chExt cx="4302" cy="2145"/>
            </a:xfrm>
          </p:grpSpPr>
          <p:grpSp>
            <p:nvGrpSpPr>
              <p:cNvPr id="22538" name="Group 5"/>
              <p:cNvGrpSpPr>
                <a:grpSpLocks/>
              </p:cNvGrpSpPr>
              <p:nvPr/>
            </p:nvGrpSpPr>
            <p:grpSpPr bwMode="auto">
              <a:xfrm>
                <a:off x="845" y="1538"/>
                <a:ext cx="2152" cy="1074"/>
                <a:chOff x="845" y="1538"/>
                <a:chExt cx="2152" cy="1074"/>
              </a:xfrm>
            </p:grpSpPr>
            <p:sp>
              <p:nvSpPr>
                <p:cNvPr id="22551" name="Rectangle 6"/>
                <p:cNvSpPr>
                  <a:spLocks noChangeArrowheads="1"/>
                </p:cNvSpPr>
                <p:nvPr/>
              </p:nvSpPr>
              <p:spPr bwMode="auto">
                <a:xfrm>
                  <a:off x="845" y="1539"/>
                  <a:ext cx="1525" cy="601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52" name="Freeform 7"/>
                <p:cNvSpPr>
                  <a:spLocks/>
                </p:cNvSpPr>
                <p:nvPr/>
              </p:nvSpPr>
              <p:spPr bwMode="auto">
                <a:xfrm>
                  <a:off x="2381" y="1538"/>
                  <a:ext cx="616" cy="1074"/>
                </a:xfrm>
                <a:custGeom>
                  <a:avLst/>
                  <a:gdLst>
                    <a:gd name="T0" fmla="*/ 0 w 616"/>
                    <a:gd name="T1" fmla="*/ 0 h 1074"/>
                    <a:gd name="T2" fmla="*/ 615 w 616"/>
                    <a:gd name="T3" fmla="*/ 1073 h 1074"/>
                    <a:gd name="T4" fmla="*/ 0 w 616"/>
                    <a:gd name="T5" fmla="*/ 612 h 1074"/>
                    <a:gd name="T6" fmla="*/ 0 w 616"/>
                    <a:gd name="T7" fmla="*/ 0 h 107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6" h="1074">
                      <a:moveTo>
                        <a:pt x="0" y="0"/>
                      </a:moveTo>
                      <a:lnTo>
                        <a:pt x="615" y="1073"/>
                      </a:lnTo>
                      <a:lnTo>
                        <a:pt x="0" y="61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8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3" name="Freeform 8"/>
                <p:cNvSpPr>
                  <a:spLocks/>
                </p:cNvSpPr>
                <p:nvPr/>
              </p:nvSpPr>
              <p:spPr bwMode="auto">
                <a:xfrm>
                  <a:off x="845" y="2150"/>
                  <a:ext cx="2152" cy="462"/>
                </a:xfrm>
                <a:custGeom>
                  <a:avLst/>
                  <a:gdLst>
                    <a:gd name="T0" fmla="*/ 0 w 2152"/>
                    <a:gd name="T1" fmla="*/ 0 h 462"/>
                    <a:gd name="T2" fmla="*/ 1536 w 2152"/>
                    <a:gd name="T3" fmla="*/ 0 h 462"/>
                    <a:gd name="T4" fmla="*/ 2151 w 2152"/>
                    <a:gd name="T5" fmla="*/ 461 h 462"/>
                    <a:gd name="T6" fmla="*/ 0 w 2152"/>
                    <a:gd name="T7" fmla="*/ 0 h 46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2" h="462">
                      <a:moveTo>
                        <a:pt x="0" y="0"/>
                      </a:moveTo>
                      <a:lnTo>
                        <a:pt x="1536" y="0"/>
                      </a:lnTo>
                      <a:lnTo>
                        <a:pt x="2151" y="46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400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39" name="Group 9"/>
              <p:cNvGrpSpPr>
                <a:grpSpLocks/>
              </p:cNvGrpSpPr>
              <p:nvPr/>
            </p:nvGrpSpPr>
            <p:grpSpPr bwMode="auto">
              <a:xfrm>
                <a:off x="845" y="2611"/>
                <a:ext cx="2152" cy="1072"/>
                <a:chOff x="845" y="2611"/>
                <a:chExt cx="2152" cy="1072"/>
              </a:xfrm>
            </p:grpSpPr>
            <p:sp>
              <p:nvSpPr>
                <p:cNvPr id="22548" name="Rectangle 10"/>
                <p:cNvSpPr>
                  <a:spLocks noChangeArrowheads="1"/>
                </p:cNvSpPr>
                <p:nvPr/>
              </p:nvSpPr>
              <p:spPr bwMode="auto">
                <a:xfrm>
                  <a:off x="845" y="3071"/>
                  <a:ext cx="1525" cy="599"/>
                </a:xfrm>
                <a:prstGeom prst="rect">
                  <a:avLst/>
                </a:prstGeom>
                <a:solidFill>
                  <a:srgbClr val="FF00FF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49" name="Freeform 11"/>
                <p:cNvSpPr>
                  <a:spLocks/>
                </p:cNvSpPr>
                <p:nvPr/>
              </p:nvSpPr>
              <p:spPr bwMode="auto">
                <a:xfrm>
                  <a:off x="845" y="2611"/>
                  <a:ext cx="2152" cy="458"/>
                </a:xfrm>
                <a:custGeom>
                  <a:avLst/>
                  <a:gdLst>
                    <a:gd name="T0" fmla="*/ 0 w 2152"/>
                    <a:gd name="T1" fmla="*/ 457 h 458"/>
                    <a:gd name="T2" fmla="*/ 2151 w 2152"/>
                    <a:gd name="T3" fmla="*/ 0 h 458"/>
                    <a:gd name="T4" fmla="*/ 1536 w 2152"/>
                    <a:gd name="T5" fmla="*/ 457 h 458"/>
                    <a:gd name="T6" fmla="*/ 0 w 2152"/>
                    <a:gd name="T7" fmla="*/ 457 h 45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2" h="458">
                      <a:moveTo>
                        <a:pt x="0" y="457"/>
                      </a:moveTo>
                      <a:lnTo>
                        <a:pt x="2151" y="0"/>
                      </a:lnTo>
                      <a:lnTo>
                        <a:pt x="1536" y="457"/>
                      </a:lnTo>
                      <a:lnTo>
                        <a:pt x="0" y="457"/>
                      </a:lnTo>
                    </a:path>
                  </a:pathLst>
                </a:custGeom>
                <a:solidFill>
                  <a:srgbClr val="80008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50" name="Freeform 12"/>
                <p:cNvSpPr>
                  <a:spLocks/>
                </p:cNvSpPr>
                <p:nvPr/>
              </p:nvSpPr>
              <p:spPr bwMode="auto">
                <a:xfrm>
                  <a:off x="2381" y="2611"/>
                  <a:ext cx="616" cy="1072"/>
                </a:xfrm>
                <a:custGeom>
                  <a:avLst/>
                  <a:gdLst>
                    <a:gd name="T0" fmla="*/ 0 w 616"/>
                    <a:gd name="T1" fmla="*/ 1071 h 1072"/>
                    <a:gd name="T2" fmla="*/ 0 w 616"/>
                    <a:gd name="T3" fmla="*/ 459 h 1072"/>
                    <a:gd name="T4" fmla="*/ 615 w 616"/>
                    <a:gd name="T5" fmla="*/ 0 h 1072"/>
                    <a:gd name="T6" fmla="*/ 0 w 616"/>
                    <a:gd name="T7" fmla="*/ 1071 h 107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6" h="1072">
                      <a:moveTo>
                        <a:pt x="0" y="1071"/>
                      </a:moveTo>
                      <a:lnTo>
                        <a:pt x="0" y="459"/>
                      </a:lnTo>
                      <a:lnTo>
                        <a:pt x="615" y="0"/>
                      </a:lnTo>
                      <a:lnTo>
                        <a:pt x="0" y="1071"/>
                      </a:lnTo>
                    </a:path>
                  </a:pathLst>
                </a:custGeom>
                <a:solidFill>
                  <a:srgbClr val="C000C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40" name="Group 13"/>
              <p:cNvGrpSpPr>
                <a:grpSpLocks/>
              </p:cNvGrpSpPr>
              <p:nvPr/>
            </p:nvGrpSpPr>
            <p:grpSpPr bwMode="auto">
              <a:xfrm>
                <a:off x="2996" y="1538"/>
                <a:ext cx="2151" cy="1074"/>
                <a:chOff x="2996" y="1538"/>
                <a:chExt cx="2151" cy="1074"/>
              </a:xfrm>
            </p:grpSpPr>
            <p:sp>
              <p:nvSpPr>
                <p:cNvPr id="22545" name="Rectangle 14"/>
                <p:cNvSpPr>
                  <a:spLocks noChangeArrowheads="1"/>
                </p:cNvSpPr>
                <p:nvPr/>
              </p:nvSpPr>
              <p:spPr bwMode="auto">
                <a:xfrm>
                  <a:off x="3611" y="1539"/>
                  <a:ext cx="1526" cy="601"/>
                </a:xfrm>
                <a:prstGeom prst="rect">
                  <a:avLst/>
                </a:prstGeom>
                <a:solidFill>
                  <a:srgbClr val="FF80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46" name="Freeform 15"/>
                <p:cNvSpPr>
                  <a:spLocks/>
                </p:cNvSpPr>
                <p:nvPr/>
              </p:nvSpPr>
              <p:spPr bwMode="auto">
                <a:xfrm>
                  <a:off x="2996" y="1538"/>
                  <a:ext cx="616" cy="1074"/>
                </a:xfrm>
                <a:custGeom>
                  <a:avLst/>
                  <a:gdLst>
                    <a:gd name="T0" fmla="*/ 615 w 616"/>
                    <a:gd name="T1" fmla="*/ 0 h 1074"/>
                    <a:gd name="T2" fmla="*/ 0 w 616"/>
                    <a:gd name="T3" fmla="*/ 1073 h 1074"/>
                    <a:gd name="T4" fmla="*/ 615 w 616"/>
                    <a:gd name="T5" fmla="*/ 612 h 1074"/>
                    <a:gd name="T6" fmla="*/ 615 w 616"/>
                    <a:gd name="T7" fmla="*/ 0 h 1074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6" h="1074">
                      <a:moveTo>
                        <a:pt x="615" y="0"/>
                      </a:moveTo>
                      <a:lnTo>
                        <a:pt x="0" y="1073"/>
                      </a:lnTo>
                      <a:lnTo>
                        <a:pt x="615" y="612"/>
                      </a:lnTo>
                      <a:lnTo>
                        <a:pt x="615" y="0"/>
                      </a:lnTo>
                    </a:path>
                  </a:pathLst>
                </a:custGeom>
                <a:solidFill>
                  <a:srgbClr val="804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7" name="Freeform 16"/>
                <p:cNvSpPr>
                  <a:spLocks/>
                </p:cNvSpPr>
                <p:nvPr/>
              </p:nvSpPr>
              <p:spPr bwMode="auto">
                <a:xfrm>
                  <a:off x="2996" y="2150"/>
                  <a:ext cx="2151" cy="462"/>
                </a:xfrm>
                <a:custGeom>
                  <a:avLst/>
                  <a:gdLst>
                    <a:gd name="T0" fmla="*/ 2150 w 2151"/>
                    <a:gd name="T1" fmla="*/ 0 h 462"/>
                    <a:gd name="T2" fmla="*/ 614 w 2151"/>
                    <a:gd name="T3" fmla="*/ 0 h 462"/>
                    <a:gd name="T4" fmla="*/ 0 w 2151"/>
                    <a:gd name="T5" fmla="*/ 461 h 462"/>
                    <a:gd name="T6" fmla="*/ 2150 w 2151"/>
                    <a:gd name="T7" fmla="*/ 0 h 46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1" h="462">
                      <a:moveTo>
                        <a:pt x="2150" y="0"/>
                      </a:moveTo>
                      <a:lnTo>
                        <a:pt x="614" y="0"/>
                      </a:lnTo>
                      <a:lnTo>
                        <a:pt x="0" y="461"/>
                      </a:lnTo>
                      <a:lnTo>
                        <a:pt x="2150" y="0"/>
                      </a:lnTo>
                    </a:path>
                  </a:pathLst>
                </a:custGeom>
                <a:solidFill>
                  <a:srgbClr val="402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541" name="Group 17"/>
              <p:cNvGrpSpPr>
                <a:grpSpLocks/>
              </p:cNvGrpSpPr>
              <p:nvPr/>
            </p:nvGrpSpPr>
            <p:grpSpPr bwMode="auto">
              <a:xfrm>
                <a:off x="2996" y="2611"/>
                <a:ext cx="2151" cy="1072"/>
                <a:chOff x="2996" y="2611"/>
                <a:chExt cx="2151" cy="1072"/>
              </a:xfrm>
            </p:grpSpPr>
            <p:sp>
              <p:nvSpPr>
                <p:cNvPr id="22542" name="Rectangle 18"/>
                <p:cNvSpPr>
                  <a:spLocks noChangeArrowheads="1"/>
                </p:cNvSpPr>
                <p:nvPr/>
              </p:nvSpPr>
              <p:spPr bwMode="auto">
                <a:xfrm>
                  <a:off x="3611" y="3071"/>
                  <a:ext cx="1526" cy="599"/>
                </a:xfrm>
                <a:prstGeom prst="rect">
                  <a:avLst/>
                </a:prstGeom>
                <a:solidFill>
                  <a:srgbClr val="00FF00"/>
                </a:solidFill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43" name="Freeform 19"/>
                <p:cNvSpPr>
                  <a:spLocks/>
                </p:cNvSpPr>
                <p:nvPr/>
              </p:nvSpPr>
              <p:spPr bwMode="auto">
                <a:xfrm>
                  <a:off x="2996" y="2611"/>
                  <a:ext cx="2151" cy="458"/>
                </a:xfrm>
                <a:custGeom>
                  <a:avLst/>
                  <a:gdLst>
                    <a:gd name="T0" fmla="*/ 2150 w 2151"/>
                    <a:gd name="T1" fmla="*/ 457 h 458"/>
                    <a:gd name="T2" fmla="*/ 0 w 2151"/>
                    <a:gd name="T3" fmla="*/ 0 h 458"/>
                    <a:gd name="T4" fmla="*/ 614 w 2151"/>
                    <a:gd name="T5" fmla="*/ 457 h 458"/>
                    <a:gd name="T6" fmla="*/ 2150 w 2151"/>
                    <a:gd name="T7" fmla="*/ 457 h 45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51" h="458">
                      <a:moveTo>
                        <a:pt x="2150" y="457"/>
                      </a:moveTo>
                      <a:lnTo>
                        <a:pt x="0" y="0"/>
                      </a:lnTo>
                      <a:lnTo>
                        <a:pt x="614" y="457"/>
                      </a:lnTo>
                      <a:lnTo>
                        <a:pt x="2150" y="457"/>
                      </a:lnTo>
                    </a:path>
                  </a:pathLst>
                </a:custGeom>
                <a:solidFill>
                  <a:srgbClr val="006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4" name="Freeform 20"/>
                <p:cNvSpPr>
                  <a:spLocks/>
                </p:cNvSpPr>
                <p:nvPr/>
              </p:nvSpPr>
              <p:spPr bwMode="auto">
                <a:xfrm>
                  <a:off x="2996" y="2611"/>
                  <a:ext cx="616" cy="1072"/>
                </a:xfrm>
                <a:custGeom>
                  <a:avLst/>
                  <a:gdLst>
                    <a:gd name="T0" fmla="*/ 615 w 616"/>
                    <a:gd name="T1" fmla="*/ 1071 h 1072"/>
                    <a:gd name="T2" fmla="*/ 615 w 616"/>
                    <a:gd name="T3" fmla="*/ 459 h 1072"/>
                    <a:gd name="T4" fmla="*/ 0 w 616"/>
                    <a:gd name="T5" fmla="*/ 0 h 1072"/>
                    <a:gd name="T6" fmla="*/ 615 w 616"/>
                    <a:gd name="T7" fmla="*/ 1071 h 107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16" h="1072">
                      <a:moveTo>
                        <a:pt x="615" y="1071"/>
                      </a:moveTo>
                      <a:lnTo>
                        <a:pt x="615" y="459"/>
                      </a:lnTo>
                      <a:lnTo>
                        <a:pt x="0" y="0"/>
                      </a:lnTo>
                      <a:lnTo>
                        <a:pt x="615" y="1071"/>
                      </a:lnTo>
                    </a:path>
                  </a:pathLst>
                </a:custGeom>
                <a:solidFill>
                  <a:srgbClr val="00A000"/>
                </a:solidFill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534" name="Rectangle 21"/>
            <p:cNvSpPr>
              <a:spLocks noChangeArrowheads="1"/>
            </p:cNvSpPr>
            <p:nvPr/>
          </p:nvSpPr>
          <p:spPr bwMode="auto">
            <a:xfrm>
              <a:off x="1149" y="1672"/>
              <a:ext cx="80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2" tIns="46038" rIns="87312" bIns="46038">
              <a:spAutoFit/>
            </a:bodyPr>
            <a:lstStyle>
              <a:lvl1pPr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/>
                <a:t>Capital</a:t>
              </a:r>
            </a:p>
          </p:txBody>
        </p:sp>
        <p:sp>
          <p:nvSpPr>
            <p:cNvPr id="22535" name="Rectangle 22"/>
            <p:cNvSpPr>
              <a:spLocks noChangeArrowheads="1"/>
            </p:cNvSpPr>
            <p:nvPr/>
          </p:nvSpPr>
          <p:spPr bwMode="auto">
            <a:xfrm>
              <a:off x="3953" y="1672"/>
              <a:ext cx="80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2" tIns="46038" rIns="87312" bIns="46038">
              <a:spAutoFit/>
            </a:bodyPr>
            <a:lstStyle>
              <a:lvl1pPr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/>
                <a:t>Quality</a:t>
              </a:r>
            </a:p>
          </p:txBody>
        </p:sp>
        <p:sp>
          <p:nvSpPr>
            <p:cNvPr id="22536" name="Rectangle 23"/>
            <p:cNvSpPr>
              <a:spLocks noChangeArrowheads="1"/>
            </p:cNvSpPr>
            <p:nvPr/>
          </p:nvSpPr>
          <p:spPr bwMode="auto">
            <a:xfrm>
              <a:off x="938" y="3187"/>
              <a:ext cx="126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2" tIns="46038" rIns="87312" bIns="46038">
              <a:spAutoFit/>
            </a:bodyPr>
            <a:lstStyle>
              <a:lvl1pPr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/>
                <a:t>Technology</a:t>
              </a:r>
            </a:p>
          </p:txBody>
        </p:sp>
        <p:sp>
          <p:nvSpPr>
            <p:cNvPr id="22537" name="Rectangle 24"/>
            <p:cNvSpPr>
              <a:spLocks noChangeArrowheads="1"/>
            </p:cNvSpPr>
            <p:nvPr/>
          </p:nvSpPr>
          <p:spPr bwMode="auto">
            <a:xfrm>
              <a:off x="3615" y="3187"/>
              <a:ext cx="141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7312" tIns="46038" rIns="87312" bIns="46038">
              <a:spAutoFit/>
            </a:bodyPr>
            <a:lstStyle>
              <a:lvl1pPr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03275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0327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3000"/>
                <a:t>Management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40FA930C-0D36-4D64-8E73-0D64707EBF4E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6113" y="1489075"/>
            <a:ext cx="7724775" cy="4441825"/>
          </a:xfrm>
        </p:spPr>
        <p:txBody>
          <a:bodyPr/>
          <a:lstStyle/>
          <a:p>
            <a:pPr eaLnBrk="1" hangingPunct="1"/>
            <a:r>
              <a:rPr lang="en-US" altLang="en-US"/>
              <a:t>Standardization</a:t>
            </a:r>
          </a:p>
          <a:p>
            <a:pPr eaLnBrk="1" hangingPunct="1"/>
            <a:r>
              <a:rPr lang="en-US" altLang="en-US"/>
              <a:t>Quality</a:t>
            </a:r>
          </a:p>
          <a:p>
            <a:pPr eaLnBrk="1" hangingPunct="1"/>
            <a:r>
              <a:rPr lang="en-US" altLang="en-US"/>
              <a:t>Use of Internet</a:t>
            </a:r>
          </a:p>
          <a:p>
            <a:pPr eaLnBrk="1" hangingPunct="1"/>
            <a:r>
              <a:rPr lang="en-US" altLang="en-US"/>
              <a:t>Computer viruses</a:t>
            </a:r>
          </a:p>
          <a:p>
            <a:pPr eaLnBrk="1" hangingPunct="1"/>
            <a:r>
              <a:rPr lang="en-US" altLang="en-US"/>
              <a:t>Searching for lost or misplaced items</a:t>
            </a:r>
          </a:p>
          <a:p>
            <a:pPr eaLnBrk="1" hangingPunct="1"/>
            <a:r>
              <a:rPr lang="en-US" altLang="en-US"/>
              <a:t>Scrap rates</a:t>
            </a:r>
          </a:p>
          <a:p>
            <a:pPr eaLnBrk="1" hangingPunct="1"/>
            <a:r>
              <a:rPr lang="en-US" altLang="en-US"/>
              <a:t>New workers</a:t>
            </a:r>
          </a:p>
          <a:p>
            <a:pPr eaLnBrk="1" hangingPunct="1"/>
            <a:endParaRPr lang="en-US" alt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7772400" cy="674687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 sz="3600"/>
              <a:t>Other Factors Affecting Productivity</a:t>
            </a:r>
            <a:endParaRPr lang="en-US" altLang="en-US" sz="36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F7D7DF53-04CF-4F4A-9518-C69834CA0431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9125" y="1468438"/>
            <a:ext cx="8186738" cy="4441825"/>
          </a:xfrm>
        </p:spPr>
        <p:txBody>
          <a:bodyPr/>
          <a:lstStyle/>
          <a:p>
            <a:pPr eaLnBrk="1" hangingPunct="1"/>
            <a:r>
              <a:rPr lang="en-US" altLang="en-US"/>
              <a:t>Safety</a:t>
            </a:r>
          </a:p>
          <a:p>
            <a:pPr eaLnBrk="1" hangingPunct="1"/>
            <a:r>
              <a:rPr lang="en-US" altLang="en-US"/>
              <a:t>Shortage of IT workers</a:t>
            </a:r>
          </a:p>
          <a:p>
            <a:pPr eaLnBrk="1" hangingPunct="1"/>
            <a:r>
              <a:rPr lang="en-US" altLang="en-US"/>
              <a:t>Layoffs</a:t>
            </a:r>
          </a:p>
          <a:p>
            <a:pPr eaLnBrk="1" hangingPunct="1"/>
            <a:r>
              <a:rPr lang="en-US" altLang="en-US"/>
              <a:t>Labor turnover</a:t>
            </a:r>
          </a:p>
          <a:p>
            <a:pPr eaLnBrk="1" hangingPunct="1"/>
            <a:r>
              <a:rPr lang="en-US" altLang="en-US"/>
              <a:t>Design of the workspace</a:t>
            </a:r>
          </a:p>
          <a:p>
            <a:pPr eaLnBrk="1" hangingPunct="1"/>
            <a:r>
              <a:rPr lang="en-US" altLang="en-US"/>
              <a:t>Incentive plans that reward productivity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36538"/>
            <a:ext cx="7772400" cy="676275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 sz="3600"/>
              <a:t>Other Factors Affecting Productivity</a:t>
            </a:r>
            <a:endParaRPr lang="en-US" altLang="en-US" sz="3600" b="1">
              <a:solidFill>
                <a:srgbClr val="2D8BD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A0027A1D-0F11-4C3F-A641-92080B717AD3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Outsourcing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Higher productivity in another company is a key reason organizations outsource work</a:t>
            </a:r>
          </a:p>
          <a:p>
            <a:pPr eaLnBrk="1" hangingPunct="1"/>
            <a:r>
              <a:rPr lang="en-US" altLang="en-US"/>
              <a:t>Improving productivity may reduce the need for outsourcing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199EF514-1C83-4710-9BB8-5F91C20334FF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1588"/>
            <a:ext cx="7772400" cy="91281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eaLnBrk="1" hangingPunct="1">
              <a:defRPr/>
            </a:pPr>
            <a:r>
              <a:rPr lang="en-US" altLang="en-US"/>
              <a:t>Improving Productivity</a:t>
            </a:r>
            <a:endParaRPr lang="en-US" altLang="en-US" sz="2900" b="1">
              <a:solidFill>
                <a:srgbClr val="2D8BD8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562100"/>
            <a:ext cx="7799388" cy="48529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dirty="0"/>
              <a:t>Develop productivity measures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dirty="0"/>
              <a:t>Develop methods for productivity improvements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dirty="0"/>
              <a:t>Establish reasonable goals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dirty="0"/>
              <a:t>Get management support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dirty="0"/>
              <a:t>Measure and publicize improvements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en-US" dirty="0"/>
              <a:t>Don’t confuse productivity with efficiency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588B462E-604E-4D25-9D54-37B430B8BA2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/>
              <a:t>Learning 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 and compare organization strategy and operations strategy, and explain why it is important to link the two. </a:t>
            </a:r>
          </a:p>
          <a:p>
            <a:pPr eaLnBrk="1" hangingPunct="1"/>
            <a:r>
              <a:rPr lang="en-US" altLang="en-US"/>
              <a:t>Describe and give examples of time-based strategies. </a:t>
            </a:r>
          </a:p>
          <a:p>
            <a:pPr eaLnBrk="1" hangingPunct="1"/>
            <a:r>
              <a:rPr lang="en-US" altLang="en-US"/>
              <a:t>Define the term productivity and explain why it is important to organizations and to countries. </a:t>
            </a:r>
          </a:p>
          <a:p>
            <a:pPr eaLnBrk="1" hangingPunct="1"/>
            <a:r>
              <a:rPr lang="en-US" altLang="en-US"/>
              <a:t>List some of the reasons for poor productivity and some ways of improving it.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0CC85944-8DAD-4B0B-BF8A-A99A81933E6C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838200" y="1257300"/>
            <a:ext cx="7331075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1C5E7">
                        <a:gamma/>
                        <a:shade val="89804"/>
                        <a:invGamma/>
                      </a:srgbClr>
                    </a:gs>
                    <a:gs pos="100000">
                      <a:srgbClr val="F1C5E7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701A5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Competitiveness:</a:t>
            </a:r>
          </a:p>
          <a:p>
            <a:pPr>
              <a:defRPr/>
            </a:pPr>
            <a:endParaRPr lang="en-US" altLang="en-US" sz="32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lang="en-US" altLang="en-US" sz="2800">
                <a:solidFill>
                  <a:schemeClr val="hlink"/>
                </a:solidFill>
              </a:rPr>
              <a:t>How effectively an organization meets the wants and needs of customers relative to others that offer similar goods or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E31DBC48-D9BB-4724-B14E-5EAA19FF6656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7842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sz="4000"/>
              <a:t>Businesses Compete Using Marketing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478838" cy="4724400"/>
          </a:xfrm>
        </p:spPr>
        <p:txBody>
          <a:bodyPr/>
          <a:lstStyle/>
          <a:p>
            <a:pPr eaLnBrk="1" hangingPunct="1"/>
            <a:r>
              <a:rPr lang="en-US" altLang="en-US"/>
              <a:t>Identifying consumer wants and needs</a:t>
            </a:r>
          </a:p>
          <a:p>
            <a:pPr eaLnBrk="1" hangingPunct="1"/>
            <a:r>
              <a:rPr lang="en-US" altLang="en-US"/>
              <a:t>Pricing</a:t>
            </a:r>
          </a:p>
          <a:p>
            <a:pPr eaLnBrk="1" hangingPunct="1"/>
            <a:r>
              <a:rPr lang="en-US" altLang="en-US"/>
              <a:t>Advertising and promotion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9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58DD4142-6457-40D6-841F-04B8178077D6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7000"/>
            <a:ext cx="7772400" cy="809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sz="4000"/>
              <a:t>Businesses Compete Using Operations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219200"/>
            <a:ext cx="8129588" cy="4941888"/>
          </a:xfrm>
        </p:spPr>
        <p:txBody>
          <a:bodyPr/>
          <a:lstStyle/>
          <a:p>
            <a:pPr marL="285750" indent="-285750" eaLnBrk="1" hangingPunct="1"/>
            <a:r>
              <a:rPr lang="en-US" altLang="en-US"/>
              <a:t>Product and service design</a:t>
            </a:r>
          </a:p>
          <a:p>
            <a:pPr marL="285750" indent="-285750" eaLnBrk="1" hangingPunct="1"/>
            <a:r>
              <a:rPr lang="en-US" altLang="en-US"/>
              <a:t>Cost</a:t>
            </a:r>
          </a:p>
          <a:p>
            <a:pPr marL="285750" indent="-285750" eaLnBrk="1" hangingPunct="1"/>
            <a:r>
              <a:rPr lang="en-US" altLang="en-US"/>
              <a:t>Location</a:t>
            </a:r>
          </a:p>
          <a:p>
            <a:pPr marL="285750" indent="-285750" eaLnBrk="1" hangingPunct="1"/>
            <a:r>
              <a:rPr lang="en-US" altLang="en-US"/>
              <a:t>Quality</a:t>
            </a:r>
          </a:p>
          <a:p>
            <a:pPr marL="285750" indent="-285750" eaLnBrk="1" hangingPunct="1"/>
            <a:r>
              <a:rPr lang="en-US" altLang="en-US"/>
              <a:t>Quick response</a:t>
            </a:r>
          </a:p>
          <a:p>
            <a:pPr marL="285750" indent="-285750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D1336987-8A33-4B25-956F-03671F22EE6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5400"/>
            <a:ext cx="7772400" cy="11509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defRPr/>
            </a:pPr>
            <a:r>
              <a:rPr lang="en-US" altLang="en-US" sz="4000"/>
              <a:t>Businesses Compete Using Operations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0" y="1219200"/>
            <a:ext cx="8356600" cy="4941888"/>
          </a:xfrm>
        </p:spPr>
        <p:txBody>
          <a:bodyPr/>
          <a:lstStyle/>
          <a:p>
            <a:pPr eaLnBrk="1" hangingPunct="1"/>
            <a:r>
              <a:rPr lang="en-US" altLang="en-US"/>
              <a:t>Flexibility</a:t>
            </a:r>
          </a:p>
          <a:p>
            <a:pPr eaLnBrk="1" hangingPunct="1"/>
            <a:r>
              <a:rPr lang="en-US" altLang="en-US"/>
              <a:t>Inventory management</a:t>
            </a:r>
          </a:p>
          <a:p>
            <a:pPr eaLnBrk="1" hangingPunct="1"/>
            <a:r>
              <a:rPr lang="en-US" altLang="en-US"/>
              <a:t>Supply chain management</a:t>
            </a:r>
          </a:p>
          <a:p>
            <a:pPr eaLnBrk="1" hangingPunct="1"/>
            <a:r>
              <a:rPr lang="en-US" altLang="en-US"/>
              <a:t>Service and service quality</a:t>
            </a:r>
          </a:p>
          <a:p>
            <a:pPr eaLnBrk="1" hangingPunct="1"/>
            <a:r>
              <a:rPr lang="en-US" altLang="en-US"/>
              <a:t>Managers and workers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70AEAF83-F9AD-4BDA-BEAA-615063FC3C18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8900"/>
            <a:ext cx="7772400" cy="873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Why Some Organizations Fail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489075"/>
            <a:ext cx="7877175" cy="4441825"/>
          </a:xfrm>
        </p:spPr>
        <p:txBody>
          <a:bodyPr/>
          <a:lstStyle/>
          <a:p>
            <a:pPr eaLnBrk="1" hangingPunct="1"/>
            <a:r>
              <a:rPr lang="en-US" altLang="en-US"/>
              <a:t>Too much emphasis on short-term financial performance</a:t>
            </a:r>
          </a:p>
          <a:p>
            <a:pPr eaLnBrk="1" hangingPunct="1"/>
            <a:r>
              <a:rPr lang="en-US" altLang="en-US"/>
              <a:t>Failing to take advantage of strengths and opportunities</a:t>
            </a:r>
          </a:p>
          <a:p>
            <a:pPr eaLnBrk="1" hangingPunct="1"/>
            <a:r>
              <a:rPr lang="en-US" altLang="en-US"/>
              <a:t>Neglecting operations strategy</a:t>
            </a:r>
          </a:p>
          <a:p>
            <a:pPr eaLnBrk="1" hangingPunct="1"/>
            <a:r>
              <a:rPr lang="en-US" altLang="en-US"/>
              <a:t>Failing to recognize competitive threats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2-</a:t>
            </a:r>
            <a:fld id="{139801AE-A2C0-4749-8393-006EEC171892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8900"/>
            <a:ext cx="7772400" cy="8731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Why Some Organizations Fail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700" y="1211263"/>
            <a:ext cx="7988300" cy="4941887"/>
          </a:xfrm>
        </p:spPr>
        <p:txBody>
          <a:bodyPr/>
          <a:lstStyle/>
          <a:p>
            <a:pPr eaLnBrk="1" hangingPunct="1"/>
            <a:r>
              <a:rPr lang="en-US" altLang="en-US"/>
              <a:t>Too much emphasis in product and service design and not enough on improvement</a:t>
            </a:r>
          </a:p>
          <a:p>
            <a:pPr eaLnBrk="1" hangingPunct="1"/>
            <a:r>
              <a:rPr lang="en-US" altLang="en-US"/>
              <a:t>Neglecting investments in capital and human resources</a:t>
            </a:r>
          </a:p>
          <a:p>
            <a:pPr eaLnBrk="1" hangingPunct="1"/>
            <a:r>
              <a:rPr lang="en-US" altLang="en-US"/>
              <a:t>Failing to establish good internal communications</a:t>
            </a:r>
          </a:p>
          <a:p>
            <a:pPr eaLnBrk="1" hangingPunct="1"/>
            <a:r>
              <a:rPr lang="en-US" altLang="en-US"/>
              <a:t>Failing to consider customer wants and needs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984</Words>
  <Application>Microsoft Office PowerPoint</Application>
  <PresentationFormat>On-screen Show (4:3)</PresentationFormat>
  <Paragraphs>199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TimesLTStd-Roman</vt:lpstr>
      <vt:lpstr>Arial</vt:lpstr>
      <vt:lpstr>Book Antiqua</vt:lpstr>
      <vt:lpstr>Cambria Math</vt:lpstr>
      <vt:lpstr>Century Gothic</vt:lpstr>
      <vt:lpstr>Times New Roman</vt:lpstr>
      <vt:lpstr>Wingdings</vt:lpstr>
      <vt:lpstr>Default Design</vt:lpstr>
      <vt:lpstr>2</vt:lpstr>
      <vt:lpstr>Learning Objectives</vt:lpstr>
      <vt:lpstr>Learning Objectives</vt:lpstr>
      <vt:lpstr>PowerPoint Presentation</vt:lpstr>
      <vt:lpstr>Businesses Compete Using Marketing</vt:lpstr>
      <vt:lpstr>Businesses Compete Using Operations</vt:lpstr>
      <vt:lpstr>Businesses Compete Using Operations</vt:lpstr>
      <vt:lpstr>Why Some Organizations Fail</vt:lpstr>
      <vt:lpstr>Why Some Organizations Fail</vt:lpstr>
      <vt:lpstr>Productivity</vt:lpstr>
      <vt:lpstr>Productivity</vt:lpstr>
      <vt:lpstr>PowerPoint Presentation</vt:lpstr>
      <vt:lpstr>PowerPoint Presentation</vt:lpstr>
      <vt:lpstr>PowerPoint Presentation</vt:lpstr>
      <vt:lpstr>Example </vt:lpstr>
      <vt:lpstr>Example   Solution</vt:lpstr>
      <vt:lpstr>PowerPoint Presentation</vt:lpstr>
      <vt:lpstr>PowerPoint Presentation</vt:lpstr>
      <vt:lpstr>PowerPoint Presentation</vt:lpstr>
      <vt:lpstr>PowerPoint Presentation</vt:lpstr>
      <vt:lpstr>Factors Affecting Productivity</vt:lpstr>
      <vt:lpstr>Other Factors Affecting Productivity</vt:lpstr>
      <vt:lpstr>Other Factors Affecting Productivity</vt:lpstr>
      <vt:lpstr>Outsourcing</vt:lpstr>
      <vt:lpstr>Improving Productivity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Stevenson 9e</dc:subject>
  <dc:creator>Ralph Butler</dc:creator>
  <cp:lastModifiedBy>Dr. Mossa Anisa Khatun</cp:lastModifiedBy>
  <cp:revision>38</cp:revision>
  <cp:lastPrinted>1601-01-01T00:00:00Z</cp:lastPrinted>
  <dcterms:created xsi:type="dcterms:W3CDTF">1601-01-01T00:00:00Z</dcterms:created>
  <dcterms:modified xsi:type="dcterms:W3CDTF">2023-02-06T03:06:45Z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