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1" r:id="rId3"/>
    <p:sldId id="262" r:id="rId4"/>
    <p:sldId id="263" r:id="rId5"/>
    <p:sldId id="264" r:id="rId6"/>
    <p:sldId id="265" r:id="rId7"/>
    <p:sldId id="266" r:id="rId8"/>
    <p:sldId id="271" r:id="rId9"/>
    <p:sldId id="280" r:id="rId10"/>
    <p:sldId id="281" r:id="rId11"/>
    <p:sldId id="282" r:id="rId12"/>
    <p:sldId id="283" r:id="rId13"/>
    <p:sldId id="285" r:id="rId14"/>
    <p:sldId id="286" r:id="rId15"/>
    <p:sldId id="287" r:id="rId16"/>
    <p:sldId id="288"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689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769" autoAdjust="0"/>
  </p:normalViewPr>
  <p:slideViewPr>
    <p:cSldViewPr>
      <p:cViewPr>
        <p:scale>
          <a:sx n="91" d="100"/>
          <a:sy n="91" d="100"/>
        </p:scale>
        <p:origin x="64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024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024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024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EB927E-77E0-449E-A54C-2E6C397A8D8B}" type="slidenum">
              <a:rPr lang="en-US" altLang="en-US"/>
              <a:pPr>
                <a:defRPr/>
              </a:pPr>
              <a:t>‹#›</a:t>
            </a:fld>
            <a:endParaRPr lang="en-US" altLang="en-US"/>
          </a:p>
        </p:txBody>
      </p:sp>
    </p:spTree>
    <p:extLst>
      <p:ext uri="{BB962C8B-B14F-4D97-AF65-F5344CB8AC3E}">
        <p14:creationId xmlns:p14="http://schemas.microsoft.com/office/powerpoint/2010/main" val="4252406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789F7FC-347B-4A3F-BB87-72EAC4318CD7}" type="slidenum">
              <a:rPr lang="en-US" altLang="en-US"/>
              <a:pPr>
                <a:defRPr/>
              </a:pPr>
              <a:t>‹#›</a:t>
            </a:fld>
            <a:endParaRPr lang="en-US" altLang="en-US"/>
          </a:p>
        </p:txBody>
      </p:sp>
    </p:spTree>
    <p:extLst>
      <p:ext uri="{BB962C8B-B14F-4D97-AF65-F5344CB8AC3E}">
        <p14:creationId xmlns:p14="http://schemas.microsoft.com/office/powerpoint/2010/main" val="2742283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stevenson9e_titl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userDrawn="1"/>
        </p:nvSpPr>
        <p:spPr bwMode="auto">
          <a:xfrm>
            <a:off x="76200" y="6553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1400" b="1" i="1">
                <a:latin typeface="Book Antiqua" panose="02040602050305030304" pitchFamily="18" charset="0"/>
              </a:rPr>
              <a:t>McGraw-Hill/Irwin</a:t>
            </a:r>
          </a:p>
        </p:txBody>
      </p:sp>
      <p:sp>
        <p:nvSpPr>
          <p:cNvPr id="6" name="Rectangle 9"/>
          <p:cNvSpPr>
            <a:spLocks noChangeArrowheads="1"/>
          </p:cNvSpPr>
          <p:nvPr userDrawn="1"/>
        </p:nvSpPr>
        <p:spPr bwMode="auto">
          <a:xfrm>
            <a:off x="3733800" y="65532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en-US" sz="1200" b="1" i="1">
                <a:latin typeface="Book Antiqua" panose="02040602050305030304" pitchFamily="18" charset="0"/>
              </a:rPr>
              <a:t>Copyright</a:t>
            </a:r>
            <a:r>
              <a:rPr lang="en-US" altLang="en-US" sz="1200">
                <a:latin typeface="Book Antiqua" panose="02040602050305030304" pitchFamily="18" charset="0"/>
              </a:rPr>
              <a:t> </a:t>
            </a:r>
            <a:r>
              <a:rPr lang="en-US" altLang="en-US" sz="1200" b="1" i="1">
                <a:latin typeface="Book Antiqua" panose="02040602050305030304" pitchFamily="18" charset="0"/>
              </a:rPr>
              <a:t>© 2007 by The McGraw-Hill Companies, Inc. All rights reserved.</a:t>
            </a:r>
          </a:p>
        </p:txBody>
      </p:sp>
      <p:sp>
        <p:nvSpPr>
          <p:cNvPr id="7170" name="Rectangle 2"/>
          <p:cNvSpPr>
            <a:spLocks noGrp="1" noChangeArrowheads="1"/>
          </p:cNvSpPr>
          <p:nvPr>
            <p:ph type="ctrTitle"/>
          </p:nvPr>
        </p:nvSpPr>
        <p:spPr>
          <a:xfrm>
            <a:off x="7467600" y="187325"/>
            <a:ext cx="1447800" cy="1470025"/>
          </a:xfrm>
        </p:spPr>
        <p:txBody>
          <a:bodyPr/>
          <a:lstStyle>
            <a:lvl1pPr>
              <a:defRPr>
                <a:solidFill>
                  <a:schemeClr val="bg1"/>
                </a:solidFill>
              </a:defRPr>
            </a:lvl1pPr>
          </a:lstStyle>
          <a:p>
            <a:pPr lvl="0"/>
            <a:r>
              <a:rPr lang="en-US" altLang="en-US" noProof="0"/>
              <a:t>#</a:t>
            </a:r>
          </a:p>
        </p:txBody>
      </p:sp>
      <p:sp>
        <p:nvSpPr>
          <p:cNvPr id="7171" name="Rectangle 3"/>
          <p:cNvSpPr>
            <a:spLocks noGrp="1" noChangeArrowheads="1"/>
          </p:cNvSpPr>
          <p:nvPr>
            <p:ph type="subTitle" idx="1"/>
          </p:nvPr>
        </p:nvSpPr>
        <p:spPr>
          <a:xfrm>
            <a:off x="5029200" y="2438400"/>
            <a:ext cx="4114800" cy="3810000"/>
          </a:xfrm>
        </p:spPr>
        <p:txBody>
          <a:bodyPr anchor="ctr" anchorCtr="1"/>
          <a:lstStyle>
            <a:lvl1pPr marL="0" indent="0" algn="ctr">
              <a:buFont typeface="Wingdings" panose="05000000000000000000" pitchFamily="2" charset="2"/>
              <a:buNone/>
              <a:defRPr>
                <a:solidFill>
                  <a:schemeClr val="bg1"/>
                </a:solidFill>
                <a:effectLst>
                  <a:outerShdw blurRad="38100" dist="38100" dir="2700000" algn="tl">
                    <a:srgbClr val="C0C0C0"/>
                  </a:outerShdw>
                </a:effectLst>
              </a:defRPr>
            </a:lvl1pPr>
          </a:lstStyle>
          <a:p>
            <a:pPr lvl="0"/>
            <a:r>
              <a:rPr lang="en-US" altLang="en-US" noProof="0"/>
              <a:t>Click to edit Master subtitle style</a:t>
            </a:r>
          </a:p>
        </p:txBody>
      </p:sp>
    </p:spTree>
    <p:extLst>
      <p:ext uri="{BB962C8B-B14F-4D97-AF65-F5344CB8AC3E}">
        <p14:creationId xmlns:p14="http://schemas.microsoft.com/office/powerpoint/2010/main" val="146976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en-US"/>
              <a:t>5-</a:t>
            </a:r>
            <a:fld id="{6D8102C3-65AD-49E9-B806-0485914C333C}" type="slidenum">
              <a:rPr lang="en-US" altLang="en-US" smtClean="0"/>
              <a:pPr>
                <a:defRPr/>
              </a:pPr>
              <a:t>‹#›</a:t>
            </a:fld>
            <a:endParaRPr lang="en-US" altLang="en-US"/>
          </a:p>
        </p:txBody>
      </p:sp>
    </p:spTree>
    <p:extLst>
      <p:ext uri="{BB962C8B-B14F-4D97-AF65-F5344CB8AC3E}">
        <p14:creationId xmlns:p14="http://schemas.microsoft.com/office/powerpoint/2010/main" val="268410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171700" cy="6705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76200"/>
            <a:ext cx="6362700" cy="6705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en-US"/>
              <a:t>5-</a:t>
            </a:r>
            <a:fld id="{40642F2E-69A7-47C6-AFA5-4AC2FE3FEAD9}" type="slidenum">
              <a:rPr lang="en-US" altLang="en-US" smtClean="0"/>
              <a:pPr>
                <a:defRPr/>
              </a:pPr>
              <a:t>‹#›</a:t>
            </a:fld>
            <a:endParaRPr lang="en-US" altLang="en-US"/>
          </a:p>
        </p:txBody>
      </p:sp>
    </p:spTree>
    <p:extLst>
      <p:ext uri="{BB962C8B-B14F-4D97-AF65-F5344CB8AC3E}">
        <p14:creationId xmlns:p14="http://schemas.microsoft.com/office/powerpoint/2010/main" val="199436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219200"/>
          </a:xfrm>
        </p:spPr>
        <p:txBody>
          <a:bodyPr/>
          <a:lstStyle/>
          <a:p>
            <a:r>
              <a:rPr lang="en-US"/>
              <a:t>Click to edit Master title style</a:t>
            </a:r>
          </a:p>
        </p:txBody>
      </p:sp>
      <p:sp>
        <p:nvSpPr>
          <p:cNvPr id="3" name="Table Placeholder 2"/>
          <p:cNvSpPr>
            <a:spLocks noGrp="1"/>
          </p:cNvSpPr>
          <p:nvPr>
            <p:ph type="tbl" idx="1"/>
          </p:nvPr>
        </p:nvSpPr>
        <p:spPr>
          <a:xfrm>
            <a:off x="228600" y="1295400"/>
            <a:ext cx="8686800" cy="5334000"/>
          </a:xfrm>
        </p:spPr>
        <p:txBody>
          <a:bodyPr/>
          <a:lstStyle/>
          <a:p>
            <a:pPr lvl="0"/>
            <a:endParaRPr lang="en-US" noProof="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en-US"/>
              <a:t>5-</a:t>
            </a:r>
            <a:fld id="{456EBC6B-8AEA-49BF-900A-E20961117CD6}" type="slidenum">
              <a:rPr lang="en-US" altLang="en-US" smtClean="0"/>
              <a:pPr>
                <a:defRPr/>
              </a:pPr>
              <a:t>‹#›</a:t>
            </a:fld>
            <a:endParaRPr lang="en-US" altLang="en-US"/>
          </a:p>
        </p:txBody>
      </p:sp>
    </p:spTree>
    <p:extLst>
      <p:ext uri="{BB962C8B-B14F-4D97-AF65-F5344CB8AC3E}">
        <p14:creationId xmlns:p14="http://schemas.microsoft.com/office/powerpoint/2010/main" val="128260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en-US"/>
              <a:t>5-</a:t>
            </a:r>
            <a:fld id="{AFC7EB09-F091-48CF-B568-6B4317AA00F6}" type="slidenum">
              <a:rPr lang="en-US" altLang="en-US" smtClean="0"/>
              <a:pPr>
                <a:defRPr/>
              </a:pPr>
              <a:t>‹#›</a:t>
            </a:fld>
            <a:endParaRPr lang="en-US" altLang="en-US"/>
          </a:p>
        </p:txBody>
      </p:sp>
    </p:spTree>
    <p:extLst>
      <p:ext uri="{BB962C8B-B14F-4D97-AF65-F5344CB8AC3E}">
        <p14:creationId xmlns:p14="http://schemas.microsoft.com/office/powerpoint/2010/main" val="24169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en-US"/>
              <a:t>5-</a:t>
            </a:r>
            <a:fld id="{9C6280C8-2072-4AC4-AC31-A23B6B284E4F}" type="slidenum">
              <a:rPr lang="en-US" altLang="en-US" smtClean="0"/>
              <a:pPr>
                <a:defRPr/>
              </a:pPr>
              <a:t>‹#›</a:t>
            </a:fld>
            <a:endParaRPr lang="en-US" altLang="en-US"/>
          </a:p>
        </p:txBody>
      </p:sp>
    </p:spTree>
    <p:extLst>
      <p:ext uri="{BB962C8B-B14F-4D97-AF65-F5344CB8AC3E}">
        <p14:creationId xmlns:p14="http://schemas.microsoft.com/office/powerpoint/2010/main" val="334037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95400"/>
            <a:ext cx="42672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267200" cy="533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en-US"/>
              <a:t>5-</a:t>
            </a:r>
            <a:fld id="{6E115F83-D246-4CE2-BAF5-4A353ACDD637}" type="slidenum">
              <a:rPr lang="en-US" altLang="en-US" smtClean="0"/>
              <a:pPr>
                <a:defRPr/>
              </a:pPr>
              <a:t>‹#›</a:t>
            </a:fld>
            <a:endParaRPr lang="en-US" altLang="en-US"/>
          </a:p>
        </p:txBody>
      </p:sp>
    </p:spTree>
    <p:extLst>
      <p:ext uri="{BB962C8B-B14F-4D97-AF65-F5344CB8AC3E}">
        <p14:creationId xmlns:p14="http://schemas.microsoft.com/office/powerpoint/2010/main" val="31147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en-US"/>
              <a:t>5-</a:t>
            </a:r>
            <a:fld id="{134E8AC2-FEDD-41C1-840B-0A426D35D461}" type="slidenum">
              <a:rPr lang="en-US" altLang="en-US" smtClean="0"/>
              <a:pPr>
                <a:defRPr/>
              </a:pPr>
              <a:t>‹#›</a:t>
            </a:fld>
            <a:endParaRPr lang="en-US" altLang="en-US"/>
          </a:p>
        </p:txBody>
      </p:sp>
    </p:spTree>
    <p:extLst>
      <p:ext uri="{BB962C8B-B14F-4D97-AF65-F5344CB8AC3E}">
        <p14:creationId xmlns:p14="http://schemas.microsoft.com/office/powerpoint/2010/main" val="76218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en-US"/>
              <a:t>5-</a:t>
            </a:r>
            <a:fld id="{285FF44A-C4F3-4201-A6E9-DCCC58DDD451}" type="slidenum">
              <a:rPr lang="en-US" altLang="en-US" smtClean="0"/>
              <a:pPr>
                <a:defRPr/>
              </a:pPr>
              <a:t>‹#›</a:t>
            </a:fld>
            <a:endParaRPr lang="en-US" altLang="en-US"/>
          </a:p>
        </p:txBody>
      </p:sp>
    </p:spTree>
    <p:extLst>
      <p:ext uri="{BB962C8B-B14F-4D97-AF65-F5344CB8AC3E}">
        <p14:creationId xmlns:p14="http://schemas.microsoft.com/office/powerpoint/2010/main" val="94582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en-US"/>
              <a:t>5-</a:t>
            </a:r>
            <a:fld id="{F80E7979-5F13-4E20-942B-EB11B41CDB1C}" type="slidenum">
              <a:rPr lang="en-US" altLang="en-US" smtClean="0"/>
              <a:pPr>
                <a:defRPr/>
              </a:pPr>
              <a:t>‹#›</a:t>
            </a:fld>
            <a:endParaRPr lang="en-US" altLang="en-US"/>
          </a:p>
        </p:txBody>
      </p:sp>
    </p:spTree>
    <p:extLst>
      <p:ext uri="{BB962C8B-B14F-4D97-AF65-F5344CB8AC3E}">
        <p14:creationId xmlns:p14="http://schemas.microsoft.com/office/powerpoint/2010/main" val="2143200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en-US"/>
              <a:t>5-</a:t>
            </a:r>
            <a:fld id="{9980CC21-77ED-4369-8B67-5BA8D4388F03}" type="slidenum">
              <a:rPr lang="en-US" altLang="en-US" smtClean="0"/>
              <a:pPr>
                <a:defRPr/>
              </a:pPr>
              <a:t>‹#›</a:t>
            </a:fld>
            <a:endParaRPr lang="en-US" altLang="en-US"/>
          </a:p>
        </p:txBody>
      </p:sp>
    </p:spTree>
    <p:extLst>
      <p:ext uri="{BB962C8B-B14F-4D97-AF65-F5344CB8AC3E}">
        <p14:creationId xmlns:p14="http://schemas.microsoft.com/office/powerpoint/2010/main" val="110292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en-US"/>
              <a:t>5-</a:t>
            </a:r>
            <a:fld id="{1A1DECE3-1015-44E3-8E00-7F9262F88261}" type="slidenum">
              <a:rPr lang="en-US" altLang="en-US" smtClean="0"/>
              <a:pPr>
                <a:defRPr/>
              </a:pPr>
              <a:t>‹#›</a:t>
            </a:fld>
            <a:endParaRPr lang="en-US" altLang="en-US"/>
          </a:p>
        </p:txBody>
      </p:sp>
    </p:spTree>
    <p:extLst>
      <p:ext uri="{BB962C8B-B14F-4D97-AF65-F5344CB8AC3E}">
        <p14:creationId xmlns:p14="http://schemas.microsoft.com/office/powerpoint/2010/main" val="138199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6" descr="stevenson-master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bwMode="auto">
          <a:xfrm>
            <a:off x="762000" y="-762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228600" y="1295400"/>
            <a:ext cx="8686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p:cNvSpPr>
            <a:spLocks noGrp="1" noChangeArrowheads="1"/>
          </p:cNvSpPr>
          <p:nvPr>
            <p:ph type="sldNum" sz="quarter" idx="4"/>
          </p:nvPr>
        </p:nvSpPr>
        <p:spPr bwMode="auto">
          <a:xfrm>
            <a:off x="7086600" y="65532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600" b="1"/>
            </a:lvl1pPr>
          </a:lstStyle>
          <a:p>
            <a:pPr>
              <a:defRPr/>
            </a:pPr>
            <a:r>
              <a:rPr lang="en-US" altLang="en-US"/>
              <a:t>5-</a:t>
            </a:r>
            <a:fld id="{A7CE8DA2-DF56-4378-B003-BBB76FC8CD96}"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1295400"/>
            <a:ext cx="8686800" cy="5334000"/>
          </a:xfrm>
        </p:spPr>
        <p:txBody>
          <a:bodyPr/>
          <a:lstStyle/>
          <a:p>
            <a:pPr marL="0" indent="0" algn="ctr" eaLnBrk="1" hangingPunct="1">
              <a:buNone/>
            </a:pPr>
            <a:endParaRPr lang="en-US" altLang="en-US" dirty="0">
              <a:solidFill>
                <a:schemeClr val="tx2"/>
              </a:solidFill>
              <a:effectLst/>
            </a:endParaRPr>
          </a:p>
          <a:p>
            <a:pPr marL="0" indent="0" algn="ctr" eaLnBrk="1" hangingPunct="1">
              <a:buNone/>
            </a:pPr>
            <a:endParaRPr lang="en-US" altLang="en-US" dirty="0">
              <a:solidFill>
                <a:schemeClr val="tx2"/>
              </a:solidFill>
            </a:endParaRPr>
          </a:p>
          <a:p>
            <a:pPr marL="0" indent="0" algn="ctr" eaLnBrk="1" hangingPunct="1">
              <a:buNone/>
            </a:pPr>
            <a:r>
              <a:rPr lang="en-US" altLang="en-US" dirty="0">
                <a:solidFill>
                  <a:schemeClr val="tx2"/>
                </a:solidFill>
                <a:effectLst/>
              </a:rPr>
              <a:t>  </a:t>
            </a:r>
          </a:p>
          <a:p>
            <a:pPr marL="0" indent="0" algn="ctr" eaLnBrk="1" hangingPunct="1">
              <a:buNone/>
            </a:pPr>
            <a:r>
              <a:rPr lang="en-US" altLang="en-US" dirty="0">
                <a:solidFill>
                  <a:schemeClr val="tx2"/>
                </a:solidFill>
                <a:effectLst/>
              </a:rPr>
              <a:t>Capacity Planning</a:t>
            </a:r>
          </a:p>
          <a:p>
            <a:pPr marL="0" indent="0" algn="ctr" eaLnBrk="1" hangingPunct="1">
              <a:buNone/>
            </a:pPr>
            <a:r>
              <a:rPr lang="en-US" altLang="en-US" dirty="0">
                <a:solidFill>
                  <a:schemeClr val="tx2"/>
                </a:solidFill>
                <a:effectLst/>
              </a:rPr>
              <a:t>For Products and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CC9EF3A8-1F28-4E07-A764-8D67016CBA65}" type="slidenum">
              <a:rPr lang="en-US" altLang="en-US" smtClean="0"/>
              <a:pPr/>
              <a:t>10</a:t>
            </a:fld>
            <a:endParaRPr lang="en-US" altLang="en-US"/>
          </a:p>
        </p:txBody>
      </p:sp>
      <p:sp>
        <p:nvSpPr>
          <p:cNvPr id="34818" name="Rectangle 2"/>
          <p:cNvSpPr>
            <a:spLocks noGrp="1" noChangeArrowheads="1"/>
          </p:cNvSpPr>
          <p:nvPr>
            <p:ph type="title"/>
          </p:nvPr>
        </p:nvSpPr>
        <p:spPr>
          <a:xfrm>
            <a:off x="762000" y="277813"/>
            <a:ext cx="7772400" cy="6604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Cost-Volume Relationships</a:t>
            </a:r>
            <a:r>
              <a:rPr lang="en-US" altLang="en-US" b="1"/>
              <a:t> </a:t>
            </a:r>
          </a:p>
        </p:txBody>
      </p:sp>
      <p:grpSp>
        <p:nvGrpSpPr>
          <p:cNvPr id="16388" name="Group 3"/>
          <p:cNvGrpSpPr>
            <a:grpSpLocks/>
          </p:cNvGrpSpPr>
          <p:nvPr/>
        </p:nvGrpSpPr>
        <p:grpSpPr bwMode="auto">
          <a:xfrm>
            <a:off x="2006600" y="1676400"/>
            <a:ext cx="5057775" cy="4341813"/>
            <a:chOff x="1264" y="1238"/>
            <a:chExt cx="3186" cy="2735"/>
          </a:xfrm>
        </p:grpSpPr>
        <p:sp>
          <p:nvSpPr>
            <p:cNvPr id="16390" name="Rectangle 4"/>
            <p:cNvSpPr>
              <a:spLocks noChangeArrowheads="1"/>
            </p:cNvSpPr>
            <p:nvPr/>
          </p:nvSpPr>
          <p:spPr bwMode="auto">
            <a:xfrm>
              <a:off x="1642" y="1238"/>
              <a:ext cx="2728" cy="2410"/>
            </a:xfrm>
            <a:prstGeom prst="rect">
              <a:avLst/>
            </a:prstGeom>
            <a:solidFill>
              <a:srgbClr val="BEE0D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391" name="Rectangle 5"/>
            <p:cNvSpPr>
              <a:spLocks noChangeArrowheads="1"/>
            </p:cNvSpPr>
            <p:nvPr/>
          </p:nvSpPr>
          <p:spPr bwMode="auto">
            <a:xfrm rot="-5400000">
              <a:off x="847" y="1904"/>
              <a:ext cx="1349"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Amount ($)</a:t>
              </a:r>
            </a:p>
            <a:p>
              <a:pPr latinLnBrk="1"/>
              <a:endParaRPr lang="en-US" altLang="en-US" sz="2400" b="1">
                <a:solidFill>
                  <a:srgbClr val="CE2700"/>
                </a:solidFill>
              </a:endParaRPr>
            </a:p>
          </p:txBody>
        </p:sp>
        <p:sp>
          <p:nvSpPr>
            <p:cNvPr id="16392" name="Rectangle 6"/>
            <p:cNvSpPr>
              <a:spLocks noChangeArrowheads="1"/>
            </p:cNvSpPr>
            <p:nvPr/>
          </p:nvSpPr>
          <p:spPr bwMode="auto">
            <a:xfrm>
              <a:off x="1423" y="3529"/>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CE2700"/>
                  </a:solidFill>
                </a:rPr>
                <a:t>0</a:t>
              </a:r>
            </a:p>
          </p:txBody>
        </p:sp>
        <p:sp>
          <p:nvSpPr>
            <p:cNvPr id="16393" name="Rectangle 7"/>
            <p:cNvSpPr>
              <a:spLocks noChangeArrowheads="1"/>
            </p:cNvSpPr>
            <p:nvPr/>
          </p:nvSpPr>
          <p:spPr bwMode="auto">
            <a:xfrm>
              <a:off x="1995" y="3687"/>
              <a:ext cx="185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Q (volume in units)</a:t>
              </a:r>
            </a:p>
          </p:txBody>
        </p:sp>
        <p:sp>
          <p:nvSpPr>
            <p:cNvPr id="16394" name="Line 8"/>
            <p:cNvSpPr>
              <a:spLocks noChangeShapeType="1"/>
            </p:cNvSpPr>
            <p:nvPr/>
          </p:nvSpPr>
          <p:spPr bwMode="auto">
            <a:xfrm flipV="1">
              <a:off x="1647" y="2207"/>
              <a:ext cx="2395" cy="14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Line 9"/>
            <p:cNvSpPr>
              <a:spLocks noChangeShapeType="1"/>
            </p:cNvSpPr>
            <p:nvPr/>
          </p:nvSpPr>
          <p:spPr bwMode="auto">
            <a:xfrm flipV="1">
              <a:off x="1655" y="1677"/>
              <a:ext cx="2181" cy="1327"/>
            </a:xfrm>
            <a:prstGeom prst="line">
              <a:avLst/>
            </a:prstGeom>
            <a:noFill/>
            <a:ln w="254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Line 10"/>
            <p:cNvSpPr>
              <a:spLocks noChangeShapeType="1"/>
            </p:cNvSpPr>
            <p:nvPr/>
          </p:nvSpPr>
          <p:spPr bwMode="auto">
            <a:xfrm>
              <a:off x="1647" y="3006"/>
              <a:ext cx="27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Rectangle 11"/>
            <p:cNvSpPr>
              <a:spLocks noChangeArrowheads="1"/>
            </p:cNvSpPr>
            <p:nvPr/>
          </p:nvSpPr>
          <p:spPr bwMode="auto">
            <a:xfrm rot="-1800000">
              <a:off x="1791" y="1940"/>
              <a:ext cx="1979"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Total cost = VC + FC</a:t>
              </a:r>
            </a:p>
          </p:txBody>
        </p:sp>
        <p:sp>
          <p:nvSpPr>
            <p:cNvPr id="16398" name="Rectangle 12"/>
            <p:cNvSpPr>
              <a:spLocks noChangeArrowheads="1"/>
            </p:cNvSpPr>
            <p:nvPr/>
          </p:nvSpPr>
          <p:spPr bwMode="auto">
            <a:xfrm rot="-1800000">
              <a:off x="2203" y="2252"/>
              <a:ext cx="2247"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Total variable cost (VC)</a:t>
              </a:r>
            </a:p>
          </p:txBody>
        </p:sp>
        <p:sp>
          <p:nvSpPr>
            <p:cNvPr id="16399" name="Rectangle 13"/>
            <p:cNvSpPr>
              <a:spLocks noChangeArrowheads="1"/>
            </p:cNvSpPr>
            <p:nvPr/>
          </p:nvSpPr>
          <p:spPr bwMode="auto">
            <a:xfrm>
              <a:off x="2715" y="3057"/>
              <a:ext cx="150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Fixed cost (FC)</a:t>
              </a:r>
            </a:p>
          </p:txBody>
        </p:sp>
      </p:gr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5237276E-0843-447C-B823-59C9CB5C9786}" type="slidenum">
              <a:rPr lang="en-US" altLang="en-US" smtClean="0"/>
              <a:pPr/>
              <a:t>11</a:t>
            </a:fld>
            <a:endParaRPr lang="en-US" altLang="en-US"/>
          </a:p>
        </p:txBody>
      </p:sp>
      <p:sp>
        <p:nvSpPr>
          <p:cNvPr id="35842" name="Rectangle 2"/>
          <p:cNvSpPr>
            <a:spLocks noGrp="1" noChangeArrowheads="1"/>
          </p:cNvSpPr>
          <p:nvPr>
            <p:ph type="title"/>
          </p:nvPr>
        </p:nvSpPr>
        <p:spPr>
          <a:xfrm>
            <a:off x="790575" y="252413"/>
            <a:ext cx="7739063" cy="681037"/>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Cost-Volume Relationships</a:t>
            </a:r>
            <a:endParaRPr lang="en-US" altLang="en-US" sz="2900" b="1">
              <a:solidFill>
                <a:srgbClr val="2D8AD8"/>
              </a:solidFill>
            </a:endParaRPr>
          </a:p>
        </p:txBody>
      </p:sp>
      <p:grpSp>
        <p:nvGrpSpPr>
          <p:cNvPr id="17412" name="Group 3"/>
          <p:cNvGrpSpPr>
            <a:grpSpLocks/>
          </p:cNvGrpSpPr>
          <p:nvPr/>
        </p:nvGrpSpPr>
        <p:grpSpPr bwMode="auto">
          <a:xfrm>
            <a:off x="1985963" y="1600200"/>
            <a:ext cx="4910137" cy="4338638"/>
            <a:chOff x="1251" y="1240"/>
            <a:chExt cx="3093" cy="2733"/>
          </a:xfrm>
        </p:grpSpPr>
        <p:sp>
          <p:nvSpPr>
            <p:cNvPr id="17414" name="Rectangle 4"/>
            <p:cNvSpPr>
              <a:spLocks noChangeArrowheads="1"/>
            </p:cNvSpPr>
            <p:nvPr/>
          </p:nvSpPr>
          <p:spPr bwMode="auto">
            <a:xfrm>
              <a:off x="1616" y="1240"/>
              <a:ext cx="2728" cy="2410"/>
            </a:xfrm>
            <a:prstGeom prst="rect">
              <a:avLst/>
            </a:prstGeom>
            <a:solidFill>
              <a:srgbClr val="BEE0D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7415" name="Rectangle 5"/>
            <p:cNvSpPr>
              <a:spLocks noChangeArrowheads="1"/>
            </p:cNvSpPr>
            <p:nvPr/>
          </p:nvSpPr>
          <p:spPr bwMode="auto">
            <a:xfrm rot="-5400000">
              <a:off x="858" y="1928"/>
              <a:ext cx="1301"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Amount ($)</a:t>
              </a:r>
            </a:p>
            <a:p>
              <a:pPr latinLnBrk="1"/>
              <a:endParaRPr lang="en-US" altLang="en-US" sz="2400" b="1">
                <a:solidFill>
                  <a:srgbClr val="CE2700"/>
                </a:solidFill>
              </a:endParaRPr>
            </a:p>
          </p:txBody>
        </p:sp>
        <p:sp>
          <p:nvSpPr>
            <p:cNvPr id="17416" name="Rectangle 6"/>
            <p:cNvSpPr>
              <a:spLocks noChangeArrowheads="1"/>
            </p:cNvSpPr>
            <p:nvPr/>
          </p:nvSpPr>
          <p:spPr bwMode="auto">
            <a:xfrm>
              <a:off x="1969" y="3687"/>
              <a:ext cx="185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Q (volume in units)</a:t>
              </a:r>
            </a:p>
          </p:txBody>
        </p:sp>
        <p:sp>
          <p:nvSpPr>
            <p:cNvPr id="17417" name="Rectangle 7"/>
            <p:cNvSpPr>
              <a:spLocks noChangeArrowheads="1"/>
            </p:cNvSpPr>
            <p:nvPr/>
          </p:nvSpPr>
          <p:spPr bwMode="auto">
            <a:xfrm>
              <a:off x="1397" y="3529"/>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CE2700"/>
                  </a:solidFill>
                </a:rPr>
                <a:t>0</a:t>
              </a:r>
            </a:p>
          </p:txBody>
        </p:sp>
        <p:sp>
          <p:nvSpPr>
            <p:cNvPr id="17418" name="Line 8"/>
            <p:cNvSpPr>
              <a:spLocks noChangeShapeType="1"/>
            </p:cNvSpPr>
            <p:nvPr/>
          </p:nvSpPr>
          <p:spPr bwMode="auto">
            <a:xfrm flipV="1">
              <a:off x="1621" y="1433"/>
              <a:ext cx="2503" cy="2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9" name="Rectangle 9"/>
            <p:cNvSpPr>
              <a:spLocks noChangeArrowheads="1"/>
            </p:cNvSpPr>
            <p:nvPr/>
          </p:nvSpPr>
          <p:spPr bwMode="auto">
            <a:xfrm rot="-2460000">
              <a:off x="2626" y="1791"/>
              <a:ext cx="136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Total revenue</a:t>
              </a:r>
            </a:p>
          </p:txBody>
        </p:sp>
      </p:gr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F4E12080-C3D9-428A-8CCD-F316E48BD269}" type="slidenum">
              <a:rPr lang="en-US" altLang="en-US" smtClean="0"/>
              <a:pPr/>
              <a:t>12</a:t>
            </a:fld>
            <a:endParaRPr lang="en-US" altLang="en-US"/>
          </a:p>
        </p:txBody>
      </p:sp>
      <p:sp>
        <p:nvSpPr>
          <p:cNvPr id="36866" name="Rectangle 2"/>
          <p:cNvSpPr>
            <a:spLocks noGrp="1" noChangeArrowheads="1"/>
          </p:cNvSpPr>
          <p:nvPr>
            <p:ph type="title"/>
          </p:nvPr>
        </p:nvSpPr>
        <p:spPr>
          <a:xfrm>
            <a:off x="762000" y="152400"/>
            <a:ext cx="7772400" cy="784225"/>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dirty="0"/>
              <a:t>Cost-Volume Relationships</a:t>
            </a:r>
            <a:endParaRPr lang="en-US" altLang="en-US" b="1" dirty="0"/>
          </a:p>
        </p:txBody>
      </p:sp>
      <p:grpSp>
        <p:nvGrpSpPr>
          <p:cNvPr id="18436" name="Group 3"/>
          <p:cNvGrpSpPr>
            <a:grpSpLocks/>
          </p:cNvGrpSpPr>
          <p:nvPr/>
        </p:nvGrpSpPr>
        <p:grpSpPr bwMode="auto">
          <a:xfrm>
            <a:off x="1903413" y="1524000"/>
            <a:ext cx="4881562" cy="4576763"/>
            <a:chOff x="1199" y="1152"/>
            <a:chExt cx="3075" cy="2883"/>
          </a:xfrm>
        </p:grpSpPr>
        <p:sp>
          <p:nvSpPr>
            <p:cNvPr id="18438" name="Rectangle 4"/>
            <p:cNvSpPr>
              <a:spLocks noChangeArrowheads="1"/>
            </p:cNvSpPr>
            <p:nvPr/>
          </p:nvSpPr>
          <p:spPr bwMode="auto">
            <a:xfrm>
              <a:off x="1546" y="1152"/>
              <a:ext cx="2728" cy="2410"/>
            </a:xfrm>
            <a:prstGeom prst="rect">
              <a:avLst/>
            </a:prstGeom>
            <a:solidFill>
              <a:srgbClr val="BEE0D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8439" name="Rectangle 5"/>
            <p:cNvSpPr>
              <a:spLocks noChangeArrowheads="1"/>
            </p:cNvSpPr>
            <p:nvPr/>
          </p:nvSpPr>
          <p:spPr bwMode="auto">
            <a:xfrm rot="-5400000">
              <a:off x="856" y="1926"/>
              <a:ext cx="1201"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Amount ($)</a:t>
              </a:r>
            </a:p>
            <a:p>
              <a:pPr latinLnBrk="1"/>
              <a:endParaRPr lang="en-US" altLang="en-US" sz="2400" b="1">
                <a:solidFill>
                  <a:srgbClr val="CE2700"/>
                </a:solidFill>
              </a:endParaRPr>
            </a:p>
          </p:txBody>
        </p:sp>
        <p:sp>
          <p:nvSpPr>
            <p:cNvPr id="18440" name="Rectangle 6"/>
            <p:cNvSpPr>
              <a:spLocks noChangeArrowheads="1"/>
            </p:cNvSpPr>
            <p:nvPr/>
          </p:nvSpPr>
          <p:spPr bwMode="auto">
            <a:xfrm>
              <a:off x="2043" y="3749"/>
              <a:ext cx="185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Q (volume in units)</a:t>
              </a:r>
            </a:p>
          </p:txBody>
        </p:sp>
        <p:sp>
          <p:nvSpPr>
            <p:cNvPr id="18441" name="Rectangle 7"/>
            <p:cNvSpPr>
              <a:spLocks noChangeArrowheads="1"/>
            </p:cNvSpPr>
            <p:nvPr/>
          </p:nvSpPr>
          <p:spPr bwMode="auto">
            <a:xfrm>
              <a:off x="1345" y="3567"/>
              <a:ext cx="17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rgbClr val="CE2700"/>
                  </a:solidFill>
                </a:rPr>
                <a:t>0</a:t>
              </a:r>
            </a:p>
          </p:txBody>
        </p:sp>
        <p:sp>
          <p:nvSpPr>
            <p:cNvPr id="18442" name="Line 8"/>
            <p:cNvSpPr>
              <a:spLocks noChangeShapeType="1"/>
            </p:cNvSpPr>
            <p:nvPr/>
          </p:nvSpPr>
          <p:spPr bwMode="auto">
            <a:xfrm flipV="1">
              <a:off x="1587" y="1453"/>
              <a:ext cx="2521" cy="212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3" name="Line 9"/>
            <p:cNvSpPr>
              <a:spLocks noChangeShapeType="1"/>
            </p:cNvSpPr>
            <p:nvPr/>
          </p:nvSpPr>
          <p:spPr bwMode="auto">
            <a:xfrm flipV="1">
              <a:off x="1551" y="1885"/>
              <a:ext cx="2593" cy="1239"/>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l</a:t>
              </a:r>
            </a:p>
          </p:txBody>
        </p:sp>
        <p:sp>
          <p:nvSpPr>
            <p:cNvPr id="18444" name="Rectangle 10"/>
            <p:cNvSpPr>
              <a:spLocks noChangeArrowheads="1"/>
            </p:cNvSpPr>
            <p:nvPr/>
          </p:nvSpPr>
          <p:spPr bwMode="auto">
            <a:xfrm>
              <a:off x="2475" y="3581"/>
              <a:ext cx="102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BEP units</a:t>
              </a:r>
            </a:p>
          </p:txBody>
        </p:sp>
        <p:sp>
          <p:nvSpPr>
            <p:cNvPr id="18445" name="Rectangle 11"/>
            <p:cNvSpPr>
              <a:spLocks noChangeArrowheads="1"/>
            </p:cNvSpPr>
            <p:nvPr/>
          </p:nvSpPr>
          <p:spPr bwMode="auto">
            <a:xfrm rot="-1680000">
              <a:off x="3624" y="1697"/>
              <a:ext cx="61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Profit</a:t>
              </a:r>
            </a:p>
          </p:txBody>
        </p:sp>
        <p:sp>
          <p:nvSpPr>
            <p:cNvPr id="18446" name="Line 12"/>
            <p:cNvSpPr>
              <a:spLocks noChangeShapeType="1"/>
            </p:cNvSpPr>
            <p:nvPr/>
          </p:nvSpPr>
          <p:spPr bwMode="auto">
            <a:xfrm>
              <a:off x="2874" y="2513"/>
              <a:ext cx="1" cy="10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7" name="Rectangle 13"/>
            <p:cNvSpPr>
              <a:spLocks noChangeArrowheads="1"/>
            </p:cNvSpPr>
            <p:nvPr/>
          </p:nvSpPr>
          <p:spPr bwMode="auto">
            <a:xfrm rot="-2520000">
              <a:off x="2592" y="1757"/>
              <a:ext cx="141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Total revenue </a:t>
              </a:r>
            </a:p>
          </p:txBody>
        </p:sp>
        <p:sp>
          <p:nvSpPr>
            <p:cNvPr id="18448" name="Rectangle 14"/>
            <p:cNvSpPr>
              <a:spLocks noChangeArrowheads="1"/>
            </p:cNvSpPr>
            <p:nvPr/>
          </p:nvSpPr>
          <p:spPr bwMode="auto">
            <a:xfrm rot="-1560000">
              <a:off x="3137" y="2161"/>
              <a:ext cx="102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CE2700"/>
                  </a:solidFill>
                </a:rPr>
                <a:t>Total cost</a:t>
              </a:r>
            </a:p>
          </p:txBody>
        </p:sp>
      </p:grpSp>
      <p:sp>
        <p:nvSpPr>
          <p:cNvPr id="2" name="TextBox 1">
            <a:extLst>
              <a:ext uri="{FF2B5EF4-FFF2-40B4-BE49-F238E27FC236}">
                <a16:creationId xmlns:a16="http://schemas.microsoft.com/office/drawing/2014/main" id="{8D5978CA-A1CF-48D3-9A85-B8170406736A}"/>
              </a:ext>
            </a:extLst>
          </p:cNvPr>
          <p:cNvSpPr txBox="1"/>
          <p:nvPr/>
        </p:nvSpPr>
        <p:spPr>
          <a:xfrm>
            <a:off x="2485927" y="4499769"/>
            <a:ext cx="835485" cy="461665"/>
          </a:xfrm>
          <a:prstGeom prst="rect">
            <a:avLst/>
          </a:prstGeom>
          <a:noFill/>
        </p:spPr>
        <p:txBody>
          <a:bodyPr wrap="none" rtlCol="0">
            <a:spAutoFit/>
          </a:bodyPr>
          <a:lstStyle/>
          <a:p>
            <a:r>
              <a:rPr lang="en-US" sz="2400" dirty="0"/>
              <a:t>Loss</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rPr>
              <a:t>5-</a:t>
            </a:r>
            <a:fld id="{0E69E909-737B-4DCD-A677-8F7F2080A9E9}" type="slidenum">
              <a:rPr kumimoji="0" lang="en-US" altLang="en-US" sz="16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4" name="Rectangle 2"/>
          <p:cNvSpPr>
            <a:spLocks noGrp="1" noChangeArrowheads="1"/>
          </p:cNvSpPr>
          <p:nvPr>
            <p:ph type="title"/>
          </p:nvPr>
        </p:nvSpPr>
        <p:spPr/>
        <p:txBody>
          <a:bodyPr/>
          <a:lstStyle/>
          <a:p>
            <a:pPr eaLnBrk="1" hangingPunct="1">
              <a:defRPr/>
            </a:pPr>
            <a:r>
              <a:rPr lang="en-US" altLang="en-US" dirty="0"/>
              <a:t>Cost- Volume Analysis</a:t>
            </a:r>
          </a:p>
        </p:txBody>
      </p:sp>
      <p:sp>
        <p:nvSpPr>
          <p:cNvPr id="15364" name="Rectangle 3"/>
          <p:cNvSpPr>
            <a:spLocks noGrp="1" noChangeArrowheads="1"/>
          </p:cNvSpPr>
          <p:nvPr>
            <p:ph type="body" idx="1"/>
          </p:nvPr>
        </p:nvSpPr>
        <p:spPr/>
        <p:txBody>
          <a:bodyPr/>
          <a:lstStyle/>
          <a:p>
            <a:pPr eaLnBrk="1" hangingPunct="1"/>
            <a:r>
              <a:rPr lang="en-US" altLang="en-US" dirty="0"/>
              <a:t>Total Cost, TC= Fixed cost+ variable cost</a:t>
            </a:r>
          </a:p>
          <a:p>
            <a:pPr marL="0" indent="0" eaLnBrk="1" hangingPunct="1">
              <a:buNone/>
            </a:pPr>
            <a:r>
              <a:rPr lang="en-US" altLang="en-US" dirty="0"/>
              <a:t>   </a:t>
            </a:r>
            <a:r>
              <a:rPr lang="en-US" altLang="en-US" sz="2800" dirty="0"/>
              <a:t>Variable Cost= </a:t>
            </a:r>
            <a:r>
              <a:rPr lang="en-US" altLang="en-US" sz="2000" dirty="0"/>
              <a:t>No of units produced (Q)* Variable cost per unit</a:t>
            </a:r>
            <a:endParaRPr lang="en-US" altLang="en-US" dirty="0"/>
          </a:p>
          <a:p>
            <a:pPr eaLnBrk="1" hangingPunct="1"/>
            <a:r>
              <a:rPr lang="en-US" altLang="en-US" dirty="0"/>
              <a:t>Total Revenue, TR= </a:t>
            </a:r>
            <a:r>
              <a:rPr lang="en-US" altLang="en-US" sz="2000" dirty="0"/>
              <a:t>No of units produced (Q)* Price per unit</a:t>
            </a:r>
            <a:endParaRPr lang="en-US" altLang="en-US" dirty="0"/>
          </a:p>
          <a:p>
            <a:pPr eaLnBrk="1" hangingPunct="1"/>
            <a:r>
              <a:rPr lang="en-US" altLang="en-US" dirty="0"/>
              <a:t>Profit= Revenue-Cost= (TR-TC)</a:t>
            </a:r>
          </a:p>
          <a:p>
            <a:pPr eaLnBrk="1" hangingPunct="1"/>
            <a:r>
              <a:rPr lang="en-US" altLang="en-US" dirty="0"/>
              <a:t>Break Even, TR=TC</a:t>
            </a:r>
          </a:p>
          <a:p>
            <a:pPr marL="0" indent="0" eaLnBrk="1" hangingPunct="1">
              <a:buNone/>
            </a:pPr>
            <a:endParaRPr lang="en-US" altLang="en-US" b="1" i="1" u="sng" dirty="0">
              <a:solidFill>
                <a:srgbClr val="FF0000"/>
              </a:solidFill>
            </a:endParaRPr>
          </a:p>
        </p:txBody>
      </p:sp>
    </p:spTree>
    <p:extLst>
      <p:ext uri="{BB962C8B-B14F-4D97-AF65-F5344CB8AC3E}">
        <p14:creationId xmlns:p14="http://schemas.microsoft.com/office/powerpoint/2010/main" val="323440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a:t>5-</a:t>
            </a:r>
            <a:fld id="{F80E7979-5F13-4E20-942B-EB11B41CDB1C}" type="slidenum">
              <a:rPr lang="en-US" altLang="en-US" smtClean="0"/>
              <a:pPr>
                <a:defRPr/>
              </a:pPr>
              <a:t>14</a:t>
            </a:fld>
            <a:endParaRPr lang="en-US" altLang="en-US"/>
          </a:p>
        </p:txBody>
      </p:sp>
      <p:sp>
        <p:nvSpPr>
          <p:cNvPr id="3" name="Rectangle 2"/>
          <p:cNvSpPr/>
          <p:nvPr/>
        </p:nvSpPr>
        <p:spPr>
          <a:xfrm>
            <a:off x="542925" y="12203"/>
            <a:ext cx="8610600" cy="2862322"/>
          </a:xfrm>
          <a:prstGeom prst="rect">
            <a:avLst/>
          </a:prstGeom>
        </p:spPr>
        <p:txBody>
          <a:bodyPr wrap="square">
            <a:spAutoFit/>
          </a:bodyPr>
          <a:lstStyle/>
          <a:p>
            <a:r>
              <a:rPr lang="en-US" dirty="0"/>
              <a:t>The owner of Old-Fashioned Berry Pies, S. Simon, is contemplating adding a new line of pies, which will require leasing new equipment for a monthly payment of $</a:t>
            </a:r>
            <a:r>
              <a:rPr lang="en-US" dirty="0">
                <a:solidFill>
                  <a:srgbClr val="C00000"/>
                </a:solidFill>
              </a:rPr>
              <a:t>6,000</a:t>
            </a:r>
            <a:r>
              <a:rPr lang="en-US" dirty="0"/>
              <a:t>. Variable costs would be $2 per pie, and pies would retail for $7 each.</a:t>
            </a:r>
          </a:p>
          <a:p>
            <a:br>
              <a:rPr lang="en-US" dirty="0"/>
            </a:br>
            <a:r>
              <a:rPr lang="en-US" dirty="0"/>
              <a:t>a. How many pies must be sold in order to break even? </a:t>
            </a:r>
            <a:br>
              <a:rPr lang="en-US" dirty="0"/>
            </a:br>
            <a:r>
              <a:rPr lang="en-US" dirty="0"/>
              <a:t>b. What would the profit (loss) be if 1,000 pies are made and sold in a month? </a:t>
            </a:r>
            <a:br>
              <a:rPr lang="en-US" dirty="0"/>
            </a:br>
            <a:r>
              <a:rPr lang="en-US" dirty="0"/>
              <a:t>c. How many pies must be sold to realize a profit of $4,000? </a:t>
            </a:r>
            <a:br>
              <a:rPr lang="en-US" dirty="0"/>
            </a:br>
            <a:r>
              <a:rPr lang="en-US" dirty="0"/>
              <a:t>d. If 2,000 can be sold, and a profit target is $5,000, what price should be charged per pie? </a:t>
            </a:r>
            <a:br>
              <a:rPr lang="en-US" dirty="0"/>
            </a:br>
            <a:endParaRPr lang="en-US" dirty="0"/>
          </a:p>
        </p:txBody>
      </p:sp>
      <p:sp>
        <p:nvSpPr>
          <p:cNvPr id="4" name="TextBox 3"/>
          <p:cNvSpPr txBox="1"/>
          <p:nvPr/>
        </p:nvSpPr>
        <p:spPr>
          <a:xfrm>
            <a:off x="685800" y="2883931"/>
            <a:ext cx="2362200" cy="923330"/>
          </a:xfrm>
          <a:prstGeom prst="rect">
            <a:avLst/>
          </a:prstGeom>
          <a:noFill/>
        </p:spPr>
        <p:txBody>
          <a:bodyPr wrap="square" rtlCol="0">
            <a:spAutoFit/>
          </a:bodyPr>
          <a:lstStyle/>
          <a:p>
            <a:r>
              <a:rPr lang="en-US" dirty="0"/>
              <a:t>FC=$6000</a:t>
            </a:r>
          </a:p>
          <a:p>
            <a:r>
              <a:rPr lang="en-US" dirty="0"/>
              <a:t>v=$2 per pie</a:t>
            </a:r>
          </a:p>
          <a:p>
            <a:r>
              <a:rPr lang="en-US" dirty="0"/>
              <a:t>R=$7 per pie</a:t>
            </a:r>
          </a:p>
        </p:txBody>
      </p:sp>
      <p:sp>
        <p:nvSpPr>
          <p:cNvPr id="5" name="TextBox 4"/>
          <p:cNvSpPr txBox="1"/>
          <p:nvPr/>
        </p:nvSpPr>
        <p:spPr>
          <a:xfrm>
            <a:off x="1049357" y="3962400"/>
            <a:ext cx="7086600" cy="1477328"/>
          </a:xfrm>
          <a:prstGeom prst="rect">
            <a:avLst/>
          </a:prstGeom>
          <a:noFill/>
        </p:spPr>
        <p:txBody>
          <a:bodyPr wrap="square" rtlCol="0">
            <a:spAutoFit/>
          </a:bodyPr>
          <a:lstStyle/>
          <a:p>
            <a:pPr marL="342900" indent="-342900">
              <a:buAutoNum type="alphaLcPeriod"/>
            </a:pPr>
            <a:r>
              <a:rPr lang="en-US" dirty="0"/>
              <a:t>Q</a:t>
            </a:r>
            <a:r>
              <a:rPr lang="en-US" baseline="-25000" dirty="0"/>
              <a:t>BEP</a:t>
            </a:r>
            <a:r>
              <a:rPr lang="en-US" dirty="0"/>
              <a:t>= FC/R-v =6000/(7-2)= 1200 pies/month</a:t>
            </a:r>
          </a:p>
          <a:p>
            <a:pPr marL="342900" indent="-342900">
              <a:buAutoNum type="alphaLcPeriod"/>
            </a:pPr>
            <a:r>
              <a:rPr lang="en-US" dirty="0"/>
              <a:t>P=RQ – (</a:t>
            </a:r>
            <a:r>
              <a:rPr lang="en-US" dirty="0" err="1"/>
              <a:t>FC+Qv</a:t>
            </a:r>
            <a:r>
              <a:rPr lang="en-US" dirty="0"/>
              <a:t>) = 1000*7 – (6000+ 1000*2) = $ (-1000)= loss</a:t>
            </a:r>
          </a:p>
          <a:p>
            <a:pPr marL="342900" indent="-342900">
              <a:buAutoNum type="alphaLcPeriod"/>
            </a:pPr>
            <a:r>
              <a:rPr lang="en-US" dirty="0"/>
              <a:t>Q = (P+FC)/(R-v) = (4000+6000)/(7-2) = 2000 pies</a:t>
            </a:r>
          </a:p>
          <a:p>
            <a:pPr marL="342900" indent="-342900">
              <a:buAutoNum type="alphaLcPeriod"/>
            </a:pPr>
            <a:r>
              <a:rPr lang="en-US" dirty="0"/>
              <a:t>R=(P+(</a:t>
            </a:r>
            <a:r>
              <a:rPr lang="en-US" dirty="0" err="1"/>
              <a:t>FC+Qv</a:t>
            </a:r>
            <a:r>
              <a:rPr lang="en-US" dirty="0"/>
              <a:t>))/Q= (5000+(6000+2000*2))/2000= $7.5 per pie</a:t>
            </a:r>
          </a:p>
          <a:p>
            <a:pPr marL="342900" indent="-342900">
              <a:buAutoNum type="alphaLcPeriod"/>
            </a:pPr>
            <a:endParaRPr lang="en-US" dirty="0"/>
          </a:p>
        </p:txBody>
      </p:sp>
      <p:cxnSp>
        <p:nvCxnSpPr>
          <p:cNvPr id="9" name="Straight Arrow Connector 8"/>
          <p:cNvCxnSpPr/>
          <p:nvPr/>
        </p:nvCxnSpPr>
        <p:spPr bwMode="auto">
          <a:xfrm flipH="1">
            <a:off x="1752600" y="4495800"/>
            <a:ext cx="76200" cy="45720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p:cNvSpPr txBox="1"/>
          <p:nvPr/>
        </p:nvSpPr>
        <p:spPr>
          <a:xfrm>
            <a:off x="4592657" y="2667000"/>
            <a:ext cx="1819729" cy="923330"/>
          </a:xfrm>
          <a:prstGeom prst="rect">
            <a:avLst/>
          </a:prstGeom>
          <a:noFill/>
        </p:spPr>
        <p:txBody>
          <a:bodyPr wrap="none" rtlCol="0">
            <a:spAutoFit/>
          </a:bodyPr>
          <a:lstStyle/>
          <a:p>
            <a:r>
              <a:rPr lang="en-US" dirty="0">
                <a:solidFill>
                  <a:srgbClr val="C00000"/>
                </a:solidFill>
              </a:rPr>
              <a:t>TR=R*Q</a:t>
            </a:r>
          </a:p>
          <a:p>
            <a:r>
              <a:rPr lang="en-US" dirty="0">
                <a:solidFill>
                  <a:srgbClr val="C00000"/>
                </a:solidFill>
              </a:rPr>
              <a:t>or 23000=0.9*Q</a:t>
            </a:r>
          </a:p>
          <a:p>
            <a:r>
              <a:rPr lang="en-US" dirty="0">
                <a:solidFill>
                  <a:srgbClr val="C00000"/>
                </a:solidFill>
              </a:rPr>
              <a:t>Q=23000/0.9</a:t>
            </a:r>
          </a:p>
        </p:txBody>
      </p:sp>
      <p:sp>
        <p:nvSpPr>
          <p:cNvPr id="7" name="TextBox 6"/>
          <p:cNvSpPr txBox="1"/>
          <p:nvPr/>
        </p:nvSpPr>
        <p:spPr>
          <a:xfrm>
            <a:off x="3829449" y="2297668"/>
            <a:ext cx="2018501" cy="369332"/>
          </a:xfrm>
          <a:prstGeom prst="rect">
            <a:avLst/>
          </a:prstGeom>
          <a:noFill/>
        </p:spPr>
        <p:txBody>
          <a:bodyPr wrap="none" rtlCol="0">
            <a:spAutoFit/>
          </a:bodyPr>
          <a:lstStyle/>
          <a:p>
            <a:r>
              <a:rPr lang="en-US" dirty="0">
                <a:solidFill>
                  <a:srgbClr val="C00000"/>
                </a:solidFill>
              </a:rPr>
              <a:t>Page 212, prob. 3</a:t>
            </a:r>
          </a:p>
        </p:txBody>
      </p:sp>
    </p:spTree>
    <p:extLst>
      <p:ext uri="{BB962C8B-B14F-4D97-AF65-F5344CB8AC3E}">
        <p14:creationId xmlns:p14="http://schemas.microsoft.com/office/powerpoint/2010/main" val="95970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a:t>5-</a:t>
            </a:r>
            <a:fld id="{F80E7979-5F13-4E20-942B-EB11B41CDB1C}" type="slidenum">
              <a:rPr lang="en-US" altLang="en-US" smtClean="0"/>
              <a:pPr>
                <a:defRPr/>
              </a:pPr>
              <a:t>15</a:t>
            </a:fld>
            <a:endParaRPr lang="en-US" altLang="en-US"/>
          </a:p>
        </p:txBody>
      </p:sp>
      <p:sp>
        <p:nvSpPr>
          <p:cNvPr id="5" name="Rectangle 4"/>
          <p:cNvSpPr/>
          <p:nvPr/>
        </p:nvSpPr>
        <p:spPr>
          <a:xfrm>
            <a:off x="228600" y="335846"/>
            <a:ext cx="8763000" cy="3416320"/>
          </a:xfrm>
          <a:prstGeom prst="rect">
            <a:avLst/>
          </a:prstGeom>
        </p:spPr>
        <p:txBody>
          <a:bodyPr wrap="square">
            <a:spAutoFit/>
          </a:bodyPr>
          <a:lstStyle/>
          <a:p>
            <a:r>
              <a:rPr lang="en-US" dirty="0"/>
              <a:t>A manager has the option of purchasing one, two, or three machines. Fixed costs and potential volumes are as follows:</a:t>
            </a:r>
            <a:br>
              <a:rPr lang="en-US" dirty="0"/>
            </a:br>
            <a:r>
              <a:rPr lang="en-US" b="1" dirty="0"/>
              <a:t>Number of</a:t>
            </a:r>
            <a:br>
              <a:rPr lang="en-US" dirty="0"/>
            </a:br>
            <a:r>
              <a:rPr lang="en-US" b="1" dirty="0"/>
              <a:t>Machines    Total Annual Fixed Costs         Corresponding Range of Output</a:t>
            </a:r>
            <a:br>
              <a:rPr lang="en-US" dirty="0"/>
            </a:br>
            <a:r>
              <a:rPr lang="en-US" dirty="0"/>
              <a:t>1                         $ 9,600                                                 0 to 300</a:t>
            </a:r>
            <a:br>
              <a:rPr lang="en-US" dirty="0"/>
            </a:br>
            <a:r>
              <a:rPr lang="en-US" dirty="0"/>
              <a:t>2                        15,000                                                    301 to 600</a:t>
            </a:r>
            <a:br>
              <a:rPr lang="en-US" dirty="0"/>
            </a:br>
            <a:r>
              <a:rPr lang="en-US" dirty="0"/>
              <a:t>3                          20,000                                                    601 to 900</a:t>
            </a:r>
            <a:br>
              <a:rPr lang="en-US" dirty="0"/>
            </a:br>
            <a:r>
              <a:rPr lang="en-US" dirty="0"/>
              <a:t>Variable cost is $10 per unit, and revenue is $40 per unit. </a:t>
            </a:r>
            <a:br>
              <a:rPr lang="en-US" dirty="0"/>
            </a:br>
            <a:r>
              <a:rPr lang="en-US" dirty="0"/>
              <a:t>a. Determine the break-even point for each range. </a:t>
            </a:r>
            <a:br>
              <a:rPr lang="en-US" dirty="0"/>
            </a:br>
            <a:r>
              <a:rPr lang="en-US" dirty="0"/>
              <a:t>b. If projected annual demand is between </a:t>
            </a:r>
            <a:r>
              <a:rPr lang="en-US" dirty="0">
                <a:solidFill>
                  <a:srgbClr val="C00000"/>
                </a:solidFill>
              </a:rPr>
              <a:t>580</a:t>
            </a:r>
            <a:r>
              <a:rPr lang="en-US" dirty="0"/>
              <a:t> and </a:t>
            </a:r>
            <a:r>
              <a:rPr lang="en-US" b="1" dirty="0">
                <a:solidFill>
                  <a:srgbClr val="00B050"/>
                </a:solidFill>
              </a:rPr>
              <a:t>660</a:t>
            </a:r>
            <a:r>
              <a:rPr lang="en-US" dirty="0"/>
              <a:t> units, how many machines should the manager purchase? </a:t>
            </a:r>
            <a:br>
              <a:rPr lang="en-US" dirty="0"/>
            </a:br>
            <a:endParaRPr lang="en-US" dirty="0"/>
          </a:p>
        </p:txBody>
      </p:sp>
      <p:sp>
        <p:nvSpPr>
          <p:cNvPr id="7" name="TextBox 6"/>
          <p:cNvSpPr txBox="1"/>
          <p:nvPr/>
        </p:nvSpPr>
        <p:spPr>
          <a:xfrm>
            <a:off x="815248" y="3780760"/>
            <a:ext cx="6096000" cy="1200329"/>
          </a:xfrm>
          <a:prstGeom prst="rect">
            <a:avLst/>
          </a:prstGeom>
          <a:noFill/>
        </p:spPr>
        <p:txBody>
          <a:bodyPr wrap="square" rtlCol="0">
            <a:spAutoFit/>
          </a:bodyPr>
          <a:lstStyle/>
          <a:p>
            <a:r>
              <a:rPr lang="en-US" dirty="0"/>
              <a:t>QBEP (1)= FC/R-v= 9600/(40-10)=320 units</a:t>
            </a:r>
          </a:p>
          <a:p>
            <a:r>
              <a:rPr lang="en-US" dirty="0"/>
              <a:t>QBEP (2) = FC/R-v=15000/(40-10) = </a:t>
            </a:r>
            <a:r>
              <a:rPr lang="en-US" dirty="0">
                <a:solidFill>
                  <a:srgbClr val="C00000"/>
                </a:solidFill>
              </a:rPr>
              <a:t>500</a:t>
            </a:r>
            <a:r>
              <a:rPr lang="en-US" dirty="0"/>
              <a:t> units</a:t>
            </a:r>
          </a:p>
          <a:p>
            <a:r>
              <a:rPr lang="en-US" dirty="0"/>
              <a:t>QBEP (3) = FC/R-v=20000/(40-10)  = </a:t>
            </a:r>
            <a:r>
              <a:rPr lang="en-US" b="1" dirty="0">
                <a:solidFill>
                  <a:srgbClr val="00B050"/>
                </a:solidFill>
              </a:rPr>
              <a:t>666.7 units</a:t>
            </a:r>
          </a:p>
          <a:p>
            <a:endParaRPr lang="en-US" dirty="0"/>
          </a:p>
        </p:txBody>
      </p:sp>
      <p:sp>
        <p:nvSpPr>
          <p:cNvPr id="4" name="Rectangle 3"/>
          <p:cNvSpPr/>
          <p:nvPr/>
        </p:nvSpPr>
        <p:spPr>
          <a:xfrm>
            <a:off x="685800" y="4724400"/>
            <a:ext cx="7620000" cy="1384995"/>
          </a:xfrm>
          <a:prstGeom prst="rect">
            <a:avLst/>
          </a:prstGeom>
        </p:spPr>
        <p:txBody>
          <a:bodyPr wrap="square">
            <a:spAutoFit/>
          </a:bodyPr>
          <a:lstStyle/>
          <a:p>
            <a:r>
              <a:rPr lang="en-US" sz="1400" dirty="0"/>
              <a:t> It is observed that the break-even point is 500, which is in the range 301 to 600. This means that even if demand is at the low end of the range, it would be above the break-even point and thus yield a profit. That is not true of range 601 to 900. At the top end of projected demand, the volume would still be less than the break-even point for that range, so there would be no profit. Hence, the manager should choose two machines. </a:t>
            </a:r>
            <a:br>
              <a:rPr lang="en-US" sz="1400" dirty="0"/>
            </a:br>
            <a:endParaRPr lang="en-US" sz="1400" dirty="0"/>
          </a:p>
        </p:txBody>
      </p:sp>
    </p:spTree>
    <p:extLst>
      <p:ext uri="{BB962C8B-B14F-4D97-AF65-F5344CB8AC3E}">
        <p14:creationId xmlns:p14="http://schemas.microsoft.com/office/powerpoint/2010/main" val="150893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r>
              <a:rPr lang="en-US" altLang="en-US"/>
              <a:t>5-</a:t>
            </a:r>
            <a:fld id="{F80E7979-5F13-4E20-942B-EB11B41CDB1C}" type="slidenum">
              <a:rPr lang="en-US" altLang="en-US" smtClean="0"/>
              <a:pPr>
                <a:defRPr/>
              </a:pPr>
              <a:t>16</a:t>
            </a:fld>
            <a:endParaRPr lang="en-US" altLang="en-US"/>
          </a:p>
        </p:txBody>
      </p:sp>
      <p:sp>
        <p:nvSpPr>
          <p:cNvPr id="3" name="Rectangle 2"/>
          <p:cNvSpPr/>
          <p:nvPr/>
        </p:nvSpPr>
        <p:spPr>
          <a:xfrm>
            <a:off x="304800" y="152400"/>
            <a:ext cx="8305800" cy="2585323"/>
          </a:xfrm>
          <a:prstGeom prst="rect">
            <a:avLst/>
          </a:prstGeom>
        </p:spPr>
        <p:txBody>
          <a:bodyPr wrap="square">
            <a:spAutoFit/>
          </a:bodyPr>
          <a:lstStyle/>
          <a:p>
            <a:r>
              <a:rPr lang="en-US" dirty="0"/>
              <a:t>A manager must decide how many machines of a certain type to purchase. Each machine can process 100 customers per day. One machine will result in a fixed cost of $2,000 per day, while two machines will result in a fixed cost of $3,800 per day. Variable costs will be $20 per customer, and revenue will be $45 per customer. </a:t>
            </a:r>
            <a:br>
              <a:rPr lang="en-US" dirty="0"/>
            </a:br>
            <a:r>
              <a:rPr lang="en-US" dirty="0"/>
              <a:t>a. Determine the break-even point for each range. </a:t>
            </a:r>
            <a:br>
              <a:rPr lang="en-US" dirty="0"/>
            </a:br>
            <a:r>
              <a:rPr lang="en-US" dirty="0"/>
              <a:t>b. If estimated demand is 90 to 120 customers per day, how many machines should be purchased? </a:t>
            </a:r>
            <a:br>
              <a:rPr lang="en-US" dirty="0"/>
            </a:br>
            <a:endParaRPr lang="en-US" dirty="0"/>
          </a:p>
        </p:txBody>
      </p:sp>
      <p:sp>
        <p:nvSpPr>
          <p:cNvPr id="4" name="TextBox 3"/>
          <p:cNvSpPr txBox="1"/>
          <p:nvPr/>
        </p:nvSpPr>
        <p:spPr>
          <a:xfrm>
            <a:off x="685800" y="2737723"/>
            <a:ext cx="1066800" cy="923330"/>
          </a:xfrm>
          <a:prstGeom prst="rect">
            <a:avLst/>
          </a:prstGeom>
          <a:noFill/>
        </p:spPr>
        <p:txBody>
          <a:bodyPr wrap="square" rtlCol="0">
            <a:spAutoFit/>
          </a:bodyPr>
          <a:lstStyle/>
          <a:p>
            <a:r>
              <a:rPr lang="en-US" dirty="0"/>
              <a:t>Machine</a:t>
            </a:r>
          </a:p>
          <a:p>
            <a:r>
              <a:rPr lang="en-US" dirty="0"/>
              <a:t>1</a:t>
            </a:r>
          </a:p>
          <a:p>
            <a:r>
              <a:rPr lang="en-US" dirty="0"/>
              <a:t>2</a:t>
            </a:r>
          </a:p>
        </p:txBody>
      </p:sp>
      <p:sp>
        <p:nvSpPr>
          <p:cNvPr id="5" name="TextBox 4"/>
          <p:cNvSpPr txBox="1"/>
          <p:nvPr/>
        </p:nvSpPr>
        <p:spPr>
          <a:xfrm>
            <a:off x="2133600" y="2737723"/>
            <a:ext cx="1236236" cy="923330"/>
          </a:xfrm>
          <a:prstGeom prst="rect">
            <a:avLst/>
          </a:prstGeom>
          <a:noFill/>
        </p:spPr>
        <p:txBody>
          <a:bodyPr wrap="none" rtlCol="0">
            <a:spAutoFit/>
          </a:bodyPr>
          <a:lstStyle/>
          <a:p>
            <a:r>
              <a:rPr lang="en-US" dirty="0"/>
              <a:t>Fixed cost</a:t>
            </a:r>
          </a:p>
          <a:p>
            <a:r>
              <a:rPr lang="en-US" dirty="0"/>
              <a:t>$2000</a:t>
            </a:r>
          </a:p>
          <a:p>
            <a:r>
              <a:rPr lang="en-US" dirty="0"/>
              <a:t>$3800</a:t>
            </a:r>
          </a:p>
        </p:txBody>
      </p:sp>
      <p:sp>
        <p:nvSpPr>
          <p:cNvPr id="6" name="TextBox 5"/>
          <p:cNvSpPr txBox="1"/>
          <p:nvPr/>
        </p:nvSpPr>
        <p:spPr>
          <a:xfrm>
            <a:off x="4267199" y="2710934"/>
            <a:ext cx="1274708" cy="923330"/>
          </a:xfrm>
          <a:prstGeom prst="rect">
            <a:avLst/>
          </a:prstGeom>
          <a:noFill/>
        </p:spPr>
        <p:txBody>
          <a:bodyPr wrap="none" rtlCol="0">
            <a:spAutoFit/>
          </a:bodyPr>
          <a:lstStyle/>
          <a:p>
            <a:r>
              <a:rPr lang="en-US" dirty="0"/>
              <a:t>Process</a:t>
            </a:r>
          </a:p>
          <a:p>
            <a:r>
              <a:rPr lang="en-US" dirty="0"/>
              <a:t>0 to 100</a:t>
            </a:r>
          </a:p>
          <a:p>
            <a:r>
              <a:rPr lang="en-US" dirty="0"/>
              <a:t>101 t0 200</a:t>
            </a:r>
          </a:p>
        </p:txBody>
      </p:sp>
      <p:sp>
        <p:nvSpPr>
          <p:cNvPr id="7" name="Rectangle 6"/>
          <p:cNvSpPr/>
          <p:nvPr/>
        </p:nvSpPr>
        <p:spPr>
          <a:xfrm>
            <a:off x="838200" y="3886200"/>
            <a:ext cx="6019800" cy="646331"/>
          </a:xfrm>
          <a:prstGeom prst="rect">
            <a:avLst/>
          </a:prstGeom>
        </p:spPr>
        <p:txBody>
          <a:bodyPr wrap="square">
            <a:spAutoFit/>
          </a:bodyPr>
          <a:lstStyle/>
          <a:p>
            <a:r>
              <a:rPr lang="en-US" dirty="0"/>
              <a:t>Q</a:t>
            </a:r>
            <a:r>
              <a:rPr lang="en-US" baseline="-25000" dirty="0"/>
              <a:t>BEP</a:t>
            </a:r>
            <a:r>
              <a:rPr lang="en-US" dirty="0"/>
              <a:t> (1)= FC/R-v= 2000/(45-20)= 80 customers</a:t>
            </a:r>
          </a:p>
          <a:p>
            <a:r>
              <a:rPr lang="en-US" dirty="0"/>
              <a:t>Q</a:t>
            </a:r>
            <a:r>
              <a:rPr lang="en-US" baseline="-25000" dirty="0"/>
              <a:t>BEP</a:t>
            </a:r>
            <a:r>
              <a:rPr lang="en-US" dirty="0"/>
              <a:t> (2) = FC/R-v=3800/(45-20) = 152 customers</a:t>
            </a:r>
          </a:p>
        </p:txBody>
      </p:sp>
    </p:spTree>
    <p:extLst>
      <p:ext uri="{BB962C8B-B14F-4D97-AF65-F5344CB8AC3E}">
        <p14:creationId xmlns:p14="http://schemas.microsoft.com/office/powerpoint/2010/main" val="40856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176213"/>
            <a:ext cx="7772400" cy="736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Capacity Planning</a:t>
            </a:r>
            <a:endParaRPr lang="en-US" altLang="en-US" sz="2900" b="1">
              <a:solidFill>
                <a:srgbClr val="2D8AD8"/>
              </a:solidFill>
            </a:endParaRPr>
          </a:p>
        </p:txBody>
      </p:sp>
      <p:sp>
        <p:nvSpPr>
          <p:cNvPr id="14339" name="Rectangle 3"/>
          <p:cNvSpPr>
            <a:spLocks noGrp="1" noChangeArrowheads="1"/>
          </p:cNvSpPr>
          <p:nvPr>
            <p:ph type="body" idx="1"/>
          </p:nvPr>
        </p:nvSpPr>
        <p:spPr>
          <a:xfrm>
            <a:off x="746760" y="1173407"/>
            <a:ext cx="8078787" cy="5414962"/>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lnSpc>
                <a:spcPct val="90000"/>
              </a:lnSpc>
            </a:pPr>
            <a:endParaRPr lang="en-US" altLang="en-US" sz="2400" dirty="0"/>
          </a:p>
          <a:p>
            <a:pPr eaLnBrk="1" hangingPunct="1">
              <a:lnSpc>
                <a:spcPct val="90000"/>
              </a:lnSpc>
            </a:pPr>
            <a:r>
              <a:rPr lang="en-US" altLang="en-US" sz="2400" dirty="0"/>
              <a:t>Capacity is the upper limit or ceiling on the load that an operating unit can handle.</a:t>
            </a:r>
          </a:p>
          <a:p>
            <a:pPr eaLnBrk="1" hangingPunct="1">
              <a:lnSpc>
                <a:spcPct val="90000"/>
              </a:lnSpc>
              <a:buSzPct val="75000"/>
            </a:pPr>
            <a:r>
              <a:rPr lang="en-US" altLang="en-US" dirty="0"/>
              <a:t>Capacity also includes </a:t>
            </a:r>
          </a:p>
          <a:p>
            <a:pPr lvl="1" eaLnBrk="1" hangingPunct="1">
              <a:lnSpc>
                <a:spcPct val="90000"/>
              </a:lnSpc>
              <a:buSzPct val="75000"/>
            </a:pPr>
            <a:r>
              <a:rPr lang="en-US" altLang="en-US" dirty="0"/>
              <a:t>Equipment</a:t>
            </a:r>
          </a:p>
          <a:p>
            <a:pPr lvl="1" eaLnBrk="1" hangingPunct="1">
              <a:lnSpc>
                <a:spcPct val="90000"/>
              </a:lnSpc>
              <a:buSzPct val="75000"/>
            </a:pPr>
            <a:r>
              <a:rPr lang="en-US" altLang="en-US" dirty="0"/>
              <a:t>Space</a:t>
            </a:r>
          </a:p>
          <a:p>
            <a:pPr lvl="1" eaLnBrk="1" hangingPunct="1">
              <a:lnSpc>
                <a:spcPct val="90000"/>
              </a:lnSpc>
              <a:buSzPct val="75000"/>
            </a:pPr>
            <a:r>
              <a:rPr lang="en-US" altLang="en-US" dirty="0"/>
              <a:t>Employee skills</a:t>
            </a:r>
            <a:endParaRPr lang="en-US" altLang="en-US" sz="1600" dirty="0"/>
          </a:p>
          <a:p>
            <a:pPr eaLnBrk="1" hangingPunct="1">
              <a:lnSpc>
                <a:spcPct val="90000"/>
              </a:lnSpc>
            </a:pPr>
            <a:r>
              <a:rPr lang="en-US" altLang="en-US" dirty="0"/>
              <a:t>The basic questions in capacity handling are:</a:t>
            </a:r>
          </a:p>
          <a:p>
            <a:pPr lvl="1" eaLnBrk="1" hangingPunct="1">
              <a:lnSpc>
                <a:spcPct val="90000"/>
              </a:lnSpc>
              <a:buSzPct val="75000"/>
            </a:pPr>
            <a:r>
              <a:rPr lang="en-US" altLang="en-US" sz="2000" dirty="0"/>
              <a:t>What kind of capacity is needed?</a:t>
            </a:r>
          </a:p>
          <a:p>
            <a:pPr lvl="1" eaLnBrk="1" hangingPunct="1">
              <a:lnSpc>
                <a:spcPct val="90000"/>
              </a:lnSpc>
              <a:buSzPct val="75000"/>
            </a:pPr>
            <a:r>
              <a:rPr lang="en-US" altLang="en-US" sz="2000" dirty="0"/>
              <a:t>How much is needed?</a:t>
            </a:r>
          </a:p>
          <a:p>
            <a:pPr lvl="1" eaLnBrk="1" hangingPunct="1">
              <a:lnSpc>
                <a:spcPct val="90000"/>
              </a:lnSpc>
              <a:buSzPct val="75000"/>
            </a:pPr>
            <a:r>
              <a:rPr lang="en-US" altLang="en-US" sz="2000" dirty="0"/>
              <a:t>When is it needed?</a:t>
            </a:r>
          </a:p>
          <a:p>
            <a:pPr eaLnBrk="1" hangingPunct="1">
              <a:lnSpc>
                <a:spcPct val="90000"/>
              </a:lnSpc>
              <a:buSzPct val="75000"/>
            </a:pPr>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wipe(left)">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wipe(left)">
                                      <p:cBhvr>
                                        <p:cTn id="12" dur="500"/>
                                        <p:tgtEl>
                                          <p:spTgt spid="14339">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339">
                                            <p:txEl>
                                              <p:pRg st="3" end="3"/>
                                            </p:txEl>
                                          </p:spTgt>
                                        </p:tgtEl>
                                        <p:attrNameLst>
                                          <p:attrName>style.visibility</p:attrName>
                                        </p:attrNameLst>
                                      </p:cBhvr>
                                      <p:to>
                                        <p:strVal val="visible"/>
                                      </p:to>
                                    </p:set>
                                    <p:animEffect transition="in" filter="wipe(left)">
                                      <p:cBhvr>
                                        <p:cTn id="15" dur="500"/>
                                        <p:tgtEl>
                                          <p:spTgt spid="14339">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9">
                                            <p:txEl>
                                              <p:pRg st="4" end="4"/>
                                            </p:txEl>
                                          </p:spTgt>
                                        </p:tgtEl>
                                        <p:attrNameLst>
                                          <p:attrName>style.visibility</p:attrName>
                                        </p:attrNameLst>
                                      </p:cBhvr>
                                      <p:to>
                                        <p:strVal val="visible"/>
                                      </p:to>
                                    </p:set>
                                    <p:animEffect transition="in" filter="wipe(left)">
                                      <p:cBhvr>
                                        <p:cTn id="18" dur="500"/>
                                        <p:tgtEl>
                                          <p:spTgt spid="14339">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339">
                                            <p:txEl>
                                              <p:pRg st="5" end="5"/>
                                            </p:txEl>
                                          </p:spTgt>
                                        </p:tgtEl>
                                        <p:attrNameLst>
                                          <p:attrName>style.visibility</p:attrName>
                                        </p:attrNameLst>
                                      </p:cBhvr>
                                      <p:to>
                                        <p:strVal val="visible"/>
                                      </p:to>
                                    </p:set>
                                    <p:animEffect transition="in" filter="wipe(left)">
                                      <p:cBhvr>
                                        <p:cTn id="21" dur="500"/>
                                        <p:tgtEl>
                                          <p:spTgt spid="14339">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9">
                                            <p:txEl>
                                              <p:pRg st="6" end="6"/>
                                            </p:txEl>
                                          </p:spTgt>
                                        </p:tgtEl>
                                        <p:attrNameLst>
                                          <p:attrName>style.visibility</p:attrName>
                                        </p:attrNameLst>
                                      </p:cBhvr>
                                      <p:to>
                                        <p:strVal val="visible"/>
                                      </p:to>
                                    </p:set>
                                    <p:animEffect transition="in" filter="wipe(left)">
                                      <p:cBhvr>
                                        <p:cTn id="26" dur="500"/>
                                        <p:tgtEl>
                                          <p:spTgt spid="14339">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339">
                                            <p:txEl>
                                              <p:pRg st="7" end="7"/>
                                            </p:txEl>
                                          </p:spTgt>
                                        </p:tgtEl>
                                        <p:attrNameLst>
                                          <p:attrName>style.visibility</p:attrName>
                                        </p:attrNameLst>
                                      </p:cBhvr>
                                      <p:to>
                                        <p:strVal val="visible"/>
                                      </p:to>
                                    </p:set>
                                    <p:animEffect transition="in" filter="wipe(left)">
                                      <p:cBhvr>
                                        <p:cTn id="29" dur="500"/>
                                        <p:tgtEl>
                                          <p:spTgt spid="14339">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339">
                                            <p:txEl>
                                              <p:pRg st="8" end="8"/>
                                            </p:txEl>
                                          </p:spTgt>
                                        </p:tgtEl>
                                        <p:attrNameLst>
                                          <p:attrName>style.visibility</p:attrName>
                                        </p:attrNameLst>
                                      </p:cBhvr>
                                      <p:to>
                                        <p:strVal val="visible"/>
                                      </p:to>
                                    </p:set>
                                    <p:animEffect transition="in" filter="wipe(left)">
                                      <p:cBhvr>
                                        <p:cTn id="32" dur="500"/>
                                        <p:tgtEl>
                                          <p:spTgt spid="14339">
                                            <p:txEl>
                                              <p:pRg st="8" end="8"/>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339">
                                            <p:txEl>
                                              <p:pRg st="9" end="9"/>
                                            </p:txEl>
                                          </p:spTgt>
                                        </p:tgtEl>
                                        <p:attrNameLst>
                                          <p:attrName>style.visibility</p:attrName>
                                        </p:attrNameLst>
                                      </p:cBhvr>
                                      <p:to>
                                        <p:strVal val="visible"/>
                                      </p:to>
                                    </p:set>
                                    <p:animEffect transition="in" filter="wipe(left)">
                                      <p:cBhvr>
                                        <p:cTn id="35" dur="500"/>
                                        <p:tgtEl>
                                          <p:spTgt spid="1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2C613F7A-63F5-437A-8970-52D6A535FCC8}" type="slidenum">
              <a:rPr lang="en-US" altLang="en-US" smtClean="0"/>
              <a:pPr/>
              <a:t>3</a:t>
            </a:fld>
            <a:endParaRPr lang="en-US" altLang="en-US"/>
          </a:p>
        </p:txBody>
      </p:sp>
      <p:sp>
        <p:nvSpPr>
          <p:cNvPr id="15362" name="Rectangle 2"/>
          <p:cNvSpPr>
            <a:spLocks noGrp="1" noChangeArrowheads="1"/>
          </p:cNvSpPr>
          <p:nvPr>
            <p:ph type="body" idx="1"/>
          </p:nvPr>
        </p:nvSpPr>
        <p:spPr>
          <a:xfrm>
            <a:off x="436563" y="1514475"/>
            <a:ext cx="8131175" cy="4765675"/>
          </a:xfrm>
        </p:spPr>
        <p:txBody>
          <a:bodyPr/>
          <a:lstStyle/>
          <a:p>
            <a:pPr marL="609600" indent="-438150" eaLnBrk="1" hangingPunct="1">
              <a:lnSpc>
                <a:spcPct val="90000"/>
              </a:lnSpc>
              <a:buFontTx/>
              <a:buAutoNum type="arabicPeriod"/>
            </a:pPr>
            <a:r>
              <a:rPr lang="en-US" altLang="en-US"/>
              <a:t>Impacts ability to meet future demands</a:t>
            </a:r>
          </a:p>
          <a:p>
            <a:pPr marL="609600" indent="-438150" eaLnBrk="1" hangingPunct="1">
              <a:lnSpc>
                <a:spcPct val="90000"/>
              </a:lnSpc>
              <a:buFontTx/>
              <a:buAutoNum type="arabicPeriod"/>
            </a:pPr>
            <a:r>
              <a:rPr lang="en-US" altLang="en-US"/>
              <a:t>Affects operating costs</a:t>
            </a:r>
          </a:p>
          <a:p>
            <a:pPr marL="609600" indent="-438150" eaLnBrk="1" hangingPunct="1">
              <a:lnSpc>
                <a:spcPct val="90000"/>
              </a:lnSpc>
              <a:buFontTx/>
              <a:buAutoNum type="arabicPeriod"/>
            </a:pPr>
            <a:r>
              <a:rPr lang="en-US" altLang="en-US"/>
              <a:t>Major determinant of initial costs</a:t>
            </a:r>
          </a:p>
          <a:p>
            <a:pPr marL="609600" indent="-438150" eaLnBrk="1" hangingPunct="1">
              <a:lnSpc>
                <a:spcPct val="90000"/>
              </a:lnSpc>
              <a:buFontTx/>
              <a:buAutoNum type="arabicPeriod"/>
            </a:pPr>
            <a:r>
              <a:rPr lang="en-US" altLang="en-US"/>
              <a:t>Involves long-term commitment</a:t>
            </a:r>
          </a:p>
          <a:p>
            <a:pPr marL="609600" indent="-438150" eaLnBrk="1" hangingPunct="1">
              <a:lnSpc>
                <a:spcPct val="90000"/>
              </a:lnSpc>
              <a:buFontTx/>
              <a:buAutoNum type="arabicPeriod"/>
            </a:pPr>
            <a:r>
              <a:rPr lang="en-US" altLang="en-US"/>
              <a:t>Affects competitiveness</a:t>
            </a:r>
          </a:p>
          <a:p>
            <a:pPr marL="609600" indent="-438150" eaLnBrk="1" hangingPunct="1">
              <a:lnSpc>
                <a:spcPct val="90000"/>
              </a:lnSpc>
              <a:buFontTx/>
              <a:buAutoNum type="arabicPeriod"/>
            </a:pPr>
            <a:r>
              <a:rPr lang="en-US" altLang="en-US"/>
              <a:t>Affects ease of management</a:t>
            </a:r>
          </a:p>
          <a:p>
            <a:pPr marL="609600" indent="-438150" eaLnBrk="1" hangingPunct="1">
              <a:lnSpc>
                <a:spcPct val="90000"/>
              </a:lnSpc>
              <a:buFontTx/>
              <a:buAutoNum type="arabicPeriod"/>
            </a:pPr>
            <a:r>
              <a:rPr lang="en-US" altLang="en-US"/>
              <a:t>Globalization adds complexity</a:t>
            </a:r>
          </a:p>
          <a:p>
            <a:pPr marL="609600" indent="-438150" eaLnBrk="1" hangingPunct="1">
              <a:lnSpc>
                <a:spcPct val="90000"/>
              </a:lnSpc>
              <a:buFontTx/>
              <a:buAutoNum type="arabicPeriod"/>
            </a:pPr>
            <a:r>
              <a:rPr lang="en-US" altLang="en-US"/>
              <a:t>Impacts long range planning</a:t>
            </a:r>
          </a:p>
        </p:txBody>
      </p:sp>
      <p:sp>
        <p:nvSpPr>
          <p:cNvPr id="15363" name="Rectangle 3"/>
          <p:cNvSpPr>
            <a:spLocks noGrp="1" noChangeArrowheads="1"/>
          </p:cNvSpPr>
          <p:nvPr>
            <p:ph type="title"/>
          </p:nvPr>
        </p:nvSpPr>
        <p:spPr>
          <a:xfrm>
            <a:off x="838200" y="304800"/>
            <a:ext cx="7772400" cy="736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sz="4000"/>
              <a:t>Importance of Capacity Decisions</a:t>
            </a:r>
            <a:endParaRPr lang="en-US" altLang="en-US" sz="4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2">
                                            <p:txEl>
                                              <p:pRg st="1" end="1"/>
                                            </p:txEl>
                                          </p:spTgt>
                                        </p:tgtEl>
                                        <p:attrNameLst>
                                          <p:attrName>style.visibility</p:attrName>
                                        </p:attrNameLst>
                                      </p:cBhvr>
                                      <p:to>
                                        <p:strVal val="visible"/>
                                      </p:to>
                                    </p:set>
                                    <p:anim calcmode="lin" valueType="num">
                                      <p:cBhvr additive="base">
                                        <p:cTn id="13" dur="500" fill="hold"/>
                                        <p:tgtEl>
                                          <p:spTgt spid="153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2">
                                            <p:txEl>
                                              <p:pRg st="2" end="2"/>
                                            </p:txEl>
                                          </p:spTgt>
                                        </p:tgtEl>
                                        <p:attrNameLst>
                                          <p:attrName>style.visibility</p:attrName>
                                        </p:attrNameLst>
                                      </p:cBhvr>
                                      <p:to>
                                        <p:strVal val="visible"/>
                                      </p:to>
                                    </p:set>
                                    <p:anim calcmode="lin" valueType="num">
                                      <p:cBhvr additive="base">
                                        <p:cTn id="19" dur="500" fill="hold"/>
                                        <p:tgtEl>
                                          <p:spTgt spid="153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2">
                                            <p:txEl>
                                              <p:pRg st="3" end="3"/>
                                            </p:txEl>
                                          </p:spTgt>
                                        </p:tgtEl>
                                        <p:attrNameLst>
                                          <p:attrName>style.visibility</p:attrName>
                                        </p:attrNameLst>
                                      </p:cBhvr>
                                      <p:to>
                                        <p:strVal val="visible"/>
                                      </p:to>
                                    </p:set>
                                    <p:anim calcmode="lin" valueType="num">
                                      <p:cBhvr additive="base">
                                        <p:cTn id="25" dur="500" fill="hold"/>
                                        <p:tgtEl>
                                          <p:spTgt spid="153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362">
                                            <p:txEl>
                                              <p:pRg st="4" end="4"/>
                                            </p:txEl>
                                          </p:spTgt>
                                        </p:tgtEl>
                                        <p:attrNameLst>
                                          <p:attrName>style.visibility</p:attrName>
                                        </p:attrNameLst>
                                      </p:cBhvr>
                                      <p:to>
                                        <p:strVal val="visible"/>
                                      </p:to>
                                    </p:set>
                                    <p:anim calcmode="lin" valueType="num">
                                      <p:cBhvr additive="base">
                                        <p:cTn id="31" dur="500" fill="hold"/>
                                        <p:tgtEl>
                                          <p:spTgt spid="1536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3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362">
                                            <p:txEl>
                                              <p:pRg st="5" end="5"/>
                                            </p:txEl>
                                          </p:spTgt>
                                        </p:tgtEl>
                                        <p:attrNameLst>
                                          <p:attrName>style.visibility</p:attrName>
                                        </p:attrNameLst>
                                      </p:cBhvr>
                                      <p:to>
                                        <p:strVal val="visible"/>
                                      </p:to>
                                    </p:set>
                                    <p:anim calcmode="lin" valueType="num">
                                      <p:cBhvr additive="base">
                                        <p:cTn id="37" dur="500" fill="hold"/>
                                        <p:tgtEl>
                                          <p:spTgt spid="1536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3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362">
                                            <p:txEl>
                                              <p:pRg st="6" end="6"/>
                                            </p:txEl>
                                          </p:spTgt>
                                        </p:tgtEl>
                                        <p:attrNameLst>
                                          <p:attrName>style.visibility</p:attrName>
                                        </p:attrNameLst>
                                      </p:cBhvr>
                                      <p:to>
                                        <p:strVal val="visible"/>
                                      </p:to>
                                    </p:set>
                                    <p:anim calcmode="lin" valueType="num">
                                      <p:cBhvr additive="base">
                                        <p:cTn id="43" dur="500" fill="hold"/>
                                        <p:tgtEl>
                                          <p:spTgt spid="1536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3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362">
                                            <p:txEl>
                                              <p:pRg st="7" end="7"/>
                                            </p:txEl>
                                          </p:spTgt>
                                        </p:tgtEl>
                                        <p:attrNameLst>
                                          <p:attrName>style.visibility</p:attrName>
                                        </p:attrNameLst>
                                      </p:cBhvr>
                                      <p:to>
                                        <p:strVal val="visible"/>
                                      </p:to>
                                    </p:set>
                                    <p:anim calcmode="lin" valueType="num">
                                      <p:cBhvr additive="base">
                                        <p:cTn id="49" dur="500" fill="hold"/>
                                        <p:tgtEl>
                                          <p:spTgt spid="1536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36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4E123E1E-4B79-48FA-A0CB-E015AF117108}" type="slidenum">
              <a:rPr lang="en-US" altLang="en-US" smtClean="0"/>
              <a:pPr/>
              <a:t>4</a:t>
            </a:fld>
            <a:endParaRPr lang="en-US" altLang="en-US"/>
          </a:p>
        </p:txBody>
      </p:sp>
      <p:sp>
        <p:nvSpPr>
          <p:cNvPr id="16386" name="Rectangle 2"/>
          <p:cNvSpPr>
            <a:spLocks noGrp="1" noChangeArrowheads="1"/>
          </p:cNvSpPr>
          <p:nvPr>
            <p:ph type="title"/>
          </p:nvPr>
        </p:nvSpPr>
        <p:spPr>
          <a:xfrm>
            <a:off x="762000" y="200025"/>
            <a:ext cx="7772400" cy="736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Capacity</a:t>
            </a:r>
            <a:endParaRPr lang="en-US" altLang="en-US" b="1"/>
          </a:p>
        </p:txBody>
      </p:sp>
      <p:sp>
        <p:nvSpPr>
          <p:cNvPr id="16387" name="Rectangle 3"/>
          <p:cNvSpPr>
            <a:spLocks noGrp="1" noChangeArrowheads="1"/>
          </p:cNvSpPr>
          <p:nvPr>
            <p:ph type="body" idx="1"/>
          </p:nvPr>
        </p:nvSpPr>
        <p:spPr>
          <a:xfrm>
            <a:off x="790575" y="1219200"/>
            <a:ext cx="8181975" cy="531495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dirty="0"/>
              <a:t>Design capacity</a:t>
            </a:r>
          </a:p>
          <a:p>
            <a:pPr lvl="1" eaLnBrk="1" hangingPunct="1">
              <a:buSzPct val="75000"/>
            </a:pPr>
            <a:r>
              <a:rPr lang="en-US" altLang="en-US" dirty="0"/>
              <a:t>maximum output rate or service capacity an operation, process, or facility is designed for</a:t>
            </a:r>
          </a:p>
          <a:p>
            <a:pPr eaLnBrk="1" hangingPunct="1"/>
            <a:r>
              <a:rPr lang="en-US" altLang="en-US" dirty="0"/>
              <a:t>Effective capacity</a:t>
            </a:r>
          </a:p>
          <a:p>
            <a:pPr lvl="1" eaLnBrk="1" hangingPunct="1">
              <a:buSzPct val="75000"/>
            </a:pPr>
            <a:r>
              <a:rPr lang="en-US" altLang="en-US" dirty="0"/>
              <a:t>Design capacity minus allowances such as personal time, maintenance, and scrap</a:t>
            </a:r>
          </a:p>
          <a:p>
            <a:pPr eaLnBrk="1" hangingPunct="1"/>
            <a:r>
              <a:rPr lang="en-US" altLang="en-US" dirty="0"/>
              <a:t>Actual output</a:t>
            </a:r>
          </a:p>
          <a:p>
            <a:pPr lvl="1" eaLnBrk="1" hangingPunct="1">
              <a:buSzPct val="75000"/>
            </a:pPr>
            <a:r>
              <a:rPr lang="en-US" altLang="en-US" dirty="0"/>
              <a:t>rate of output actually achieved--cannot </a:t>
            </a:r>
            <a:br>
              <a:rPr lang="en-US" altLang="en-US" dirty="0"/>
            </a:br>
            <a:r>
              <a:rPr lang="en-US" altLang="en-US" dirty="0"/>
              <a:t>exceed effective capacity.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wipe(left)">
                                      <p:cBhvr>
                                        <p:cTn id="10" dur="500"/>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wipe(left)">
                                      <p:cBhvr>
                                        <p:cTn id="15" dur="500"/>
                                        <p:tgtEl>
                                          <p:spTgt spid="1638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wipe(left)">
                                      <p:cBhvr>
                                        <p:cTn id="18" dur="500"/>
                                        <p:tgtEl>
                                          <p:spTgt spid="163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wipe(left)">
                                      <p:cBhvr>
                                        <p:cTn id="23" dur="500"/>
                                        <p:tgtEl>
                                          <p:spTgt spid="1638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wipe(left)">
                                      <p:cBhvr>
                                        <p:cTn id="26"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5DC7E591-5E46-4278-AE05-F45BD30E57DE}" type="slidenum">
              <a:rPr lang="en-US" altLang="en-US" smtClean="0"/>
              <a:pPr/>
              <a:t>5</a:t>
            </a:fld>
            <a:endParaRPr lang="en-US" altLang="en-US"/>
          </a:p>
        </p:txBody>
      </p:sp>
      <p:sp>
        <p:nvSpPr>
          <p:cNvPr id="17410" name="Rectangle 2"/>
          <p:cNvSpPr>
            <a:spLocks noGrp="1" noChangeArrowheads="1"/>
          </p:cNvSpPr>
          <p:nvPr>
            <p:ph type="title"/>
          </p:nvPr>
        </p:nvSpPr>
        <p:spPr>
          <a:xfrm>
            <a:off x="762000" y="301625"/>
            <a:ext cx="7772400" cy="6350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Efficiency and Utilization</a:t>
            </a:r>
            <a:endParaRPr lang="en-US" altLang="en-US" b="1"/>
          </a:p>
        </p:txBody>
      </p:sp>
      <p:grpSp>
        <p:nvGrpSpPr>
          <p:cNvPr id="10244" name="Group 3"/>
          <p:cNvGrpSpPr>
            <a:grpSpLocks/>
          </p:cNvGrpSpPr>
          <p:nvPr/>
        </p:nvGrpSpPr>
        <p:grpSpPr bwMode="auto">
          <a:xfrm>
            <a:off x="914400" y="1447800"/>
            <a:ext cx="7850188" cy="3103563"/>
            <a:chOff x="586" y="1357"/>
            <a:chExt cx="4945" cy="1955"/>
          </a:xfrm>
        </p:grpSpPr>
        <p:sp>
          <p:nvSpPr>
            <p:cNvPr id="10246" name="Rectangle 4"/>
            <p:cNvSpPr>
              <a:spLocks noChangeArrowheads="1"/>
            </p:cNvSpPr>
            <p:nvPr/>
          </p:nvSpPr>
          <p:spPr bwMode="auto">
            <a:xfrm>
              <a:off x="586" y="1357"/>
              <a:ext cx="4945" cy="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60000"/>
                </a:lnSpc>
                <a:spcBef>
                  <a:spcPct val="20000"/>
                </a:spcBef>
              </a:pPr>
              <a:r>
                <a:rPr lang="en-US" altLang="en-US" sz="3200" b="1" dirty="0">
                  <a:solidFill>
                    <a:srgbClr val="066D8C"/>
                  </a:solidFill>
                </a:rPr>
                <a:t>			Actual output</a:t>
              </a:r>
            </a:p>
            <a:p>
              <a:pPr>
                <a:lnSpc>
                  <a:spcPct val="60000"/>
                </a:lnSpc>
                <a:spcBef>
                  <a:spcPct val="20000"/>
                </a:spcBef>
              </a:pPr>
              <a:r>
                <a:rPr lang="en-US" altLang="en-US" sz="3200" b="1" dirty="0">
                  <a:solidFill>
                    <a:srgbClr val="066D8C"/>
                  </a:solidFill>
                </a:rPr>
                <a:t>Efficiency =</a:t>
              </a:r>
            </a:p>
            <a:p>
              <a:pPr>
                <a:lnSpc>
                  <a:spcPct val="60000"/>
                </a:lnSpc>
                <a:spcBef>
                  <a:spcPct val="20000"/>
                </a:spcBef>
              </a:pPr>
              <a:r>
                <a:rPr lang="en-US" altLang="en-US" sz="3200" b="1" dirty="0">
                  <a:solidFill>
                    <a:srgbClr val="066D8C"/>
                  </a:solidFill>
                </a:rPr>
                <a:t>			Effective capacity</a:t>
              </a:r>
              <a:endParaRPr lang="en-US" altLang="en-US" sz="500" b="1" dirty="0">
                <a:solidFill>
                  <a:srgbClr val="066D8C"/>
                </a:solidFill>
              </a:endParaRPr>
            </a:p>
            <a:p>
              <a:pPr>
                <a:lnSpc>
                  <a:spcPct val="60000"/>
                </a:lnSpc>
                <a:spcBef>
                  <a:spcPct val="20000"/>
                </a:spcBef>
              </a:pPr>
              <a:r>
                <a:rPr lang="en-US" altLang="en-US" sz="3200" b="1" dirty="0">
                  <a:solidFill>
                    <a:srgbClr val="066D8C"/>
                  </a:solidFill>
                </a:rPr>
                <a:t>			</a:t>
              </a:r>
            </a:p>
            <a:p>
              <a:pPr>
                <a:lnSpc>
                  <a:spcPct val="60000"/>
                </a:lnSpc>
                <a:spcBef>
                  <a:spcPct val="20000"/>
                </a:spcBef>
              </a:pPr>
              <a:endParaRPr lang="en-US" altLang="en-US" sz="3200" b="1" dirty="0">
                <a:solidFill>
                  <a:srgbClr val="066D8C"/>
                </a:solidFill>
              </a:endParaRPr>
            </a:p>
            <a:p>
              <a:pPr>
                <a:lnSpc>
                  <a:spcPct val="60000"/>
                </a:lnSpc>
                <a:spcBef>
                  <a:spcPct val="20000"/>
                </a:spcBef>
              </a:pPr>
              <a:r>
                <a:rPr lang="en-US" altLang="en-US" sz="3200" b="1" dirty="0">
                  <a:solidFill>
                    <a:srgbClr val="066D8C"/>
                  </a:solidFill>
                </a:rPr>
                <a:t>			Actual output</a:t>
              </a:r>
            </a:p>
            <a:p>
              <a:pPr>
                <a:lnSpc>
                  <a:spcPct val="60000"/>
                </a:lnSpc>
                <a:spcBef>
                  <a:spcPct val="20000"/>
                </a:spcBef>
              </a:pPr>
              <a:r>
                <a:rPr lang="en-US" altLang="en-US" sz="3200" b="1" dirty="0">
                  <a:solidFill>
                    <a:srgbClr val="066D8C"/>
                  </a:solidFill>
                </a:rPr>
                <a:t>Utilization =</a:t>
              </a:r>
            </a:p>
            <a:p>
              <a:pPr>
                <a:lnSpc>
                  <a:spcPct val="60000"/>
                </a:lnSpc>
                <a:spcBef>
                  <a:spcPct val="20000"/>
                </a:spcBef>
              </a:pPr>
              <a:r>
                <a:rPr lang="en-US" altLang="en-US" sz="3200" b="1" dirty="0">
                  <a:solidFill>
                    <a:srgbClr val="066D8C"/>
                  </a:solidFill>
                </a:rPr>
                <a:t>			Design capacity	</a:t>
              </a:r>
            </a:p>
          </p:txBody>
        </p:sp>
        <p:sp>
          <p:nvSpPr>
            <p:cNvPr id="10247" name="Line 5"/>
            <p:cNvSpPr>
              <a:spLocks noChangeShapeType="1"/>
            </p:cNvSpPr>
            <p:nvPr/>
          </p:nvSpPr>
          <p:spPr bwMode="auto">
            <a:xfrm>
              <a:off x="2265" y="1692"/>
              <a:ext cx="2191" cy="0"/>
            </a:xfrm>
            <a:prstGeom prst="line">
              <a:avLst/>
            </a:prstGeom>
            <a:noFill/>
            <a:ln w="12700">
              <a:solidFill>
                <a:srgbClr val="008E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6"/>
            <p:cNvSpPr>
              <a:spLocks noChangeShapeType="1"/>
            </p:cNvSpPr>
            <p:nvPr/>
          </p:nvSpPr>
          <p:spPr bwMode="auto">
            <a:xfrm flipV="1">
              <a:off x="2256" y="2928"/>
              <a:ext cx="2208" cy="0"/>
            </a:xfrm>
            <a:prstGeom prst="line">
              <a:avLst/>
            </a:prstGeom>
            <a:noFill/>
            <a:ln w="12700">
              <a:solidFill>
                <a:srgbClr val="008E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45" name="Text Box 7"/>
          <p:cNvSpPr txBox="1">
            <a:spLocks noChangeArrowheads="1"/>
          </p:cNvSpPr>
          <p:nvPr/>
        </p:nvSpPr>
        <p:spPr bwMode="auto">
          <a:xfrm>
            <a:off x="990600" y="5099050"/>
            <a:ext cx="5643563" cy="51911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i="1">
                <a:solidFill>
                  <a:schemeClr val="tx2"/>
                </a:solidFill>
                <a:latin typeface="Arial Narrow" panose="020B0606020202030204" pitchFamily="34" charset="0"/>
              </a:rPr>
              <a:t>Both measures expressed as percentages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D402BA1A-ED5E-486B-AFD3-88F2FD0FCEBD}" type="slidenum">
              <a:rPr lang="en-US" altLang="en-US" smtClean="0"/>
              <a:pPr/>
              <a:t>6</a:t>
            </a:fld>
            <a:endParaRPr lang="en-US" altLang="en-US"/>
          </a:p>
        </p:txBody>
      </p:sp>
      <p:sp>
        <p:nvSpPr>
          <p:cNvPr id="11267" name="Rectangle 2"/>
          <p:cNvSpPr>
            <a:spLocks noGrp="1" noChangeArrowheads="1"/>
          </p:cNvSpPr>
          <p:nvPr>
            <p:ph type="body" idx="1"/>
          </p:nvPr>
        </p:nvSpPr>
        <p:spPr>
          <a:xfrm>
            <a:off x="609600" y="3962400"/>
            <a:ext cx="8382000" cy="2667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buFont typeface="Wingdings" panose="05000000000000000000" pitchFamily="2" charset="2"/>
              <a:buNone/>
            </a:pPr>
            <a:r>
              <a:rPr lang="en-US" altLang="en-US" sz="2000" dirty="0"/>
              <a:t>			          Actual output          =       36 units/day 	</a:t>
            </a:r>
          </a:p>
          <a:p>
            <a:pPr eaLnBrk="1" hangingPunct="1">
              <a:lnSpc>
                <a:spcPct val="60000"/>
              </a:lnSpc>
              <a:buFont typeface="Wingdings" panose="05000000000000000000" pitchFamily="2" charset="2"/>
              <a:buNone/>
            </a:pPr>
            <a:r>
              <a:rPr lang="en-US" altLang="en-US" sz="2400" dirty="0"/>
              <a:t>Efficiency</a:t>
            </a:r>
            <a:r>
              <a:rPr lang="en-US" altLang="en-US" sz="2000" dirty="0"/>
              <a:t> = 			  	        	 	          = 90%</a:t>
            </a:r>
          </a:p>
          <a:p>
            <a:pPr eaLnBrk="1" hangingPunct="1">
              <a:lnSpc>
                <a:spcPct val="60000"/>
              </a:lnSpc>
              <a:buFont typeface="Wingdings" panose="05000000000000000000" pitchFamily="2" charset="2"/>
              <a:buNone/>
            </a:pPr>
            <a:r>
              <a:rPr lang="en-US" altLang="en-US" sz="2000" dirty="0"/>
              <a:t>			          Effective capacity           40 units/ day</a:t>
            </a:r>
          </a:p>
          <a:p>
            <a:pPr eaLnBrk="1" hangingPunct="1">
              <a:lnSpc>
                <a:spcPct val="50000"/>
              </a:lnSpc>
              <a:buFont typeface="Wingdings" panose="05000000000000000000" pitchFamily="2" charset="2"/>
              <a:buNone/>
            </a:pPr>
            <a:r>
              <a:rPr lang="en-US" altLang="en-US" sz="2000" dirty="0"/>
              <a:t>			           </a:t>
            </a:r>
          </a:p>
          <a:p>
            <a:pPr eaLnBrk="1" hangingPunct="1">
              <a:lnSpc>
                <a:spcPct val="60000"/>
              </a:lnSpc>
              <a:buFont typeface="Wingdings" panose="05000000000000000000" pitchFamily="2" charset="2"/>
              <a:buNone/>
            </a:pPr>
            <a:r>
              <a:rPr lang="en-US" altLang="en-US" sz="2000" dirty="0"/>
              <a:t>			</a:t>
            </a:r>
          </a:p>
          <a:p>
            <a:pPr eaLnBrk="1" hangingPunct="1">
              <a:lnSpc>
                <a:spcPct val="60000"/>
              </a:lnSpc>
              <a:buFont typeface="Wingdings" panose="05000000000000000000" pitchFamily="2" charset="2"/>
              <a:buNone/>
            </a:pPr>
            <a:r>
              <a:rPr lang="en-US" altLang="en-US" sz="2400" dirty="0"/>
              <a:t>Utilization</a:t>
            </a:r>
            <a:r>
              <a:rPr lang="en-US" altLang="en-US" sz="2000" dirty="0"/>
              <a:t> = 	          Actual output	 =      36 units/day        </a:t>
            </a:r>
          </a:p>
          <a:p>
            <a:pPr eaLnBrk="1" hangingPunct="1">
              <a:lnSpc>
                <a:spcPct val="60000"/>
              </a:lnSpc>
              <a:buFont typeface="Wingdings" panose="05000000000000000000" pitchFamily="2" charset="2"/>
              <a:buNone/>
            </a:pPr>
            <a:r>
              <a:rPr lang="en-US" altLang="en-US" sz="2000" dirty="0"/>
              <a:t>								          = 72%		         Design capacity	         50 units/day	</a:t>
            </a:r>
          </a:p>
        </p:txBody>
      </p:sp>
      <p:sp>
        <p:nvSpPr>
          <p:cNvPr id="18435" name="Rectangle 3"/>
          <p:cNvSpPr>
            <a:spLocks noGrp="1" noChangeArrowheads="1"/>
          </p:cNvSpPr>
          <p:nvPr>
            <p:ph type="title"/>
          </p:nvPr>
        </p:nvSpPr>
        <p:spPr>
          <a:xfrm>
            <a:off x="892175" y="252413"/>
            <a:ext cx="7634288" cy="6858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a:t>Efficiency/Utilization Example</a:t>
            </a:r>
            <a:endParaRPr lang="en-US" altLang="en-US" sz="2900" b="1"/>
          </a:p>
        </p:txBody>
      </p:sp>
      <p:graphicFrame>
        <p:nvGraphicFramePr>
          <p:cNvPr id="11269" name="Object 4"/>
          <p:cNvGraphicFramePr>
            <a:graphicFrameLocks/>
          </p:cNvGraphicFramePr>
          <p:nvPr/>
        </p:nvGraphicFramePr>
        <p:xfrm>
          <a:off x="6553200" y="1131888"/>
          <a:ext cx="2311400" cy="2449512"/>
        </p:xfrm>
        <a:graphic>
          <a:graphicData uri="http://schemas.openxmlformats.org/presentationml/2006/ole">
            <mc:AlternateContent xmlns:mc="http://schemas.openxmlformats.org/markup-compatibility/2006">
              <mc:Choice xmlns:v="urn:schemas-microsoft-com:vml" Requires="v">
                <p:oleObj name="Clip" r:id="rId2" imgW="1622783" imgH="1847817" progId="MS_ClipArt_Gallery.2">
                  <p:embed/>
                </p:oleObj>
              </mc:Choice>
              <mc:Fallback>
                <p:oleObj name="Clip" r:id="rId2" imgW="1622783" imgH="1847817" progId="MS_ClipArt_Gallery.2">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131888"/>
                        <a:ext cx="2311400"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0" name="Rectangle 5"/>
          <p:cNvSpPr>
            <a:spLocks noChangeArrowheads="1"/>
          </p:cNvSpPr>
          <p:nvPr/>
        </p:nvSpPr>
        <p:spPr bwMode="auto">
          <a:xfrm>
            <a:off x="533400" y="1295400"/>
            <a:ext cx="5454650" cy="1801813"/>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Clr>
                <a:schemeClr val="hlink"/>
              </a:buClr>
              <a:buSzPct val="70000"/>
              <a:buFont typeface="Symbol" panose="05050102010706020507" pitchFamily="18" charset="2"/>
              <a:buNone/>
            </a:pPr>
            <a:r>
              <a:rPr lang="en-US" altLang="en-US" sz="2800">
                <a:latin typeface="Times New Roman" panose="02020603050405020304" pitchFamily="18" charset="0"/>
              </a:rPr>
              <a:t>Design capacity = 50  trucks/day</a:t>
            </a:r>
          </a:p>
          <a:p>
            <a:pPr eaLnBrk="1" hangingPunct="1">
              <a:spcBef>
                <a:spcPct val="50000"/>
              </a:spcBef>
              <a:buClr>
                <a:schemeClr val="hlink"/>
              </a:buClr>
              <a:buSzPct val="70000"/>
              <a:buFont typeface="Symbol" panose="05050102010706020507" pitchFamily="18" charset="2"/>
              <a:buNone/>
            </a:pPr>
            <a:r>
              <a:rPr lang="en-US" altLang="en-US" sz="2800">
                <a:latin typeface="Times New Roman" panose="02020603050405020304" pitchFamily="18" charset="0"/>
              </a:rPr>
              <a:t>Effective capacity = 40 trucks/day</a:t>
            </a:r>
          </a:p>
          <a:p>
            <a:pPr eaLnBrk="1" hangingPunct="1">
              <a:spcBef>
                <a:spcPct val="50000"/>
              </a:spcBef>
              <a:buClr>
                <a:schemeClr val="hlink"/>
              </a:buClr>
              <a:buSzPct val="70000"/>
              <a:buFont typeface="Symbol" panose="05050102010706020507" pitchFamily="18" charset="2"/>
              <a:buNone/>
            </a:pPr>
            <a:r>
              <a:rPr lang="en-US" altLang="en-US" sz="2800">
                <a:latin typeface="Times New Roman" panose="02020603050405020304" pitchFamily="18" charset="0"/>
              </a:rPr>
              <a:t>Actual output = 36 units/day</a:t>
            </a:r>
          </a:p>
        </p:txBody>
      </p:sp>
      <p:sp>
        <p:nvSpPr>
          <p:cNvPr id="11271" name="Line 6"/>
          <p:cNvSpPr>
            <a:spLocks noChangeShapeType="1"/>
          </p:cNvSpPr>
          <p:nvPr/>
        </p:nvSpPr>
        <p:spPr bwMode="auto">
          <a:xfrm>
            <a:off x="3105150" y="4476750"/>
            <a:ext cx="1828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7"/>
          <p:cNvSpPr>
            <a:spLocks noChangeShapeType="1"/>
          </p:cNvSpPr>
          <p:nvPr/>
        </p:nvSpPr>
        <p:spPr bwMode="auto">
          <a:xfrm>
            <a:off x="5486400" y="4476750"/>
            <a:ext cx="1828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8"/>
          <p:cNvSpPr>
            <a:spLocks noChangeShapeType="1"/>
          </p:cNvSpPr>
          <p:nvPr/>
        </p:nvSpPr>
        <p:spPr bwMode="auto">
          <a:xfrm>
            <a:off x="3105150" y="5638800"/>
            <a:ext cx="1828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9"/>
          <p:cNvSpPr>
            <a:spLocks noChangeShapeType="1"/>
          </p:cNvSpPr>
          <p:nvPr/>
        </p:nvSpPr>
        <p:spPr bwMode="auto">
          <a:xfrm>
            <a:off x="5819775" y="5638800"/>
            <a:ext cx="18288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C6594BFC-38E9-4F3B-93BB-FADBA7ED9C3D}" type="slidenum">
              <a:rPr lang="en-US" altLang="en-US" smtClean="0"/>
              <a:pPr/>
              <a:t>7</a:t>
            </a:fld>
            <a:endParaRPr lang="en-US" altLang="en-US"/>
          </a:p>
        </p:txBody>
      </p:sp>
      <p:sp>
        <p:nvSpPr>
          <p:cNvPr id="19458" name="Rectangle 2"/>
          <p:cNvSpPr>
            <a:spLocks noGrp="1" noChangeArrowheads="1"/>
          </p:cNvSpPr>
          <p:nvPr>
            <p:ph type="title"/>
          </p:nvPr>
        </p:nvSpPr>
        <p:spPr>
          <a:xfrm>
            <a:off x="762000" y="609600"/>
            <a:ext cx="7732713" cy="633413"/>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sz="4000"/>
              <a:t>Determinants of Effective Capacity</a:t>
            </a:r>
            <a:endParaRPr lang="en-US" altLang="en-US" sz="4000" b="1">
              <a:solidFill>
                <a:srgbClr val="2D8AD8"/>
              </a:solidFill>
            </a:endParaRPr>
          </a:p>
        </p:txBody>
      </p:sp>
      <p:sp>
        <p:nvSpPr>
          <p:cNvPr id="19459" name="Rectangle 3"/>
          <p:cNvSpPr>
            <a:spLocks noGrp="1" noChangeArrowheads="1"/>
          </p:cNvSpPr>
          <p:nvPr>
            <p:ph type="body" idx="1"/>
          </p:nvPr>
        </p:nvSpPr>
        <p:spPr>
          <a:xfrm>
            <a:off x="784225" y="1292225"/>
            <a:ext cx="6816725" cy="50323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r>
              <a:rPr lang="en-US" altLang="en-US"/>
              <a:t>Facilities</a:t>
            </a:r>
          </a:p>
          <a:p>
            <a:pPr eaLnBrk="1" hangingPunct="1"/>
            <a:r>
              <a:rPr lang="en-US" altLang="en-US"/>
              <a:t>Product and service factors</a:t>
            </a:r>
          </a:p>
          <a:p>
            <a:pPr eaLnBrk="1" hangingPunct="1"/>
            <a:r>
              <a:rPr lang="en-US" altLang="en-US"/>
              <a:t>Process factors</a:t>
            </a:r>
          </a:p>
          <a:p>
            <a:pPr eaLnBrk="1" hangingPunct="1"/>
            <a:r>
              <a:rPr lang="en-US" altLang="en-US"/>
              <a:t>Human factors</a:t>
            </a:r>
          </a:p>
          <a:p>
            <a:pPr eaLnBrk="1" hangingPunct="1"/>
            <a:r>
              <a:rPr lang="en-US" altLang="en-US"/>
              <a:t>Policy factors</a:t>
            </a:r>
          </a:p>
          <a:p>
            <a:pPr eaLnBrk="1" hangingPunct="1"/>
            <a:r>
              <a:rPr lang="en-US" altLang="en-US"/>
              <a:t>Operational factors</a:t>
            </a:r>
          </a:p>
          <a:p>
            <a:pPr eaLnBrk="1" hangingPunct="1"/>
            <a:r>
              <a:rPr lang="en-US" altLang="en-US"/>
              <a:t>Supply chain factors</a:t>
            </a:r>
          </a:p>
          <a:p>
            <a:pPr eaLnBrk="1" hangingPunct="1"/>
            <a:r>
              <a:rPr lang="en-US" altLang="en-US"/>
              <a:t>External factors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left)">
                                      <p:cBhvr>
                                        <p:cTn id="22" dur="500"/>
                                        <p:tgtEl>
                                          <p:spTgt spid="19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left)">
                                      <p:cBhvr>
                                        <p:cTn id="27" dur="500"/>
                                        <p:tgtEl>
                                          <p:spTgt spid="19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59">
                                            <p:txEl>
                                              <p:pRg st="5" end="5"/>
                                            </p:txEl>
                                          </p:spTgt>
                                        </p:tgtEl>
                                        <p:attrNameLst>
                                          <p:attrName>style.visibility</p:attrName>
                                        </p:attrNameLst>
                                      </p:cBhvr>
                                      <p:to>
                                        <p:strVal val="visible"/>
                                      </p:to>
                                    </p:set>
                                    <p:animEffect transition="in" filter="wipe(left)">
                                      <p:cBhvr>
                                        <p:cTn id="32" dur="500"/>
                                        <p:tgtEl>
                                          <p:spTgt spid="19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Effect transition="in" filter="wipe(left)">
                                      <p:cBhvr>
                                        <p:cTn id="37" dur="500"/>
                                        <p:tgtEl>
                                          <p:spTgt spid="194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9">
                                            <p:txEl>
                                              <p:pRg st="7" end="7"/>
                                            </p:txEl>
                                          </p:spTgt>
                                        </p:tgtEl>
                                        <p:attrNameLst>
                                          <p:attrName>style.visibility</p:attrName>
                                        </p:attrNameLst>
                                      </p:cBhvr>
                                      <p:to>
                                        <p:strVal val="visible"/>
                                      </p:to>
                                    </p:set>
                                    <p:animEffect transition="in" filter="wipe(left)">
                                      <p:cBhvr>
                                        <p:cTn id="42"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9C2A1533-F7EC-4C8F-BFD6-BDDC9CE39CE1}" type="slidenum">
              <a:rPr lang="en-US" altLang="en-US" smtClean="0"/>
              <a:pPr/>
              <a:t>8</a:t>
            </a:fld>
            <a:endParaRPr lang="en-US" altLang="en-US"/>
          </a:p>
        </p:txBody>
      </p:sp>
      <p:sp>
        <p:nvSpPr>
          <p:cNvPr id="24578" name="Rectangle 2"/>
          <p:cNvSpPr>
            <a:spLocks noGrp="1" noChangeArrowheads="1"/>
          </p:cNvSpPr>
          <p:nvPr>
            <p:ph type="title"/>
          </p:nvPr>
        </p:nvSpPr>
        <p:spPr>
          <a:xfrm>
            <a:off x="762000" y="533400"/>
            <a:ext cx="7772400" cy="736600"/>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lstStyle/>
          <a:p>
            <a:pPr eaLnBrk="1" hangingPunct="1">
              <a:defRPr/>
            </a:pPr>
            <a:r>
              <a:rPr lang="en-US" altLang="en-US" sz="4000"/>
              <a:t>Calculating Processing Requirements</a:t>
            </a:r>
            <a:endParaRPr lang="en-US" altLang="en-US" sz="4000" b="1"/>
          </a:p>
        </p:txBody>
      </p:sp>
      <p:grpSp>
        <p:nvGrpSpPr>
          <p:cNvPr id="14340" name="Group 3"/>
          <p:cNvGrpSpPr>
            <a:grpSpLocks/>
          </p:cNvGrpSpPr>
          <p:nvPr/>
        </p:nvGrpSpPr>
        <p:grpSpPr bwMode="auto">
          <a:xfrm>
            <a:off x="461963" y="1219200"/>
            <a:ext cx="8153400" cy="4114800"/>
            <a:chOff x="480" y="720"/>
            <a:chExt cx="5136" cy="3217"/>
          </a:xfrm>
        </p:grpSpPr>
        <p:graphicFrame>
          <p:nvGraphicFramePr>
            <p:cNvPr id="14342" name="Object 4"/>
            <p:cNvGraphicFramePr>
              <a:graphicFrameLocks/>
            </p:cNvGraphicFramePr>
            <p:nvPr/>
          </p:nvGraphicFramePr>
          <p:xfrm>
            <a:off x="480" y="738"/>
            <a:ext cx="5136" cy="3199"/>
          </p:xfrm>
          <a:graphic>
            <a:graphicData uri="http://schemas.openxmlformats.org/presentationml/2006/ole">
              <mc:AlternateContent xmlns:mc="http://schemas.openxmlformats.org/markup-compatibility/2006">
                <mc:Choice xmlns:v="urn:schemas-microsoft-com:vml" Requires="v">
                  <p:oleObj name="Document" r:id="rId2" imgW="9156700" imgH="5078413" progId="Word.Document.8">
                    <p:embed/>
                  </p:oleObj>
                </mc:Choice>
                <mc:Fallback>
                  <p:oleObj name="Document" r:id="rId2" imgW="9156700" imgH="5078413" progId="Word.Document.8">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738"/>
                          <a:ext cx="5136" cy="3199"/>
                        </a:xfrm>
                        <a:prstGeom prst="rect">
                          <a:avLst/>
                        </a:prstGeom>
                        <a:solidFill>
                          <a:srgbClr val="FFFFCC"/>
                        </a:solidFill>
                        <a:ln>
                          <a:noFill/>
                        </a:ln>
                        <a:effectLst>
                          <a:outerShdw dist="107763" dir="2700000" algn="ctr" rotWithShape="0">
                            <a:srgbClr val="CE2700"/>
                          </a:outerShdw>
                        </a:effectLst>
                        <a:extLs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4343" name="Line 5"/>
            <p:cNvSpPr>
              <a:spLocks noChangeShapeType="1"/>
            </p:cNvSpPr>
            <p:nvPr/>
          </p:nvSpPr>
          <p:spPr bwMode="auto">
            <a:xfrm>
              <a:off x="491" y="1530"/>
              <a:ext cx="51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6"/>
            <p:cNvSpPr>
              <a:spLocks noChangeShapeType="1"/>
            </p:cNvSpPr>
            <p:nvPr/>
          </p:nvSpPr>
          <p:spPr bwMode="auto">
            <a:xfrm>
              <a:off x="480" y="723"/>
              <a:ext cx="0" cy="30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7"/>
            <p:cNvSpPr>
              <a:spLocks noChangeShapeType="1"/>
            </p:cNvSpPr>
            <p:nvPr/>
          </p:nvSpPr>
          <p:spPr bwMode="auto">
            <a:xfrm>
              <a:off x="488" y="720"/>
              <a:ext cx="51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8"/>
            <p:cNvSpPr>
              <a:spLocks noChangeShapeType="1"/>
            </p:cNvSpPr>
            <p:nvPr/>
          </p:nvSpPr>
          <p:spPr bwMode="auto">
            <a:xfrm>
              <a:off x="488" y="3780"/>
              <a:ext cx="510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9"/>
            <p:cNvSpPr>
              <a:spLocks noChangeShapeType="1"/>
            </p:cNvSpPr>
            <p:nvPr/>
          </p:nvSpPr>
          <p:spPr bwMode="auto">
            <a:xfrm>
              <a:off x="4431" y="3330"/>
              <a:ext cx="56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0"/>
            <p:cNvSpPr>
              <a:spLocks noChangeShapeType="1"/>
            </p:cNvSpPr>
            <p:nvPr/>
          </p:nvSpPr>
          <p:spPr bwMode="auto">
            <a:xfrm>
              <a:off x="1361" y="1542"/>
              <a:ext cx="0" cy="2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Line 11"/>
            <p:cNvSpPr>
              <a:spLocks noChangeShapeType="1"/>
            </p:cNvSpPr>
            <p:nvPr/>
          </p:nvSpPr>
          <p:spPr bwMode="auto">
            <a:xfrm>
              <a:off x="5601" y="729"/>
              <a:ext cx="0" cy="30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Line 12"/>
            <p:cNvSpPr>
              <a:spLocks noChangeShapeType="1"/>
            </p:cNvSpPr>
            <p:nvPr/>
          </p:nvSpPr>
          <p:spPr bwMode="auto">
            <a:xfrm>
              <a:off x="2527" y="1545"/>
              <a:ext cx="0" cy="2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3"/>
            <p:cNvSpPr>
              <a:spLocks noChangeShapeType="1"/>
            </p:cNvSpPr>
            <p:nvPr/>
          </p:nvSpPr>
          <p:spPr bwMode="auto">
            <a:xfrm>
              <a:off x="4006" y="1542"/>
              <a:ext cx="0" cy="2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41" name="Text Box 14"/>
          <p:cNvSpPr txBox="1">
            <a:spLocks noChangeArrowheads="1"/>
          </p:cNvSpPr>
          <p:nvPr/>
        </p:nvSpPr>
        <p:spPr bwMode="auto">
          <a:xfrm>
            <a:off x="685800" y="5638800"/>
            <a:ext cx="7969250" cy="641350"/>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If annual capacity is 2000 hours, then we need three machines to handle the </a:t>
            </a:r>
            <a:br>
              <a:rPr lang="en-US" altLang="en-US"/>
            </a:br>
            <a:r>
              <a:rPr lang="en-US" altLang="en-US"/>
              <a:t>required volume:  5,800 hours/2,000 hours = 2.90 machines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fld id="{0E69E909-737B-4DCD-A677-8F7F2080A9E9}" type="slidenum">
              <a:rPr lang="en-US" altLang="en-US" smtClean="0"/>
              <a:pPr/>
              <a:t>9</a:t>
            </a:fld>
            <a:endParaRPr lang="en-US" altLang="en-US"/>
          </a:p>
        </p:txBody>
      </p:sp>
      <p:sp>
        <p:nvSpPr>
          <p:cNvPr id="33794" name="Rectangle 2"/>
          <p:cNvSpPr>
            <a:spLocks noGrp="1" noChangeArrowheads="1"/>
          </p:cNvSpPr>
          <p:nvPr>
            <p:ph type="title"/>
          </p:nvPr>
        </p:nvSpPr>
        <p:spPr/>
        <p:txBody>
          <a:bodyPr/>
          <a:lstStyle/>
          <a:p>
            <a:pPr eaLnBrk="1" hangingPunct="1">
              <a:defRPr/>
            </a:pPr>
            <a:r>
              <a:rPr lang="en-US" altLang="en-US"/>
              <a:t>Evaluating Alternatives</a:t>
            </a:r>
          </a:p>
        </p:txBody>
      </p:sp>
      <p:sp>
        <p:nvSpPr>
          <p:cNvPr id="15364"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Cost-volume analysis</a:t>
            </a:r>
          </a:p>
          <a:p>
            <a:pPr lvl="1" eaLnBrk="1" hangingPunct="1"/>
            <a:r>
              <a:rPr lang="en-US" altLang="en-US" dirty="0"/>
              <a:t>Break-even point</a:t>
            </a:r>
          </a:p>
          <a:p>
            <a:pPr eaLnBrk="1" hangingPunct="1"/>
            <a:r>
              <a:rPr lang="en-US" altLang="en-US" dirty="0"/>
              <a:t>Financial analysis</a:t>
            </a:r>
          </a:p>
          <a:p>
            <a:pPr lvl="1" eaLnBrk="1" hangingPunct="1"/>
            <a:r>
              <a:rPr lang="en-US" altLang="en-US" dirty="0"/>
              <a:t>Cash flow</a:t>
            </a:r>
          </a:p>
          <a:p>
            <a:pPr lvl="1" eaLnBrk="1" hangingPunct="1"/>
            <a:r>
              <a:rPr lang="en-US" altLang="en-US" dirty="0"/>
              <a:t>Present value</a:t>
            </a:r>
          </a:p>
          <a:p>
            <a:pPr eaLnBrk="1" hangingPunct="1"/>
            <a:r>
              <a:rPr lang="en-US" altLang="en-US" dirty="0"/>
              <a:t>Decision theory</a:t>
            </a:r>
          </a:p>
          <a:p>
            <a:pPr marL="0" indent="0" eaLnBrk="1" hangingPunct="1">
              <a:buNone/>
            </a:pPr>
            <a:endParaRPr lang="en-US" altLang="en-US" dirty="0"/>
          </a:p>
          <a:p>
            <a:pPr eaLnBrk="1" hangingPunct="1"/>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D8304A89DEFD448A4957F3363430CC" ma:contentTypeVersion="3" ma:contentTypeDescription="Create a new document." ma:contentTypeScope="" ma:versionID="05b8f474c05d24b93a3b1ead70a92bd9">
  <xsd:schema xmlns:xsd="http://www.w3.org/2001/XMLSchema" xmlns:xs="http://www.w3.org/2001/XMLSchema" xmlns:p="http://schemas.microsoft.com/office/2006/metadata/properties" xmlns:ns2="613cba00-ce8d-4fb4-838f-75eaf4789a8b" targetNamespace="http://schemas.microsoft.com/office/2006/metadata/properties" ma:root="true" ma:fieldsID="22c3452f4f129c0e6d9d6080ba5a5a53" ns2:_="">
    <xsd:import namespace="613cba00-ce8d-4fb4-838f-75eaf4789a8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3cba00-ce8d-4fb4-838f-75eaf4789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CF8139-3C1C-4F3F-8C7A-B3FB63481339}"/>
</file>

<file path=customXml/itemProps2.xml><?xml version="1.0" encoding="utf-8"?>
<ds:datastoreItem xmlns:ds="http://schemas.openxmlformats.org/officeDocument/2006/customXml" ds:itemID="{83EC75DE-9A8A-4053-90D2-9459CF2E2587}"/>
</file>

<file path=customXml/itemProps3.xml><?xml version="1.0" encoding="utf-8"?>
<ds:datastoreItem xmlns:ds="http://schemas.openxmlformats.org/officeDocument/2006/customXml" ds:itemID="{0B6BD10A-0C00-4259-92AA-0A9F9C612876}"/>
</file>

<file path=docProps/app.xml><?xml version="1.0" encoding="utf-8"?>
<Properties xmlns="http://schemas.openxmlformats.org/officeDocument/2006/extended-properties" xmlns:vt="http://schemas.openxmlformats.org/officeDocument/2006/docPropsVTypes">
  <Template/>
  <TotalTime>651</TotalTime>
  <Words>1117</Words>
  <Application>Microsoft Office PowerPoint</Application>
  <PresentationFormat>On-screen Show (4:3)</PresentationFormat>
  <Paragraphs>144</Paragraphs>
  <Slides>16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5" baseType="lpstr">
      <vt:lpstr>Arial</vt:lpstr>
      <vt:lpstr>Arial Narrow</vt:lpstr>
      <vt:lpstr>Book Antiqua</vt:lpstr>
      <vt:lpstr>Symbol</vt:lpstr>
      <vt:lpstr>Times New Roman</vt:lpstr>
      <vt:lpstr>Wingdings</vt:lpstr>
      <vt:lpstr>Default Design</vt:lpstr>
      <vt:lpstr>Clip</vt:lpstr>
      <vt:lpstr>Document</vt:lpstr>
      <vt:lpstr>PowerPoint Presentation</vt:lpstr>
      <vt:lpstr>Capacity Planning</vt:lpstr>
      <vt:lpstr>Importance of Capacity Decisions</vt:lpstr>
      <vt:lpstr>Capacity</vt:lpstr>
      <vt:lpstr>Efficiency and Utilization</vt:lpstr>
      <vt:lpstr>Efficiency/Utilization Example</vt:lpstr>
      <vt:lpstr>Determinants of Effective Capacity</vt:lpstr>
      <vt:lpstr>Calculating Processing Requirements</vt:lpstr>
      <vt:lpstr>Evaluating Alternatives</vt:lpstr>
      <vt:lpstr>Cost-Volume Relationships </vt:lpstr>
      <vt:lpstr>Cost-Volume Relationships</vt:lpstr>
      <vt:lpstr>Cost-Volume Relationships</vt:lpstr>
      <vt:lpstr>Cost- Volume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Stevenson 9e</dc:subject>
  <dc:creator>Ralph Butler</dc:creator>
  <cp:lastModifiedBy>Dr. Mossa Anisa Khatun</cp:lastModifiedBy>
  <cp:revision>43</cp:revision>
  <cp:lastPrinted>1601-01-01T00:00:00Z</cp:lastPrinted>
  <dcterms:created xsi:type="dcterms:W3CDTF">1601-01-01T00:00:00Z</dcterms:created>
  <dcterms:modified xsi:type="dcterms:W3CDTF">2022-06-13T04:58:06Z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0x010100C2D8304A89DEFD448A4957F3363430CC</vt:lpwstr>
  </property>
</Properties>
</file>