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20" r:id="rId3"/>
    <p:sldId id="333" r:id="rId4"/>
    <p:sldId id="334" r:id="rId5"/>
    <p:sldId id="321" r:id="rId6"/>
    <p:sldId id="323" r:id="rId7"/>
    <p:sldId id="322" r:id="rId8"/>
    <p:sldId id="324" r:id="rId9"/>
    <p:sldId id="331" r:id="rId10"/>
    <p:sldId id="332" r:id="rId11"/>
    <p:sldId id="325" r:id="rId12"/>
    <p:sldId id="326" r:id="rId13"/>
    <p:sldId id="327" r:id="rId14"/>
    <p:sldId id="328" r:id="rId15"/>
    <p:sldId id="329"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94EF-501D-C349-C24D-246129BBB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38878-F61A-0F15-854B-7AAD1027C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D1FC9-3206-2AFC-7CFD-81E7EDD820C5}"/>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D839C589-567C-CF25-783C-32AB82014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13206-D628-D506-4F15-845095931980}"/>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17084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5EED-B56D-5842-AEA7-96D45E87DA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947E0-AB1D-B51F-54EC-BDA0D6FD8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4B5A9-C650-2277-C36F-1AC4862450F6}"/>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A9660B21-CACE-BD92-9A95-0B1931E0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D8A2B-F1DC-35A3-9069-956CF9555B2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2980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95780-BE39-A607-D0E2-909B29F91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3443-D23D-74D1-29C6-865B807D8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C56BD-B482-5157-E96D-09D63BB20245}"/>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33D265AA-D72F-FE15-0794-CA9CA2B1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055FC-8DF6-F2DE-1137-F7C2EBB9DB1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614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6650-FA85-C103-396C-EEB1A11D6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05970-CE48-D167-FCBA-7CFB076AD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2462E-5DE2-3157-CA48-393796A3D245}"/>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48CEE10C-6FFC-B67F-91AE-8807446A4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3645D-D98F-B4ED-63EC-58B8070C2D2B}"/>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319779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DE42-75F6-02E0-B734-81594947F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5C643-8851-543D-FA44-6C266DF24E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7D7D2-AC40-7419-0DF5-58B39A788709}"/>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E74FFC48-0927-2546-9162-3665224EA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854A3-FAFA-8BF9-466B-9B36FE93250E}"/>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26966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5179-9213-B39D-91D1-63054D053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9E1FF-B8C0-7CA5-21C4-FAD9ACA10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EBF7F-9478-13FF-2BCA-B2C2FD364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2A4BF-C8D1-BF97-5182-580623A705E9}"/>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6" name="Footer Placeholder 5">
            <a:extLst>
              <a:ext uri="{FF2B5EF4-FFF2-40B4-BE49-F238E27FC236}">
                <a16:creationId xmlns:a16="http://schemas.microsoft.com/office/drawing/2014/main" id="{716B96F5-E446-0B62-6A68-6D37083F5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7CA72-2658-2C28-F3D2-46E8F16122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79563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D22E-0797-470A-22AD-84A3C52F64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EFA8F-16A4-E3BF-092B-E5577AA95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FE897-C063-D118-049F-4872D446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5243EE-0DD4-CB52-63D5-1FA79EAA8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1EC5-231C-1ECD-FE2A-263949196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1A558-DEC2-B0B2-589A-D7924F5451F0}"/>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8" name="Footer Placeholder 7">
            <a:extLst>
              <a:ext uri="{FF2B5EF4-FFF2-40B4-BE49-F238E27FC236}">
                <a16:creationId xmlns:a16="http://schemas.microsoft.com/office/drawing/2014/main" id="{814D71EE-3367-F185-E7CD-1FB05E318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776A7-F077-A13A-E711-5038C6BD9BB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51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363D-5258-0E20-C713-51B738152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BA3ED5-EF59-CC53-C79A-1B52BA35F348}"/>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4" name="Footer Placeholder 3">
            <a:extLst>
              <a:ext uri="{FF2B5EF4-FFF2-40B4-BE49-F238E27FC236}">
                <a16:creationId xmlns:a16="http://schemas.microsoft.com/office/drawing/2014/main" id="{99B1BC8B-5E17-D6AF-0341-669AADE73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2B8B1-3041-5FAC-EB26-E217FFA50206}"/>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7648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CCB14-B568-FFB5-BB28-315D8B863961}"/>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3" name="Footer Placeholder 2">
            <a:extLst>
              <a:ext uri="{FF2B5EF4-FFF2-40B4-BE49-F238E27FC236}">
                <a16:creationId xmlns:a16="http://schemas.microsoft.com/office/drawing/2014/main" id="{F6D57273-0850-C853-3550-12C6D3D0D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16D3E-D885-F5AB-FCEE-9507765DC67C}"/>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57621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53C7-1106-F54A-EF1F-B3A8A188B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240EC-6A30-A099-07D5-9829D90D0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B0DEA-21F9-39D3-CFD9-03CD2DA1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BF34-6D61-78AD-85DE-D798980664F2}"/>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6" name="Footer Placeholder 5">
            <a:extLst>
              <a:ext uri="{FF2B5EF4-FFF2-40B4-BE49-F238E27FC236}">
                <a16:creationId xmlns:a16="http://schemas.microsoft.com/office/drawing/2014/main" id="{2B83C5E8-31EE-BB54-43AD-37EDE6F28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DFC6B-09D4-992F-3646-B1AC35A66C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0045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B1D6-6595-7CE3-3666-63AB6ED38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D4E322-BD3C-45B0-0571-A888610E6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D755A-0AE4-4892-8773-3B122527E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73623-4AB4-4C9E-3DE0-0E3DB9976DBB}"/>
              </a:ext>
            </a:extLst>
          </p:cNvPr>
          <p:cNvSpPr>
            <a:spLocks noGrp="1"/>
          </p:cNvSpPr>
          <p:nvPr>
            <p:ph type="dt" sz="half" idx="10"/>
          </p:nvPr>
        </p:nvSpPr>
        <p:spPr/>
        <p:txBody>
          <a:bodyPr/>
          <a:lstStyle/>
          <a:p>
            <a:fld id="{2297D7C6-46DA-4D29-B869-008739B76425}" type="datetimeFigureOut">
              <a:rPr lang="en-US" smtClean="0"/>
              <a:t>5/12/2025</a:t>
            </a:fld>
            <a:endParaRPr lang="en-US"/>
          </a:p>
        </p:txBody>
      </p:sp>
      <p:sp>
        <p:nvSpPr>
          <p:cNvPr id="6" name="Footer Placeholder 5">
            <a:extLst>
              <a:ext uri="{FF2B5EF4-FFF2-40B4-BE49-F238E27FC236}">
                <a16:creationId xmlns:a16="http://schemas.microsoft.com/office/drawing/2014/main" id="{224EFD46-3AC4-193F-C14B-D9B263902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AB4A6-458C-CC56-814A-135114C2436D}"/>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8684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DD280-F1FA-979A-17D9-8240E70BA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49A9E4-20FE-542F-8B8E-667B9B350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69E3-47A3-BC03-0048-7A9E1D504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97D7C6-46DA-4D29-B869-008739B76425}" type="datetimeFigureOut">
              <a:rPr lang="en-US" smtClean="0"/>
              <a:t>5/12/2025</a:t>
            </a:fld>
            <a:endParaRPr lang="en-US"/>
          </a:p>
        </p:txBody>
      </p:sp>
      <p:sp>
        <p:nvSpPr>
          <p:cNvPr id="5" name="Footer Placeholder 4">
            <a:extLst>
              <a:ext uri="{FF2B5EF4-FFF2-40B4-BE49-F238E27FC236}">
                <a16:creationId xmlns:a16="http://schemas.microsoft.com/office/drawing/2014/main" id="{B3120C22-C993-856F-A423-F7B156ED4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DFCC30-C0FC-0D6C-6CFC-BF7139812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1A8E1A-9D09-422A-A484-487C57F6FDD8}" type="slidenum">
              <a:rPr lang="en-US" smtClean="0"/>
              <a:t>‹#›</a:t>
            </a:fld>
            <a:endParaRPr lang="en-US"/>
          </a:p>
        </p:txBody>
      </p:sp>
    </p:spTree>
    <p:extLst>
      <p:ext uri="{BB962C8B-B14F-4D97-AF65-F5344CB8AC3E}">
        <p14:creationId xmlns:p14="http://schemas.microsoft.com/office/powerpoint/2010/main" val="177802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a:xfrm>
            <a:off x="1143000" y="295275"/>
            <a:ext cx="9875838" cy="12287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Multivariate Visualization</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idx="1"/>
          </p:nvPr>
        </p:nvSpPr>
        <p:spPr>
          <a:xfrm>
            <a:off x="1143000" y="1655763"/>
            <a:ext cx="9872663" cy="4440237"/>
          </a:xfrm>
        </p:spPr>
        <p:txBody>
          <a:bodyPr/>
          <a:lstStyle/>
          <a:p>
            <a:pPr marL="80963" lvl="1" indent="0" algn="just" eaLnBrk="1" hangingPunct="1">
              <a:lnSpc>
                <a:spcPct val="150000"/>
              </a:lnSpc>
              <a:buClr>
                <a:srgbClr val="0B5395"/>
              </a:buClr>
              <a:buNone/>
              <a:defRPr/>
            </a:pPr>
            <a:r>
              <a:rPr lang="en-US" altLang="en-US" sz="1800" dirty="0">
                <a:latin typeface="Times New Roman" panose="02020603050405020304" pitchFamily="18" charset="0"/>
                <a:cs typeface="Times New Roman" panose="02020603050405020304" pitchFamily="18" charset="0"/>
              </a:rPr>
              <a:t>Multivariate variate data visualization involves visualizing more than one data value in a single renderer. The programming language R, which is frequently used for data visualization, provides a number of tools for the visualization of multivariate data.</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Scatterplot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Violin 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Radar Chart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Line Graph</a:t>
            </a:r>
          </a:p>
          <a:p>
            <a:pPr marL="639763" lvl="2" indent="-285750" algn="just" eaLnBrk="1" hangingPunct="1">
              <a:lnSpc>
                <a:spcPct val="150000"/>
              </a:lnSpc>
              <a:buClr>
                <a:srgbClr val="0B5395"/>
              </a:buClr>
              <a:buFont typeface="Wingdings" panose="05000000000000000000" pitchFamily="2" charset="2"/>
              <a:buChar char="Ø"/>
              <a:defRPr/>
            </a:pPr>
            <a:endParaRPr lang="en-US" altLang="en-US" sz="1600" dirty="0">
              <a:latin typeface="Times New Roman" panose="02020603050405020304" pitchFamily="18" charset="0"/>
              <a:cs typeface="Times New Roman" panose="02020603050405020304" pitchFamily="18" charset="0"/>
            </a:endParaRPr>
          </a:p>
          <a:p>
            <a:pPr marL="354013" lvl="2" indent="0" algn="just" eaLnBrk="1" hangingPunct="1">
              <a:lnSpc>
                <a:spcPct val="150000"/>
              </a:lnSpc>
              <a:buClr>
                <a:srgbClr val="0B5395"/>
              </a:buClr>
              <a:buFont typeface="Corbel" panose="020B0503020204020204" pitchFamily="34" charset="0"/>
              <a:buNone/>
              <a:defRPr/>
            </a:pPr>
            <a:r>
              <a:rPr lang="en-US" altLang="en-US" sz="1600" dirty="0">
                <a:latin typeface="AdvOT260e5629"/>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7BD0-DEE9-A812-D7BD-D021D4573273}"/>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4FE4403-628A-5862-7ED0-DD0D27D92F1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861E6194-8984-83A8-9DCD-5F5142522AA7}"/>
              </a:ext>
            </a:extLst>
          </p:cNvPr>
          <p:cNvSpPr>
            <a:spLocks noGrp="1"/>
          </p:cNvSpPr>
          <p:nvPr>
            <p:ph sz="half" idx="1"/>
          </p:nvPr>
        </p:nvSpPr>
        <p:spPr/>
        <p:txBody>
          <a:bodyPr>
            <a:normAutofit fontScale="92500" lnSpcReduction="10000"/>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Sunflower:</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broadest range of </a:t>
            </a:r>
            <a:r>
              <a:rPr lang="en-US" altLang="en-US" sz="1800" dirty="0" err="1">
                <a:latin typeface="Times New Roman" panose="02020603050405020304" pitchFamily="18" charset="0"/>
                <a:cs typeface="Times New Roman" panose="02020603050405020304" pitchFamily="18" charset="0"/>
              </a:rPr>
              <a:t>weights.Median</a:t>
            </a:r>
            <a:r>
              <a:rPr lang="en-US" altLang="en-US" sz="1800" dirty="0">
                <a:latin typeface="Times New Roman" panose="02020603050405020304" pitchFamily="18" charset="0"/>
                <a:cs typeface="Times New Roman" panose="02020603050405020304" pitchFamily="18" charset="0"/>
              </a:rPr>
              <a:t> is higher (around 300–400 grams), but there is a wide spread in values.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err="1">
                <a:latin typeface="Times New Roman" panose="02020603050405020304" pitchFamily="18" charset="0"/>
                <a:cs typeface="Times New Roman" panose="02020603050405020304" pitchFamily="18" charset="0"/>
              </a:rPr>
              <a:t>Meatmeal</a:t>
            </a:r>
            <a:r>
              <a:rPr lang="en-US" altLang="en-US" sz="18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Narrower distribution, with most weights concentrated around 300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A symmetric distribution is </a:t>
            </a:r>
            <a:r>
              <a:rPr lang="en-US" altLang="en-US" sz="1800" dirty="0" err="1">
                <a:latin typeface="Times New Roman" panose="02020603050405020304" pitchFamily="18" charset="0"/>
                <a:cs typeface="Times New Roman" panose="02020603050405020304" pitchFamily="18" charset="0"/>
              </a:rPr>
              <a:t>evident.Distribution</a:t>
            </a:r>
            <a:r>
              <a:rPr lang="en-US" altLang="en-US" sz="1800" dirty="0">
                <a:latin typeface="Times New Roman" panose="02020603050405020304" pitchFamily="18" charset="0"/>
                <a:cs typeface="Times New Roman" panose="02020603050405020304" pitchFamily="18" charset="0"/>
              </a:rPr>
              <a:t>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Casein: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highest weights overall, with a median around 400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Tight distribution around the higher weight range.</a:t>
            </a:r>
          </a:p>
        </p:txBody>
      </p:sp>
      <p:sp>
        <p:nvSpPr>
          <p:cNvPr id="2" name="Content Placeholder 1">
            <a:extLst>
              <a:ext uri="{FF2B5EF4-FFF2-40B4-BE49-F238E27FC236}">
                <a16:creationId xmlns:a16="http://schemas.microsoft.com/office/drawing/2014/main" id="{8E4386D6-4E98-1964-9A49-04DAFBD7F61E}"/>
              </a:ext>
            </a:extLst>
          </p:cNvPr>
          <p:cNvSpPr>
            <a:spLocks noGrp="1"/>
          </p:cNvSpPr>
          <p:nvPr>
            <p:ph sz="half" idx="2"/>
          </p:nvPr>
        </p:nvSpPr>
        <p:spPr/>
        <p:txBody>
          <a:bodyPr>
            <a:normAutofit fontScale="92500" lnSpcReduction="10000"/>
          </a:bodyPr>
          <a:lstStyle/>
          <a:p>
            <a:endParaRPr lang="en-US"/>
          </a:p>
        </p:txBody>
      </p:sp>
      <p:pic>
        <p:nvPicPr>
          <p:cNvPr id="4" name="Picture 3">
            <a:extLst>
              <a:ext uri="{FF2B5EF4-FFF2-40B4-BE49-F238E27FC236}">
                <a16:creationId xmlns:a16="http://schemas.microsoft.com/office/drawing/2014/main" id="{CFBAACD4-30C4-3B1A-27FB-A28C6C1AC10D}"/>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423971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shape of the distribution (extremely skinny on each end and wide in the middle) indicates the weights of sunflower-fed chicks are highly concentrated around the median.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51840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dirty="0">
                <a:latin typeface="Times New Roman" panose="02020603050405020304" pitchFamily="18" charset="0"/>
                <a:cs typeface="Times New Roman" panose="02020603050405020304" pitchFamily="18" charset="0"/>
              </a:rPr>
              <a:t>A radar chart is an informative visual tool in which multiple variables (three or more) and compared on a two-dimensional plane. For this, we will create different axes emerging from a common central point. In most of the cases, all the axes are equally distributed and uniformly drawn from each other. Sometimes, the axes are also connected to each other to form different grids that make it easier for us to plot the spider chart.</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831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b="1" dirty="0">
                <a:latin typeface="Times New Roman" panose="02020603050405020304" pitchFamily="18" charset="0"/>
                <a:cs typeface="Times New Roman" panose="02020603050405020304" pitchFamily="18" charset="0"/>
              </a:rPr>
              <a:t>Employee Performance Chart :</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In this example, you can see how the overall performance of two employees is compared using a spider graph. </a:t>
            </a:r>
          </a:p>
          <a:p>
            <a:pPr marL="274637" lvl="1" indent="0" algn="just">
              <a:lnSpc>
                <a:spcPct val="100000"/>
              </a:lnSpc>
              <a:buNone/>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To compare them, we have used variables like punctuality, communication skills, technical knowledge, teamwork, etc. Furthermore, both the employees are allocated points (1-5) for each of these variables and are compared accordingly.</a:t>
            </a:r>
          </a:p>
        </p:txBody>
      </p:sp>
      <p:pic>
        <p:nvPicPr>
          <p:cNvPr id="4" name="Content Placeholder 3">
            <a:extLst>
              <a:ext uri="{FF2B5EF4-FFF2-40B4-BE49-F238E27FC236}">
                <a16:creationId xmlns:a16="http://schemas.microsoft.com/office/drawing/2014/main" id="{A49DFAF5-A701-1F7D-2B4A-E8E1C39C1663}"/>
              </a:ext>
            </a:extLst>
          </p:cNvPr>
          <p:cNvPicPr>
            <a:picLocks noGrp="1" noChangeAspect="1"/>
          </p:cNvPicPr>
          <p:nvPr>
            <p:ph sz="half" idx="2"/>
          </p:nvPr>
        </p:nvPicPr>
        <p:blipFill>
          <a:blip r:embed="rId2"/>
          <a:stretch>
            <a:fillRect/>
          </a:stretch>
        </p:blipFill>
        <p:spPr>
          <a:xfrm>
            <a:off x="6019800" y="365126"/>
            <a:ext cx="6134506" cy="6351360"/>
          </a:xfrm>
        </p:spPr>
      </p:pic>
    </p:spTree>
    <p:extLst>
      <p:ext uri="{BB962C8B-B14F-4D97-AF65-F5344CB8AC3E}">
        <p14:creationId xmlns:p14="http://schemas.microsoft.com/office/powerpoint/2010/main" val="341721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Line graphs, also called line charts, are used to represent quantitative data collected over a specific subject and a specific time interval.</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All 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Line graph gives a graphical representation of the changes that had occurred over a given period of time. </a:t>
            </a:r>
          </a:p>
        </p:txBody>
      </p:sp>
      <p:sp>
        <p:nvSpPr>
          <p:cNvPr id="2" name="Content Placeholder 1">
            <a:extLst>
              <a:ext uri="{FF2B5EF4-FFF2-40B4-BE49-F238E27FC236}">
                <a16:creationId xmlns:a16="http://schemas.microsoft.com/office/drawing/2014/main" id="{F3E55B54-0E93-1D9E-472E-BC859153C98A}"/>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90342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line graph shown above represents the sale of bicycles by a bicycle company from the month of January till </a:t>
            </a:r>
            <a:r>
              <a:rPr lang="en-US" sz="18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JuneAll</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Here, the x-axis represents the time interval and the y-axis represents the number of bicycles sold each month. </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In the example shown, the number of bicycles sold in the month of January is 50. Similarly, in the month of February 30 bicycles were sold.</a:t>
            </a: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413632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interpret this data for each month using the data point.</a:t>
            </a:r>
          </a:p>
          <a:p>
            <a:pPr lvl="1" algn="just">
              <a:lnSpc>
                <a:spcPct val="10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line segment connecting these individual data points gives a picture of whether the sale of bicycles is in an increasing or decreasing trend.</a:t>
            </a:r>
          </a:p>
          <a:p>
            <a:pPr lvl="1" algn="just">
              <a:lnSpc>
                <a:spcPct val="100000"/>
              </a:lnSpc>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36626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solidFill>
                  <a:srgbClr val="0081AD"/>
                </a:solidFill>
                <a:latin typeface="Times New Roman" panose="02020603050405020304" pitchFamily="18" charset="0"/>
                <a:cs typeface="Times New Roman" panose="02020603050405020304" pitchFamily="18" charset="0"/>
              </a:rPr>
              <a:t>Fig. 3.10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shows the scatterplot between petal length (x-axis) and petal width (y-axis).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These two attributes are highly correlated, because this is a measurement of the same part of the flower</a:t>
            </a:r>
            <a:r>
              <a:rPr lang="en-US" alt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9EBE2E2-161F-C9F1-4765-0C1ED9EDEE1B}"/>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67772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8136C-D4B0-FE70-C66B-C319B72132A8}"/>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C1EEF852-AE3B-8BA3-E936-BC5A2B28ABA3}"/>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DCD5926E-A388-16A8-0DA6-61F50485E6F5}"/>
              </a:ext>
            </a:extLst>
          </p:cNvPr>
          <p:cNvSpPr>
            <a:spLocks noGrp="1"/>
          </p:cNvSpPr>
          <p:nvPr>
            <p:ph sz="half" idx="1"/>
          </p:nvPr>
        </p:nvSpPr>
        <p:spPr/>
        <p:txBody>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a:t>
            </a:r>
            <a:r>
              <a:rPr lang="en-US" altLang="en-US" sz="1800" b="1" dirty="0" err="1">
                <a:latin typeface="Times New Roman" panose="02020603050405020304" pitchFamily="18" charset="0"/>
                <a:cs typeface="Times New Roman" panose="02020603050405020304" pitchFamily="18" charset="0"/>
              </a:rPr>
              <a:t>Setosa</a:t>
            </a:r>
            <a:r>
              <a:rPr lang="en-US" altLang="en-US" sz="1800" b="1" dirty="0">
                <a:latin typeface="Times New Roman" panose="02020603050405020304" pitchFamily="18" charset="0"/>
                <a:cs typeface="Times New Roman" panose="02020603050405020304" pitchFamily="18" charset="0"/>
              </a:rPr>
              <a:t> (Blue):</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Clearly separated from the other two species.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approximately 1.0 to 2.0, and petal widths range from 0.1 to 0.6.</a:t>
            </a:r>
          </a:p>
          <a:p>
            <a:pPr algn="just">
              <a:buFont typeface="Wingdings" panose="05000000000000000000" pitchFamily="2" charset="2"/>
              <a:buChar char="v"/>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Iris Versicolor (Green):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3.0 to 5.0, and petal widths range from 1.0 to 1.8.</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Versicolor partially overlaps with Virginica, especially at higher petal lengths and widths, but it is generally distinct.</a:t>
            </a:r>
          </a:p>
        </p:txBody>
      </p:sp>
      <p:pic>
        <p:nvPicPr>
          <p:cNvPr id="4" name="Content Placeholder 3">
            <a:extLst>
              <a:ext uri="{FF2B5EF4-FFF2-40B4-BE49-F238E27FC236}">
                <a16:creationId xmlns:a16="http://schemas.microsoft.com/office/drawing/2014/main" id="{6F1FB8E5-F37E-D6AA-A54F-2D4BF6A27F63}"/>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85048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C027-DEA0-C6B2-96DC-C25E214A26AB}"/>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E5079AEE-8F14-5055-7807-DE4D0A3D43CD}"/>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9EF2E880-C846-A70D-777D-AAA322D41AC6}"/>
              </a:ext>
            </a:extLst>
          </p:cNvPr>
          <p:cNvSpPr>
            <a:spLocks noGrp="1"/>
          </p:cNvSpPr>
          <p:nvPr>
            <p:ph sz="half" idx="1"/>
          </p:nvPr>
        </p:nvSpPr>
        <p:spPr/>
        <p:txBody>
          <a:bodyPr>
            <a:normAutofit/>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Virginica (Red):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4.5 to 7.0, and petal widths range from 1.4 to 2.5.</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Virginica is well-separated from </a:t>
            </a: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but overlaps with Versicolor at smaller petal lengths and widths.</a:t>
            </a:r>
          </a:p>
          <a:p>
            <a:pPr marL="0" indent="0" algn="just">
              <a:buNone/>
            </a:pPr>
            <a:r>
              <a:rPr lang="en-US" altLang="en-US" sz="1800" b="1" dirty="0">
                <a:latin typeface="Times New Roman" panose="02020603050405020304" pitchFamily="18" charset="0"/>
                <a:cs typeface="Times New Roman" panose="02020603050405020304" pitchFamily="18" charset="0"/>
              </a:rPr>
              <a:t>Petal Length and Petal </a:t>
            </a:r>
            <a:r>
              <a:rPr lang="en-US" altLang="en-US" sz="1800" dirty="0">
                <a:latin typeface="Times New Roman" panose="02020603050405020304" pitchFamily="18" charset="0"/>
                <a:cs typeface="Times New Roman" panose="02020603050405020304" pitchFamily="18" charset="0"/>
              </a:rPr>
              <a:t>Width are highly effective features for distinguishing the three species. There appears to be a positive correlation between petal length and width for all three species, with petal width increasing as petal length increases.</a:t>
            </a:r>
          </a:p>
          <a:p>
            <a:pPr marL="0" indent="0" algn="just">
              <a:buNone/>
            </a:pPr>
            <a:r>
              <a:rPr lang="en-US" altLang="en-US" sz="1800" dirty="0">
                <a:latin typeface="Times New Roman" panose="02020603050405020304" pitchFamily="18" charset="0"/>
                <a:cs typeface="Times New Roman" panose="02020603050405020304" pitchFamily="18" charset="0"/>
              </a:rPr>
              <a:t>This visualization suggests that using Petal Length and Petal Width together can be effective in classifying the Iris species, especially in separating Iris </a:t>
            </a: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from Iris versicolor and Iris virginica.</a:t>
            </a:r>
          </a:p>
        </p:txBody>
      </p:sp>
      <p:pic>
        <p:nvPicPr>
          <p:cNvPr id="4" name="Content Placeholder 3">
            <a:extLst>
              <a:ext uri="{FF2B5EF4-FFF2-40B4-BE49-F238E27FC236}">
                <a16:creationId xmlns:a16="http://schemas.microsoft.com/office/drawing/2014/main" id="{8392C5E2-E26C-BEAE-47E9-9C4FFA256D69}"/>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8747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 Matrix</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A scatter matrix for all four attributes in the Iris dataset is shown in Fig. 3.12.</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color of the data point is used to indicate the species of the flower.</a:t>
            </a:r>
          </a:p>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Since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there are four attributes, there are four rows and four columns, for a total of 16 scatter charts. Charts in the diagonal are a comparison of the attribute with itself; hence, they are eliminated.</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394BEC1-737C-4070-50FE-415BF2C5E473}"/>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93906D9-E2EA-0BDB-E85A-48CAC6FC00B8}"/>
              </a:ext>
            </a:extLst>
          </p:cNvPr>
          <p:cNvPicPr>
            <a:picLocks noChangeAspect="1"/>
          </p:cNvPicPr>
          <p:nvPr/>
        </p:nvPicPr>
        <p:blipFill>
          <a:blip r:embed="rId2"/>
          <a:stretch>
            <a:fillRect/>
          </a:stretch>
        </p:blipFill>
        <p:spPr>
          <a:xfrm>
            <a:off x="6019801" y="-19958"/>
            <a:ext cx="6172200" cy="6512833"/>
          </a:xfrm>
          <a:prstGeom prst="rect">
            <a:avLst/>
          </a:prstGeom>
        </p:spPr>
      </p:pic>
      <p:pic>
        <p:nvPicPr>
          <p:cNvPr id="7" name="Picture 6">
            <a:extLst>
              <a:ext uri="{FF2B5EF4-FFF2-40B4-BE49-F238E27FC236}">
                <a16:creationId xmlns:a16="http://schemas.microsoft.com/office/drawing/2014/main" id="{C88CD3AD-711E-9FA0-65BB-B379971F0401}"/>
              </a:ext>
            </a:extLst>
          </p:cNvPr>
          <p:cNvPicPr>
            <a:picLocks noChangeAspect="1"/>
          </p:cNvPicPr>
          <p:nvPr/>
        </p:nvPicPr>
        <p:blipFill>
          <a:blip r:embed="rId3"/>
          <a:stretch>
            <a:fillRect/>
          </a:stretch>
        </p:blipFill>
        <p:spPr>
          <a:xfrm>
            <a:off x="838200" y="4865892"/>
            <a:ext cx="3398361" cy="755191"/>
          </a:xfrm>
          <a:prstGeom prst="rect">
            <a:avLst/>
          </a:prstGeom>
        </p:spPr>
      </p:pic>
    </p:spTree>
    <p:extLst>
      <p:ext uri="{BB962C8B-B14F-4D97-AF65-F5344CB8AC3E}">
        <p14:creationId xmlns:p14="http://schemas.microsoft.com/office/powerpoint/2010/main" val="95120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Violin Plot is a method to visualize the distribution of numerical data of different variables.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A violin plot is a hybrid of a box plot and a kernel density plot, which shows peaks in the data.</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Unlike a box plot that can only show summary statistics, violin plots depict summary statistics and the density of each variable.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7578145" y="1413269"/>
            <a:ext cx="4165814" cy="4667490"/>
          </a:xfrm>
          <a:prstGeom prst="rect">
            <a:avLst/>
          </a:prstGeom>
        </p:spPr>
      </p:pic>
      <p:pic>
        <p:nvPicPr>
          <p:cNvPr id="4" name="Picture 3">
            <a:extLst>
              <a:ext uri="{FF2B5EF4-FFF2-40B4-BE49-F238E27FC236}">
                <a16:creationId xmlns:a16="http://schemas.microsoft.com/office/drawing/2014/main" id="{E3C5E68C-FF05-A26D-3474-FC0FCBCAB5E4}"/>
              </a:ext>
            </a:extLst>
          </p:cNvPr>
          <p:cNvPicPr>
            <a:picLocks noChangeAspect="1"/>
          </p:cNvPicPr>
          <p:nvPr/>
        </p:nvPicPr>
        <p:blipFill>
          <a:blip r:embed="rId3"/>
          <a:stretch>
            <a:fillRect/>
          </a:stretch>
        </p:blipFill>
        <p:spPr>
          <a:xfrm>
            <a:off x="6696656" y="1508102"/>
            <a:ext cx="2076557" cy="457223"/>
          </a:xfrm>
          <a:prstGeom prst="rect">
            <a:avLst/>
          </a:prstGeom>
        </p:spPr>
      </p:pic>
      <p:pic>
        <p:nvPicPr>
          <p:cNvPr id="7" name="Picture 6">
            <a:extLst>
              <a:ext uri="{FF2B5EF4-FFF2-40B4-BE49-F238E27FC236}">
                <a16:creationId xmlns:a16="http://schemas.microsoft.com/office/drawing/2014/main" id="{14892914-513A-4E05-B693-FAA5AA10613C}"/>
              </a:ext>
            </a:extLst>
          </p:cNvPr>
          <p:cNvPicPr>
            <a:picLocks noChangeAspect="1"/>
          </p:cNvPicPr>
          <p:nvPr/>
        </p:nvPicPr>
        <p:blipFill>
          <a:blip r:embed="rId4"/>
          <a:stretch>
            <a:fillRect/>
          </a:stretch>
        </p:blipFill>
        <p:spPr>
          <a:xfrm>
            <a:off x="6408272" y="3936999"/>
            <a:ext cx="1600282" cy="457223"/>
          </a:xfrm>
          <a:prstGeom prst="rect">
            <a:avLst/>
          </a:prstGeom>
        </p:spPr>
      </p:pic>
    </p:spTree>
    <p:extLst>
      <p:ext uri="{BB962C8B-B14F-4D97-AF65-F5344CB8AC3E}">
        <p14:creationId xmlns:p14="http://schemas.microsoft.com/office/powerpoint/2010/main" val="13700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How to read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white dot represents the median</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thick gray bar in the center represents the interquartile range.</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thin gray line represents the rest of the distribution.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6562145" y="1413269"/>
            <a:ext cx="4165814" cy="4667490"/>
          </a:xfrm>
          <a:prstGeom prst="rect">
            <a:avLst/>
          </a:prstGeom>
        </p:spPr>
      </p:pic>
    </p:spTree>
    <p:extLst>
      <p:ext uri="{BB962C8B-B14F-4D97-AF65-F5344CB8AC3E}">
        <p14:creationId xmlns:p14="http://schemas.microsoft.com/office/powerpoint/2010/main" val="204208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About the data</a:t>
            </a:r>
          </a:p>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The table </a:t>
            </a:r>
            <a:r>
              <a:rPr lang="en-US" sz="1800" b="0" i="0" u="none" strike="noStrike" baseline="0" dirty="0" err="1">
                <a:latin typeface="Times New Roman" panose="02020603050405020304" pitchFamily="18" charset="0"/>
                <a:cs typeface="Times New Roman" panose="02020603050405020304" pitchFamily="18" charset="0"/>
              </a:rPr>
              <a:t>modeanalytics.chick_weights</a:t>
            </a:r>
            <a:r>
              <a:rPr lang="en-US" sz="1800" b="0" i="0" u="none" strike="noStrike" baseline="0" dirty="0">
                <a:latin typeface="Times New Roman" panose="02020603050405020304" pitchFamily="18" charset="0"/>
                <a:cs typeface="Times New Roman" panose="02020603050405020304" pitchFamily="18" charset="0"/>
              </a:rPr>
              <a:t> contains records of 71 six-week-old baby chickens (aka chicks) and includes observations on their particular feed type, </a:t>
            </a:r>
            <a:r>
              <a:rPr lang="en-US" sz="1800" dirty="0">
                <a:latin typeface="Times New Roman" panose="02020603050405020304" pitchFamily="18" charset="0"/>
                <a:cs typeface="Times New Roman" panose="02020603050405020304" pitchFamily="18" charset="0"/>
              </a:rPr>
              <a:t>and chickens </a:t>
            </a:r>
            <a:r>
              <a:rPr lang="en-US" sz="1800" b="0" i="0" u="none" strike="noStrike" baseline="0" dirty="0" err="1">
                <a:latin typeface="Times New Roman" panose="02020603050405020304" pitchFamily="18" charset="0"/>
                <a:cs typeface="Times New Roman" panose="02020603050405020304" pitchFamily="18" charset="0"/>
              </a:rPr>
              <a:t>weight.</a:t>
            </a:r>
            <a:r>
              <a:rPr lang="en-US" altLang="en-US" sz="1800" dirty="0" err="1">
                <a:latin typeface="Times New Roman" panose="02020603050405020304" pitchFamily="18" charset="0"/>
                <a:cs typeface="Times New Roman" panose="02020603050405020304" pitchFamily="18" charset="0"/>
              </a:rPr>
              <a:t>The</a:t>
            </a:r>
            <a:r>
              <a:rPr lang="en-US" altLang="en-US" sz="1800" dirty="0">
                <a:latin typeface="Times New Roman" panose="02020603050405020304" pitchFamily="18" charset="0"/>
                <a:cs typeface="Times New Roman" panose="02020603050405020304" pitchFamily="18" charset="0"/>
              </a:rPr>
              <a:t> thick gray bar in the center represents the interquartile range.</a:t>
            </a:r>
          </a:p>
          <a:p>
            <a:pPr marL="46037" indent="0" algn="just">
              <a:buNone/>
            </a:pPr>
            <a:endParaRPr lang="en-US" alt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This violin plot shows the relationship of feed type to chick weight.</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Each violin represents the distribution of chick weights for a specific feed type.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41470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74DF-3481-A11E-038E-5FF4455563AE}"/>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B7EDB347-338F-0564-DF70-6848B83E9D38}"/>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A8065D60-A6B0-1922-9D49-CEC3F2C452ED}"/>
              </a:ext>
            </a:extLst>
          </p:cNvPr>
          <p:cNvSpPr>
            <a:spLocks noGrp="1"/>
          </p:cNvSpPr>
          <p:nvPr>
            <p:ph sz="half" idx="1"/>
          </p:nvPr>
        </p:nvSpPr>
        <p:spPr/>
        <p:txBody>
          <a:bodyPr>
            <a:normAutofit/>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Horsebean: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Lower weights overall, with most chicks clustering around 100–200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a:latin typeface="Times New Roman" panose="02020603050405020304" pitchFamily="18" charset="0"/>
                <a:cs typeface="Times New Roman" panose="02020603050405020304" pitchFamily="18" charset="0"/>
              </a:rPr>
              <a:t>Linseed: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Moderate weights, with a median weight slightly above 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Distribution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Soybean: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Similar to linseed but with a slightly higher range and median weight near 300 grams.</a:t>
            </a:r>
          </a:p>
        </p:txBody>
      </p:sp>
      <p:sp>
        <p:nvSpPr>
          <p:cNvPr id="2" name="Content Placeholder 1">
            <a:extLst>
              <a:ext uri="{FF2B5EF4-FFF2-40B4-BE49-F238E27FC236}">
                <a16:creationId xmlns:a16="http://schemas.microsoft.com/office/drawing/2014/main" id="{E6D216CA-CE44-7D48-E190-641C59A612E5}"/>
              </a:ext>
            </a:extLst>
          </p:cNvPr>
          <p:cNvSpPr>
            <a:spLocks noGrp="1"/>
          </p:cNvSpPr>
          <p:nvPr>
            <p:ph sz="half" idx="2"/>
          </p:nvPr>
        </p:nvSpPr>
        <p:spPr/>
        <p:txBody>
          <a:bodyPr>
            <a:normAutofit/>
          </a:bodyPr>
          <a:lstStyle/>
          <a:p>
            <a:endParaRPr lang="en-US"/>
          </a:p>
        </p:txBody>
      </p:sp>
      <p:pic>
        <p:nvPicPr>
          <p:cNvPr id="4" name="Picture 3">
            <a:extLst>
              <a:ext uri="{FF2B5EF4-FFF2-40B4-BE49-F238E27FC236}">
                <a16:creationId xmlns:a16="http://schemas.microsoft.com/office/drawing/2014/main" id="{5A13672D-97A1-2279-2773-C1ACE3626687}"/>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874181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31722</TotalTime>
  <Words>1069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AdvOT260e5629</vt:lpstr>
      <vt:lpstr>Aptos</vt:lpstr>
      <vt:lpstr>Aptos Display</vt:lpstr>
      <vt:lpstr>Arial</vt:lpstr>
      <vt:lpstr>Calibri</vt:lpstr>
      <vt:lpstr>Corbel</vt:lpstr>
      <vt:lpstr>Times New Roman</vt:lpstr>
      <vt:lpstr>Wingdings</vt:lpstr>
      <vt:lpstr>Office Theme</vt:lpstr>
      <vt:lpstr>Multivariate Visualization</vt:lpstr>
      <vt:lpstr>Scatterplot</vt:lpstr>
      <vt:lpstr>Observations</vt:lpstr>
      <vt:lpstr>Observations</vt:lpstr>
      <vt:lpstr>Scatter Matrix</vt:lpstr>
      <vt:lpstr>Violin Plot</vt:lpstr>
      <vt:lpstr>How to read a violin plot</vt:lpstr>
      <vt:lpstr>Example of a violin plot</vt:lpstr>
      <vt:lpstr>Example of a violin plot</vt:lpstr>
      <vt:lpstr>Example of a violin plot</vt:lpstr>
      <vt:lpstr>Example of a violin plot</vt:lpstr>
      <vt:lpstr>Radar Chart</vt:lpstr>
      <vt:lpstr>Example of a Radar Chart</vt:lpstr>
      <vt:lpstr>Line Graph</vt:lpstr>
      <vt:lpstr>Example of a Line Graph</vt:lpstr>
      <vt:lpstr>Example of a Line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Visualization</dc:title>
  <dc:creator>Tohedul Islam</dc:creator>
  <cp:lastModifiedBy>Tohedul Islam</cp:lastModifiedBy>
  <cp:revision>24</cp:revision>
  <dcterms:created xsi:type="dcterms:W3CDTF">2024-04-27T13:19:30Z</dcterms:created>
  <dcterms:modified xsi:type="dcterms:W3CDTF">2025-05-25T03:23:58Z</dcterms:modified>
</cp:coreProperties>
</file>