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257" r:id="rId3"/>
    <p:sldId id="265" r:id="rId4"/>
    <p:sldId id="266" r:id="rId5"/>
    <p:sldId id="267" r:id="rId6"/>
    <p:sldId id="268" r:id="rId7"/>
    <p:sldId id="269" r:id="rId8"/>
    <p:sldId id="263" r:id="rId9"/>
    <p:sldId id="270" r:id="rId10"/>
    <p:sldId id="271" r:id="rId11"/>
    <p:sldId id="272" r:id="rId12"/>
    <p:sldId id="273" r:id="rId13"/>
    <p:sldId id="274" r:id="rId14"/>
    <p:sldId id="27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3" d="100"/>
          <a:sy n="63" d="100"/>
        </p:scale>
        <p:origin x="7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A0A-86C8-429E-903C-9309BDAB5794}" type="datetimeFigureOut">
              <a:rPr lang="en-AU" smtClean="0"/>
              <a:t>9/03/2025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F7105-568B-48EE-82F9-47A65BAA4411}" type="slidenum">
              <a:rPr lang="en-AU" smtClean="0"/>
              <a:t>‹#›</a:t>
            </a:fld>
            <a:endParaRPr lang="en-AU"/>
          </a:p>
        </p:txBody>
      </p:sp>
    </p:spTree>
    <p:extLst>
      <p:ext uri="{BB962C8B-B14F-4D97-AF65-F5344CB8AC3E}">
        <p14:creationId xmlns:p14="http://schemas.microsoft.com/office/powerpoint/2010/main" val="1306394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401238DF-6FC3-49CD-9316-9F99D6A7C487}" type="datetime1">
              <a:rPr lang="en-US" smtClean="0"/>
              <a:t>3/9/2025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C3584116-71E9-45F8-BC17-47CE06098486}"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6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1D77F-2A83-4472-B607-3CD4CF648538}"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21403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2434D9-C859-4449-B387-BDEB22AF277E}"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4093862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495AA-0AE9-41F2-ABBB-4C15BF73B881}"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482444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1BB9D0-ED62-441D-81DB-505A79BC98F0}" type="datetime1">
              <a:rPr lang="en-US" smtClean="0"/>
              <a:t>3/9/2025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84116-71E9-45F8-BC17-47CE06098486}"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341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957820-69AA-4494-8270-86818718D35A}"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1772985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AB7111-BF07-410E-AB23-ECF6BF2D3550}" type="datetime1">
              <a:rPr lang="en-US" smtClean="0"/>
              <a:t>3/9/2025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168415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260FCFC-0A1C-4D7E-89AE-8A6566A969EE}" type="datetime1">
              <a:rPr lang="en-US" smtClean="0"/>
              <a:t>3/9/2025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4040080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0BD70-76EF-49F8-82CF-64FE584BD0FC}" type="datetime1">
              <a:rPr lang="en-US" smtClean="0"/>
              <a:t>3/9/2025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947836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3779DD-257F-406F-BEBA-A7DB940BA6AC}"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811794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3ABFAC-B3CD-45C0-AA7D-4068AE2580C9}" type="datetime1">
              <a:rPr lang="en-US" smtClean="0"/>
              <a:t>3/9/2025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84116-71E9-45F8-BC17-47CE06098486}" type="slidenum">
              <a:rPr lang="en-US" smtClean="0"/>
              <a:t>‹#›</a:t>
            </a:fld>
            <a:endParaRPr lang="en-US"/>
          </a:p>
        </p:txBody>
      </p:sp>
    </p:spTree>
    <p:extLst>
      <p:ext uri="{BB962C8B-B14F-4D97-AF65-F5344CB8AC3E}">
        <p14:creationId xmlns:p14="http://schemas.microsoft.com/office/powerpoint/2010/main" val="3878233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FF463937-7872-4F17-A63A-25D81659EE87}" type="datetime1">
              <a:rPr lang="en-US" smtClean="0"/>
              <a:t>3/9/2025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C3584116-71E9-45F8-BC17-47CE06098486}" type="slidenum">
              <a:rPr lang="en-US" smtClean="0"/>
              <a:t>‹#›</a:t>
            </a:fld>
            <a:endParaRPr lang="en-US"/>
          </a:p>
        </p:txBody>
      </p:sp>
    </p:spTree>
    <p:extLst>
      <p:ext uri="{BB962C8B-B14F-4D97-AF65-F5344CB8AC3E}">
        <p14:creationId xmlns:p14="http://schemas.microsoft.com/office/powerpoint/2010/main" val="14069498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B369-A787-23B7-5A0B-96B0DC07F677}"/>
              </a:ext>
            </a:extLst>
          </p:cNvPr>
          <p:cNvSpPr>
            <a:spLocks noGrp="1"/>
          </p:cNvSpPr>
          <p:nvPr>
            <p:ph type="ctrTitle"/>
          </p:nvPr>
        </p:nvSpPr>
        <p:spPr/>
        <p:txBody>
          <a:bodyPr>
            <a:normAutofit/>
          </a:bodyPr>
          <a:lstStyle/>
          <a:p>
            <a:r>
              <a:rPr lang="en-US" sz="6000" dirty="0"/>
              <a:t>Course Introduction</a:t>
            </a:r>
          </a:p>
        </p:txBody>
      </p:sp>
      <p:sp>
        <p:nvSpPr>
          <p:cNvPr id="3" name="Subtitle 2">
            <a:extLst>
              <a:ext uri="{FF2B5EF4-FFF2-40B4-BE49-F238E27FC236}">
                <a16:creationId xmlns:a16="http://schemas.microsoft.com/office/drawing/2014/main" id="{B8FC1188-9C52-48F8-4D3E-8956A329AC86}"/>
              </a:ext>
            </a:extLst>
          </p:cNvPr>
          <p:cNvSpPr>
            <a:spLocks noGrp="1"/>
          </p:cNvSpPr>
          <p:nvPr>
            <p:ph type="subTitle" idx="1"/>
          </p:nvPr>
        </p:nvSpPr>
        <p:spPr/>
        <p:txBody>
          <a:bodyPr/>
          <a:lstStyle/>
          <a:p>
            <a:r>
              <a:rPr lang="en-US" dirty="0"/>
              <a:t>Introduction to Data Science</a:t>
            </a:r>
          </a:p>
        </p:txBody>
      </p:sp>
    </p:spTree>
    <p:extLst>
      <p:ext uri="{BB962C8B-B14F-4D97-AF65-F5344CB8AC3E}">
        <p14:creationId xmlns:p14="http://schemas.microsoft.com/office/powerpoint/2010/main" val="3368656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3C298-228B-E346-0448-C224F0B293EF}"/>
              </a:ext>
            </a:extLst>
          </p:cNvPr>
          <p:cNvSpPr>
            <a:spLocks noGrp="1"/>
          </p:cNvSpPr>
          <p:nvPr>
            <p:ph type="title"/>
          </p:nvPr>
        </p:nvSpPr>
        <p:spPr/>
        <p:txBody>
          <a:bodyPr/>
          <a:lstStyle/>
          <a:p>
            <a:r>
              <a:rPr lang="en-US" dirty="0"/>
              <a:t>Course Requirements</a:t>
            </a:r>
          </a:p>
        </p:txBody>
      </p:sp>
      <p:sp>
        <p:nvSpPr>
          <p:cNvPr id="3" name="Content Placeholder 2">
            <a:extLst>
              <a:ext uri="{FF2B5EF4-FFF2-40B4-BE49-F238E27FC236}">
                <a16:creationId xmlns:a16="http://schemas.microsoft.com/office/drawing/2014/main" id="{AB1D6F5B-C710-88EC-3077-0D742C04BB6C}"/>
              </a:ext>
            </a:extLst>
          </p:cNvPr>
          <p:cNvSpPr>
            <a:spLocks noGrp="1"/>
          </p:cNvSpPr>
          <p:nvPr>
            <p:ph idx="1"/>
          </p:nvPr>
        </p:nvSpPr>
        <p:spPr/>
        <p:txBody>
          <a:bodyPr>
            <a:normAutofit/>
          </a:bodyPr>
          <a:lstStyle/>
          <a:p>
            <a:pPr marL="274320" indent="-274320" algn="just">
              <a:spcBef>
                <a:spcPts val="600"/>
              </a:spcBef>
              <a:buFont typeface="Wingdings" pitchFamily="2" charset="2"/>
              <a:buChar char="§"/>
            </a:pPr>
            <a:r>
              <a:rPr lang="en-US" sz="2400" dirty="0">
                <a:solidFill>
                  <a:srgbClr val="FF0000"/>
                </a:solidFill>
              </a:rPr>
              <a:t>Must have at least 80% attendance to pass this course. </a:t>
            </a:r>
            <a:r>
              <a:rPr lang="en-US" sz="2400" dirty="0"/>
              <a:t>Failure to do so will result in an </a:t>
            </a:r>
            <a:r>
              <a:rPr lang="en-US" sz="2400" b="1" dirty="0">
                <a:solidFill>
                  <a:srgbClr val="FF0000"/>
                </a:solidFill>
              </a:rPr>
              <a:t>automatic</a:t>
            </a:r>
            <a:r>
              <a:rPr lang="en-US" sz="2400" dirty="0"/>
              <a:t> </a:t>
            </a:r>
            <a:r>
              <a:rPr lang="en-US" sz="2400" b="1" dirty="0">
                <a:solidFill>
                  <a:srgbClr val="FF0000"/>
                </a:solidFill>
              </a:rPr>
              <a:t>UW</a:t>
            </a:r>
            <a:r>
              <a:rPr lang="en-US" sz="2400" dirty="0"/>
              <a:t>.</a:t>
            </a:r>
          </a:p>
          <a:p>
            <a:pPr marL="274320" indent="-274320" algn="just">
              <a:spcBef>
                <a:spcPts val="600"/>
              </a:spcBef>
              <a:buFont typeface="Wingdings" pitchFamily="2" charset="2"/>
              <a:buChar char="§"/>
            </a:pPr>
            <a:r>
              <a:rPr lang="en-US" sz="2400" dirty="0"/>
              <a:t>Must appear in the midterm and final term project.</a:t>
            </a:r>
          </a:p>
          <a:p>
            <a:pPr marL="274320" indent="-274320" algn="just">
              <a:spcBef>
                <a:spcPts val="600"/>
              </a:spcBef>
              <a:buFont typeface="Wingdings" pitchFamily="2" charset="2"/>
              <a:buChar char="§"/>
            </a:pPr>
            <a:r>
              <a:rPr lang="en-US" sz="2400" dirty="0"/>
              <a:t>No make-up Quiz. </a:t>
            </a:r>
          </a:p>
          <a:p>
            <a:pPr marL="274320" lvl="1" indent="-274320" algn="just">
              <a:spcBef>
                <a:spcPts val="600"/>
              </a:spcBef>
              <a:buFont typeface="Wingdings" pitchFamily="2" charset="2"/>
              <a:buChar char="§"/>
            </a:pPr>
            <a:r>
              <a:rPr lang="en-US" sz="2400" dirty="0"/>
              <a:t>No request will be entertained for raising grade; but I will voluntarily give you bonus marks if you are eligible. </a:t>
            </a:r>
          </a:p>
          <a:p>
            <a:pPr marL="274320" lvl="1" indent="-274320" algn="just">
              <a:spcBef>
                <a:spcPts val="600"/>
              </a:spcBef>
              <a:buFont typeface="Wingdings" pitchFamily="2" charset="2"/>
              <a:buChar char="§"/>
            </a:pPr>
            <a:r>
              <a:rPr lang="en-US" sz="2400" dirty="0"/>
              <a:t>I reserve the right to be more lenient to those who deserve it. </a:t>
            </a:r>
          </a:p>
          <a:p>
            <a:pPr algn="just"/>
            <a:endParaRPr lang="en-US" sz="2000" dirty="0"/>
          </a:p>
        </p:txBody>
      </p:sp>
      <p:sp>
        <p:nvSpPr>
          <p:cNvPr id="4" name="Slide Number Placeholder 3">
            <a:extLst>
              <a:ext uri="{FF2B5EF4-FFF2-40B4-BE49-F238E27FC236}">
                <a16:creationId xmlns:a16="http://schemas.microsoft.com/office/drawing/2014/main" id="{90606F65-4E64-4BDD-BFBE-95C2810E9921}"/>
              </a:ext>
            </a:extLst>
          </p:cNvPr>
          <p:cNvSpPr>
            <a:spLocks noGrp="1"/>
          </p:cNvSpPr>
          <p:nvPr>
            <p:ph type="sldNum" sz="quarter" idx="12"/>
          </p:nvPr>
        </p:nvSpPr>
        <p:spPr/>
        <p:txBody>
          <a:bodyPr/>
          <a:lstStyle/>
          <a:p>
            <a:fld id="{C3584116-71E9-45F8-BC17-47CE06098486}" type="slidenum">
              <a:rPr lang="en-US" smtClean="0"/>
              <a:t>10</a:t>
            </a:fld>
            <a:endParaRPr lang="en-US"/>
          </a:p>
        </p:txBody>
      </p:sp>
    </p:spTree>
    <p:extLst>
      <p:ext uri="{BB962C8B-B14F-4D97-AF65-F5344CB8AC3E}">
        <p14:creationId xmlns:p14="http://schemas.microsoft.com/office/powerpoint/2010/main" val="2760359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01ABB-55A2-33EF-937C-9F936E2392D7}"/>
              </a:ext>
            </a:extLst>
          </p:cNvPr>
          <p:cNvSpPr>
            <a:spLocks noGrp="1"/>
          </p:cNvSpPr>
          <p:nvPr>
            <p:ph type="title"/>
          </p:nvPr>
        </p:nvSpPr>
        <p:spPr/>
        <p:txBody>
          <a:bodyPr/>
          <a:lstStyle/>
          <a:p>
            <a:r>
              <a:rPr lang="en-US" dirty="0"/>
              <a:t>ABOUT  CLASS ATTENDANCE</a:t>
            </a:r>
          </a:p>
        </p:txBody>
      </p:sp>
      <p:sp>
        <p:nvSpPr>
          <p:cNvPr id="3" name="Content Placeholder 2">
            <a:extLst>
              <a:ext uri="{FF2B5EF4-FFF2-40B4-BE49-F238E27FC236}">
                <a16:creationId xmlns:a16="http://schemas.microsoft.com/office/drawing/2014/main" id="{635BF3BE-E58D-8140-6BD7-192C346B3B95}"/>
              </a:ext>
            </a:extLst>
          </p:cNvPr>
          <p:cNvSpPr>
            <a:spLocks noGrp="1"/>
          </p:cNvSpPr>
          <p:nvPr>
            <p:ph idx="1"/>
          </p:nvPr>
        </p:nvSpPr>
        <p:spPr/>
        <p:txBody>
          <a:bodyPr>
            <a:normAutofit/>
          </a:bodyPr>
          <a:lstStyle/>
          <a:p>
            <a:pPr marL="274320" indent="-274320" algn="just">
              <a:spcBef>
                <a:spcPts val="600"/>
              </a:spcBef>
              <a:buFont typeface="Arial" pitchFamily="34" charset="0"/>
              <a:buChar char="•"/>
            </a:pPr>
            <a:r>
              <a:rPr lang="en-US" sz="2400" dirty="0"/>
              <a:t>If you are absent for some reason, then you must submit an application with valid supporting documents when you come next time in the class. </a:t>
            </a:r>
          </a:p>
          <a:p>
            <a:pPr marL="274320" indent="-274320" algn="just">
              <a:spcBef>
                <a:spcPts val="600"/>
              </a:spcBef>
              <a:buFont typeface="Arial" pitchFamily="34" charset="0"/>
              <a:buChar char="•"/>
            </a:pPr>
            <a:r>
              <a:rPr lang="en-US" sz="2400" u="sng" dirty="0">
                <a:solidFill>
                  <a:srgbClr val="FF0000"/>
                </a:solidFill>
              </a:rPr>
              <a:t>If you are in probation</a:t>
            </a:r>
            <a:r>
              <a:rPr lang="en-US" sz="2400" dirty="0">
                <a:solidFill>
                  <a:srgbClr val="FF0000"/>
                </a:solidFill>
              </a:rPr>
              <a:t>, do NOT miss any class.</a:t>
            </a:r>
          </a:p>
          <a:p>
            <a:pPr marL="274320" indent="-274320" algn="just">
              <a:spcBef>
                <a:spcPts val="600"/>
              </a:spcBef>
              <a:buFont typeface="Arial" pitchFamily="34" charset="0"/>
              <a:buChar char="•"/>
            </a:pPr>
            <a:r>
              <a:rPr lang="en-US" sz="2400" b="1" i="1" u="sng" dirty="0">
                <a:solidFill>
                  <a:srgbClr val="FF0000"/>
                </a:solidFill>
              </a:rPr>
              <a:t>Note</a:t>
            </a:r>
            <a:r>
              <a:rPr lang="en-US" sz="2400" dirty="0">
                <a:solidFill>
                  <a:srgbClr val="FF0000"/>
                </a:solidFill>
              </a:rPr>
              <a:t>: A Probation student can NOT DROP course. </a:t>
            </a:r>
          </a:p>
          <a:p>
            <a:pPr algn="just"/>
            <a:endParaRPr lang="en-US" sz="2400" dirty="0"/>
          </a:p>
        </p:txBody>
      </p:sp>
      <p:sp>
        <p:nvSpPr>
          <p:cNvPr id="4" name="Slide Number Placeholder 3">
            <a:extLst>
              <a:ext uri="{FF2B5EF4-FFF2-40B4-BE49-F238E27FC236}">
                <a16:creationId xmlns:a16="http://schemas.microsoft.com/office/drawing/2014/main" id="{3D6F819B-31F9-527B-A8A0-A39A97D9D53A}"/>
              </a:ext>
            </a:extLst>
          </p:cNvPr>
          <p:cNvSpPr>
            <a:spLocks noGrp="1"/>
          </p:cNvSpPr>
          <p:nvPr>
            <p:ph type="sldNum" sz="quarter" idx="12"/>
          </p:nvPr>
        </p:nvSpPr>
        <p:spPr/>
        <p:txBody>
          <a:bodyPr/>
          <a:lstStyle/>
          <a:p>
            <a:fld id="{C3584116-71E9-45F8-BC17-47CE06098486}" type="slidenum">
              <a:rPr lang="en-US" smtClean="0"/>
              <a:t>11</a:t>
            </a:fld>
            <a:endParaRPr lang="en-US"/>
          </a:p>
        </p:txBody>
      </p:sp>
    </p:spTree>
    <p:extLst>
      <p:ext uri="{BB962C8B-B14F-4D97-AF65-F5344CB8AC3E}">
        <p14:creationId xmlns:p14="http://schemas.microsoft.com/office/powerpoint/2010/main" val="1742656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A1044-357D-AE3D-BA02-E584BC0996E0}"/>
              </a:ext>
            </a:extLst>
          </p:cNvPr>
          <p:cNvSpPr>
            <a:spLocks noGrp="1"/>
          </p:cNvSpPr>
          <p:nvPr>
            <p:ph type="title"/>
          </p:nvPr>
        </p:nvSpPr>
        <p:spPr/>
        <p:txBody>
          <a:bodyPr/>
          <a:lstStyle/>
          <a:p>
            <a:r>
              <a:rPr lang="en-US" dirty="0"/>
              <a:t>Text/Reference Books</a:t>
            </a:r>
          </a:p>
        </p:txBody>
      </p:sp>
      <p:sp>
        <p:nvSpPr>
          <p:cNvPr id="3" name="Content Placeholder 2">
            <a:extLst>
              <a:ext uri="{FF2B5EF4-FFF2-40B4-BE49-F238E27FC236}">
                <a16:creationId xmlns:a16="http://schemas.microsoft.com/office/drawing/2014/main" id="{500E9E74-EB3E-8D2B-36E5-753D3DC50304}"/>
              </a:ext>
            </a:extLst>
          </p:cNvPr>
          <p:cNvSpPr>
            <a:spLocks noGrp="1"/>
          </p:cNvSpPr>
          <p:nvPr>
            <p:ph idx="1"/>
          </p:nvPr>
        </p:nvSpPr>
        <p:spPr/>
        <p:txBody>
          <a:bodyPr/>
          <a:lstStyle/>
          <a:p>
            <a:r>
              <a:rPr lang="en-US" dirty="0"/>
              <a:t>Data Science: Concepts and Practice by </a:t>
            </a:r>
            <a:r>
              <a:rPr lang="en-US" dirty="0" err="1"/>
              <a:t>Vijoy</a:t>
            </a:r>
            <a:r>
              <a:rPr lang="en-US" dirty="0"/>
              <a:t> </a:t>
            </a:r>
            <a:r>
              <a:rPr lang="en-US" dirty="0" err="1"/>
              <a:t>Kotu</a:t>
            </a:r>
            <a:r>
              <a:rPr lang="en-US" dirty="0"/>
              <a:t> , Bala Deshpande</a:t>
            </a:r>
          </a:p>
          <a:p>
            <a:r>
              <a:rPr lang="en-US" dirty="0"/>
              <a:t>An Introduction To Data Science by Jeffrey S. </a:t>
            </a:r>
            <a:r>
              <a:rPr lang="en-US" dirty="0" err="1"/>
              <a:t>Saltz</a:t>
            </a:r>
            <a:r>
              <a:rPr lang="en-US" dirty="0"/>
              <a:t> , Jeffrey M. Stanton.</a:t>
            </a:r>
          </a:p>
          <a:p>
            <a:r>
              <a:rPr lang="en-US" dirty="0"/>
              <a:t>R in Action by Rob </a:t>
            </a:r>
            <a:r>
              <a:rPr lang="en-US" dirty="0" err="1"/>
              <a:t>Kabacoff</a:t>
            </a:r>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25FBC1E-A144-0A85-A303-0CE6B401944B}"/>
              </a:ext>
            </a:extLst>
          </p:cNvPr>
          <p:cNvSpPr>
            <a:spLocks noGrp="1"/>
          </p:cNvSpPr>
          <p:nvPr>
            <p:ph type="sldNum" sz="quarter" idx="12"/>
          </p:nvPr>
        </p:nvSpPr>
        <p:spPr/>
        <p:txBody>
          <a:bodyPr/>
          <a:lstStyle/>
          <a:p>
            <a:fld id="{C3584116-71E9-45F8-BC17-47CE06098486}" type="slidenum">
              <a:rPr lang="en-US" smtClean="0"/>
              <a:t>12</a:t>
            </a:fld>
            <a:endParaRPr lang="en-US"/>
          </a:p>
        </p:txBody>
      </p:sp>
    </p:spTree>
    <p:extLst>
      <p:ext uri="{BB962C8B-B14F-4D97-AF65-F5344CB8AC3E}">
        <p14:creationId xmlns:p14="http://schemas.microsoft.com/office/powerpoint/2010/main" val="293038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53D8-4E14-AF6A-E92E-913CA3878C54}"/>
              </a:ext>
            </a:extLst>
          </p:cNvPr>
          <p:cNvSpPr>
            <a:spLocks noGrp="1"/>
          </p:cNvSpPr>
          <p:nvPr>
            <p:ph type="title"/>
          </p:nvPr>
        </p:nvSpPr>
        <p:spPr/>
        <p:txBody>
          <a:bodyPr/>
          <a:lstStyle/>
          <a:p>
            <a:r>
              <a:rPr lang="en-US" dirty="0"/>
              <a:t>Why study Data Science?</a:t>
            </a:r>
          </a:p>
        </p:txBody>
      </p:sp>
      <p:sp>
        <p:nvSpPr>
          <p:cNvPr id="3" name="Content Placeholder 2">
            <a:extLst>
              <a:ext uri="{FF2B5EF4-FFF2-40B4-BE49-F238E27FC236}">
                <a16:creationId xmlns:a16="http://schemas.microsoft.com/office/drawing/2014/main" id="{58896152-9464-8DA9-00D2-54F597EEA86B}"/>
              </a:ext>
            </a:extLst>
          </p:cNvPr>
          <p:cNvSpPr>
            <a:spLocks noGrp="1"/>
          </p:cNvSpPr>
          <p:nvPr>
            <p:ph idx="1"/>
          </p:nvPr>
        </p:nvSpPr>
        <p:spPr>
          <a:xfrm>
            <a:off x="1686339" y="2209800"/>
            <a:ext cx="4740965" cy="4038600"/>
          </a:xfrm>
        </p:spPr>
        <p:txBody>
          <a:bodyPr/>
          <a:lstStyle/>
          <a:p>
            <a:pPr marL="45720" indent="0">
              <a:buNone/>
            </a:pPr>
            <a:r>
              <a:rPr lang="en-US" b="1" dirty="0"/>
              <a:t>Opportunity</a:t>
            </a:r>
          </a:p>
          <a:p>
            <a:r>
              <a:rPr lang="en-US" dirty="0"/>
              <a:t>Data Scientist</a:t>
            </a:r>
          </a:p>
          <a:p>
            <a:r>
              <a:rPr lang="en-US" dirty="0"/>
              <a:t>Data Analyst</a:t>
            </a:r>
          </a:p>
          <a:p>
            <a:r>
              <a:rPr lang="en-US" dirty="0"/>
              <a:t>Data Engineer</a:t>
            </a:r>
          </a:p>
          <a:p>
            <a:r>
              <a:rPr lang="en-US" dirty="0"/>
              <a:t>Data Architect</a:t>
            </a:r>
          </a:p>
          <a:p>
            <a:r>
              <a:rPr lang="en-US" dirty="0"/>
              <a:t>Business Intelligence Analyst</a:t>
            </a:r>
          </a:p>
          <a:p>
            <a:r>
              <a:rPr lang="en-US" dirty="0"/>
              <a:t>Database Administrator</a:t>
            </a:r>
          </a:p>
          <a:p>
            <a:r>
              <a:rPr lang="en-US" dirty="0"/>
              <a:t>Machine Learning Engineer</a:t>
            </a:r>
          </a:p>
        </p:txBody>
      </p:sp>
      <p:sp>
        <p:nvSpPr>
          <p:cNvPr id="4" name="Content Placeholder 2">
            <a:extLst>
              <a:ext uri="{FF2B5EF4-FFF2-40B4-BE49-F238E27FC236}">
                <a16:creationId xmlns:a16="http://schemas.microsoft.com/office/drawing/2014/main" id="{16BE78C2-FDD3-91AE-F8F3-5E0D7BD08663}"/>
              </a:ext>
            </a:extLst>
          </p:cNvPr>
          <p:cNvSpPr txBox="1">
            <a:spLocks/>
          </p:cNvSpPr>
          <p:nvPr/>
        </p:nvSpPr>
        <p:spPr>
          <a:xfrm>
            <a:off x="7398029" y="2209800"/>
            <a:ext cx="4740965" cy="403860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US" b="1" dirty="0"/>
              <a:t>Flexibility</a:t>
            </a:r>
          </a:p>
          <a:p>
            <a:r>
              <a:rPr lang="en-US" dirty="0"/>
              <a:t>HealthCare</a:t>
            </a:r>
          </a:p>
          <a:p>
            <a:r>
              <a:rPr lang="en-US" dirty="0"/>
              <a:t>Financial Industry</a:t>
            </a:r>
          </a:p>
          <a:p>
            <a:r>
              <a:rPr lang="en-US" dirty="0"/>
              <a:t>Manufacturing</a:t>
            </a:r>
          </a:p>
          <a:p>
            <a:r>
              <a:rPr lang="en-US" dirty="0"/>
              <a:t>Logistics</a:t>
            </a:r>
          </a:p>
          <a:p>
            <a:r>
              <a:rPr lang="en-US" dirty="0"/>
              <a:t>Retail Industry</a:t>
            </a:r>
          </a:p>
          <a:p>
            <a:r>
              <a:rPr lang="en-US" dirty="0"/>
              <a:t>Telecommunications</a:t>
            </a:r>
          </a:p>
          <a:p>
            <a:r>
              <a:rPr lang="en-US" dirty="0"/>
              <a:t>Automotive Industry</a:t>
            </a:r>
          </a:p>
        </p:txBody>
      </p:sp>
      <p:sp>
        <p:nvSpPr>
          <p:cNvPr id="5" name="Slide Number Placeholder 4">
            <a:extLst>
              <a:ext uri="{FF2B5EF4-FFF2-40B4-BE49-F238E27FC236}">
                <a16:creationId xmlns:a16="http://schemas.microsoft.com/office/drawing/2014/main" id="{65D22A3A-E127-338D-7D39-08921CD89975}"/>
              </a:ext>
            </a:extLst>
          </p:cNvPr>
          <p:cNvSpPr>
            <a:spLocks noGrp="1"/>
          </p:cNvSpPr>
          <p:nvPr>
            <p:ph type="sldNum" sz="quarter" idx="12"/>
          </p:nvPr>
        </p:nvSpPr>
        <p:spPr/>
        <p:txBody>
          <a:bodyPr/>
          <a:lstStyle/>
          <a:p>
            <a:fld id="{C3584116-71E9-45F8-BC17-47CE06098486}" type="slidenum">
              <a:rPr lang="en-US" smtClean="0"/>
              <a:t>13</a:t>
            </a:fld>
            <a:endParaRPr lang="en-US"/>
          </a:p>
        </p:txBody>
      </p:sp>
    </p:spTree>
    <p:extLst>
      <p:ext uri="{BB962C8B-B14F-4D97-AF65-F5344CB8AC3E}">
        <p14:creationId xmlns:p14="http://schemas.microsoft.com/office/powerpoint/2010/main" val="287550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65A4-3F13-FA29-967A-F3886A5BB8B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917EF98-B916-0A45-512E-F80662DB7719}"/>
              </a:ext>
            </a:extLst>
          </p:cNvPr>
          <p:cNvSpPr>
            <a:spLocks noGrp="1"/>
          </p:cNvSpPr>
          <p:nvPr>
            <p:ph idx="1"/>
          </p:nvPr>
        </p:nvSpPr>
        <p:spPr/>
        <p:txBody>
          <a:bodyPr/>
          <a:lstStyle/>
          <a:p>
            <a:endParaRPr lang="en-US" dirty="0"/>
          </a:p>
          <a:p>
            <a:endParaRPr lang="en-US" dirty="0"/>
          </a:p>
          <a:p>
            <a:endParaRPr lang="en-US" dirty="0"/>
          </a:p>
          <a:p>
            <a:r>
              <a:rPr lang="en-US" dirty="0"/>
              <a:t>Any questions?</a:t>
            </a:r>
          </a:p>
        </p:txBody>
      </p:sp>
      <p:sp>
        <p:nvSpPr>
          <p:cNvPr id="4" name="Slide Number Placeholder 3">
            <a:extLst>
              <a:ext uri="{FF2B5EF4-FFF2-40B4-BE49-F238E27FC236}">
                <a16:creationId xmlns:a16="http://schemas.microsoft.com/office/drawing/2014/main" id="{25B31E15-8AA8-7CF8-B9A8-0E4271D57A0F}"/>
              </a:ext>
            </a:extLst>
          </p:cNvPr>
          <p:cNvSpPr>
            <a:spLocks noGrp="1"/>
          </p:cNvSpPr>
          <p:nvPr>
            <p:ph type="sldNum" sz="quarter" idx="12"/>
          </p:nvPr>
        </p:nvSpPr>
        <p:spPr/>
        <p:txBody>
          <a:bodyPr/>
          <a:lstStyle/>
          <a:p>
            <a:fld id="{C3584116-71E9-45F8-BC17-47CE06098486}" type="slidenum">
              <a:rPr lang="en-US" smtClean="0"/>
              <a:t>14</a:t>
            </a:fld>
            <a:endParaRPr lang="en-US"/>
          </a:p>
        </p:txBody>
      </p:sp>
    </p:spTree>
    <p:extLst>
      <p:ext uri="{BB962C8B-B14F-4D97-AF65-F5344CB8AC3E}">
        <p14:creationId xmlns:p14="http://schemas.microsoft.com/office/powerpoint/2010/main" val="4086561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37FF-8C0F-5555-8334-AD07D993F04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AAB5786-0F5C-452A-C0DD-7C379FDBB13C}"/>
              </a:ext>
            </a:extLst>
          </p:cNvPr>
          <p:cNvSpPr>
            <a:spLocks noGrp="1"/>
          </p:cNvSpPr>
          <p:nvPr>
            <p:ph idx="1"/>
          </p:nvPr>
        </p:nvSpPr>
        <p:spPr/>
        <p:txBody>
          <a:bodyPr/>
          <a:lstStyle/>
          <a:p>
            <a:pPr marL="274320" indent="-274320">
              <a:spcBef>
                <a:spcPts val="600"/>
              </a:spcBef>
              <a:buClrTx/>
              <a:buFont typeface="Arial" pitchFamily="34" charset="0"/>
              <a:buChar char="•"/>
            </a:pPr>
            <a:r>
              <a:rPr lang="en-US" sz="2400" dirty="0">
                <a:solidFill>
                  <a:schemeClr val="tx1"/>
                </a:solidFill>
              </a:rPr>
              <a:t>Vision and Mission of AIUB</a:t>
            </a:r>
          </a:p>
          <a:p>
            <a:pPr marL="274320" indent="-274320">
              <a:spcBef>
                <a:spcPts val="600"/>
              </a:spcBef>
              <a:buClrTx/>
              <a:buFont typeface="Arial" pitchFamily="34" charset="0"/>
              <a:buChar char="•"/>
            </a:pPr>
            <a:r>
              <a:rPr lang="en-US" sz="2400" dirty="0">
                <a:solidFill>
                  <a:schemeClr val="tx1"/>
                </a:solidFill>
              </a:rPr>
              <a:t>Goals of AIUB </a:t>
            </a:r>
          </a:p>
          <a:p>
            <a:pPr marL="274320" indent="-274320">
              <a:spcBef>
                <a:spcPts val="600"/>
              </a:spcBef>
              <a:buClrTx/>
              <a:buFont typeface="Arial" pitchFamily="34" charset="0"/>
              <a:buChar char="•"/>
            </a:pPr>
            <a:r>
              <a:rPr lang="en-US" sz="2400" dirty="0">
                <a:solidFill>
                  <a:schemeClr val="tx1"/>
                </a:solidFill>
              </a:rPr>
              <a:t>Vision and Mission of CS Department</a:t>
            </a:r>
          </a:p>
          <a:p>
            <a:pPr marL="274320" indent="-274320">
              <a:spcBef>
                <a:spcPts val="600"/>
              </a:spcBef>
              <a:buClrTx/>
              <a:buFont typeface="Arial" pitchFamily="34" charset="0"/>
              <a:buChar char="•"/>
            </a:pPr>
            <a:r>
              <a:rPr lang="en-US" altLang="ja-JP" sz="2400" dirty="0">
                <a:solidFill>
                  <a:schemeClr val="tx1"/>
                </a:solidFill>
                <a:cs typeface="Arial" charset="0"/>
              </a:rPr>
              <a:t>Goals of CS Department </a:t>
            </a:r>
            <a:endParaRPr lang="en-US" sz="2400" dirty="0">
              <a:solidFill>
                <a:schemeClr val="tx1"/>
              </a:solidFill>
            </a:endParaRPr>
          </a:p>
          <a:p>
            <a:pPr marL="274320" indent="-274320">
              <a:spcBef>
                <a:spcPts val="600"/>
              </a:spcBef>
              <a:buClrTx/>
              <a:buFont typeface="Arial" pitchFamily="34" charset="0"/>
              <a:buChar char="•"/>
            </a:pPr>
            <a:r>
              <a:rPr lang="en-US" sz="2400" dirty="0">
                <a:solidFill>
                  <a:schemeClr val="tx1"/>
                </a:solidFill>
              </a:rPr>
              <a:t>Course Introduction</a:t>
            </a:r>
          </a:p>
          <a:p>
            <a:endParaRPr lang="en-US" dirty="0"/>
          </a:p>
        </p:txBody>
      </p:sp>
      <p:sp>
        <p:nvSpPr>
          <p:cNvPr id="4" name="Slide Number Placeholder 3">
            <a:extLst>
              <a:ext uri="{FF2B5EF4-FFF2-40B4-BE49-F238E27FC236}">
                <a16:creationId xmlns:a16="http://schemas.microsoft.com/office/drawing/2014/main" id="{74F12938-5FF6-FAA0-BED9-CFB42B7035AA}"/>
              </a:ext>
            </a:extLst>
          </p:cNvPr>
          <p:cNvSpPr>
            <a:spLocks noGrp="1"/>
          </p:cNvSpPr>
          <p:nvPr>
            <p:ph type="sldNum" sz="quarter" idx="12"/>
          </p:nvPr>
        </p:nvSpPr>
        <p:spPr/>
        <p:txBody>
          <a:bodyPr/>
          <a:lstStyle/>
          <a:p>
            <a:fld id="{C3584116-71E9-45F8-BC17-47CE06098486}" type="slidenum">
              <a:rPr lang="en-US" smtClean="0"/>
              <a:t>2</a:t>
            </a:fld>
            <a:endParaRPr lang="en-US"/>
          </a:p>
        </p:txBody>
      </p:sp>
    </p:spTree>
    <p:extLst>
      <p:ext uri="{BB962C8B-B14F-4D97-AF65-F5344CB8AC3E}">
        <p14:creationId xmlns:p14="http://schemas.microsoft.com/office/powerpoint/2010/main" val="356858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0986A-21F1-99AF-D60C-161EAAAE62B5}"/>
              </a:ext>
            </a:extLst>
          </p:cNvPr>
          <p:cNvSpPr>
            <a:spLocks noGrp="1"/>
          </p:cNvSpPr>
          <p:nvPr>
            <p:ph type="title"/>
          </p:nvPr>
        </p:nvSpPr>
        <p:spPr/>
        <p:txBody>
          <a:bodyPr/>
          <a:lstStyle/>
          <a:p>
            <a:r>
              <a:rPr lang="en-US" dirty="0"/>
              <a:t>Vision &amp; Mission of AIUB</a:t>
            </a:r>
          </a:p>
        </p:txBody>
      </p:sp>
      <p:sp>
        <p:nvSpPr>
          <p:cNvPr id="5" name="Rectangle 4">
            <a:extLst>
              <a:ext uri="{FF2B5EF4-FFF2-40B4-BE49-F238E27FC236}">
                <a16:creationId xmlns:a16="http://schemas.microsoft.com/office/drawing/2014/main" id="{EE55216C-88AB-B68A-E4FE-FE0109DC1C92}"/>
              </a:ext>
            </a:extLst>
          </p:cNvPr>
          <p:cNvSpPr/>
          <p:nvPr/>
        </p:nvSpPr>
        <p:spPr>
          <a:xfrm>
            <a:off x="1143000" y="2088107"/>
            <a:ext cx="9875520" cy="3785652"/>
          </a:xfrm>
          <a:prstGeom prst="rect">
            <a:avLst/>
          </a:prstGeom>
        </p:spPr>
        <p:txBody>
          <a:bodyPr wrap="square">
            <a:spAutoFit/>
          </a:bodyPr>
          <a:lstStyle/>
          <a:p>
            <a:pPr marL="274320" indent="-274320" algn="just">
              <a:spcBef>
                <a:spcPts val="600"/>
              </a:spcBef>
              <a:buFont typeface="Arial" pitchFamily="34" charset="0"/>
              <a:buChar char="•"/>
            </a:pPr>
            <a:r>
              <a:rPr lang="en-US" altLang="ja-JP" sz="2000" b="1" dirty="0">
                <a:solidFill>
                  <a:srgbClr val="0000FF"/>
                </a:solidFill>
              </a:rPr>
              <a:t>Vision</a:t>
            </a:r>
          </a:p>
          <a:p>
            <a:pPr marL="274320" indent="-274320" algn="just">
              <a:spcBef>
                <a:spcPts val="600"/>
              </a:spcBef>
            </a:pPr>
            <a:r>
              <a:rPr lang="en-US" altLang="ja-JP" sz="2000" dirty="0"/>
              <a:t>	AMERICAN INTERNATIONAL UNIVERSITY-BANGLADESH (AIUB) envisions promoting professionals and excellent leadership catering to the technological  progress and development needs of the country. </a:t>
            </a:r>
          </a:p>
          <a:p>
            <a:pPr marL="274320" indent="-274320" algn="just">
              <a:spcBef>
                <a:spcPts val="600"/>
              </a:spcBef>
              <a:buFont typeface="Arial" pitchFamily="34" charset="0"/>
              <a:buChar char="•"/>
            </a:pPr>
            <a:r>
              <a:rPr lang="en-US" sz="2000" b="1" dirty="0">
                <a:solidFill>
                  <a:srgbClr val="0000FF"/>
                </a:solidFill>
              </a:rPr>
              <a:t>Mission:</a:t>
            </a:r>
          </a:p>
          <a:p>
            <a:pPr marL="274320" indent="-274320" algn="just">
              <a:spcBef>
                <a:spcPts val="600"/>
              </a:spcBef>
            </a:pPr>
            <a:r>
              <a:rPr lang="en-US" altLang="ja-JP" sz="2000" dirty="0"/>
              <a:t>	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 </a:t>
            </a:r>
            <a:endParaRPr lang="en-US" sz="2000" dirty="0"/>
          </a:p>
        </p:txBody>
      </p:sp>
      <p:sp>
        <p:nvSpPr>
          <p:cNvPr id="3" name="Slide Number Placeholder 2">
            <a:extLst>
              <a:ext uri="{FF2B5EF4-FFF2-40B4-BE49-F238E27FC236}">
                <a16:creationId xmlns:a16="http://schemas.microsoft.com/office/drawing/2014/main" id="{CB0DAB1F-BE67-2825-C294-6388F5D30BFB}"/>
              </a:ext>
            </a:extLst>
          </p:cNvPr>
          <p:cNvSpPr>
            <a:spLocks noGrp="1"/>
          </p:cNvSpPr>
          <p:nvPr>
            <p:ph type="sldNum" sz="quarter" idx="12"/>
          </p:nvPr>
        </p:nvSpPr>
        <p:spPr/>
        <p:txBody>
          <a:bodyPr/>
          <a:lstStyle/>
          <a:p>
            <a:fld id="{C3584116-71E9-45F8-BC17-47CE06098486}" type="slidenum">
              <a:rPr lang="en-US" smtClean="0"/>
              <a:t>3</a:t>
            </a:fld>
            <a:endParaRPr lang="en-US"/>
          </a:p>
        </p:txBody>
      </p:sp>
    </p:spTree>
    <p:extLst>
      <p:ext uri="{BB962C8B-B14F-4D97-AF65-F5344CB8AC3E}">
        <p14:creationId xmlns:p14="http://schemas.microsoft.com/office/powerpoint/2010/main" val="233147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511BA-8EA5-4EFE-F282-5C721B87BEE3}"/>
              </a:ext>
            </a:extLst>
          </p:cNvPr>
          <p:cNvSpPr>
            <a:spLocks noGrp="1"/>
          </p:cNvSpPr>
          <p:nvPr>
            <p:ph type="title"/>
          </p:nvPr>
        </p:nvSpPr>
        <p:spPr/>
        <p:txBody>
          <a:bodyPr/>
          <a:lstStyle/>
          <a:p>
            <a:r>
              <a:rPr lang="en-US" dirty="0"/>
              <a:t>Goals of AIUB</a:t>
            </a:r>
          </a:p>
        </p:txBody>
      </p:sp>
      <p:sp>
        <p:nvSpPr>
          <p:cNvPr id="4" name="Rectangle 3">
            <a:extLst>
              <a:ext uri="{FF2B5EF4-FFF2-40B4-BE49-F238E27FC236}">
                <a16:creationId xmlns:a16="http://schemas.microsoft.com/office/drawing/2014/main" id="{CB236575-2166-2A19-76DE-DB5C505FAA69}"/>
              </a:ext>
            </a:extLst>
          </p:cNvPr>
          <p:cNvSpPr/>
          <p:nvPr/>
        </p:nvSpPr>
        <p:spPr>
          <a:xfrm>
            <a:off x="1143000" y="2079955"/>
            <a:ext cx="9875520" cy="4001095"/>
          </a:xfrm>
          <a:prstGeom prst="rect">
            <a:avLst/>
          </a:prstGeom>
        </p:spPr>
        <p:txBody>
          <a:bodyPr wrap="square">
            <a:spAutoFit/>
          </a:bodyPr>
          <a:lstStyle/>
          <a:p>
            <a:pPr marL="274320" indent="-274320" algn="just">
              <a:spcBef>
                <a:spcPts val="600"/>
              </a:spcBef>
              <a:buFont typeface="Arial" pitchFamily="34" charset="0"/>
              <a:buChar char="•"/>
            </a:pPr>
            <a:r>
              <a:rPr lang="en-US" altLang="ja-JP" sz="1600" dirty="0"/>
              <a:t>Sustain development and progress of the university </a:t>
            </a:r>
          </a:p>
          <a:p>
            <a:pPr marL="274320" indent="-274320" algn="just">
              <a:spcBef>
                <a:spcPts val="600"/>
              </a:spcBef>
              <a:buFont typeface="Arial" pitchFamily="34" charset="0"/>
              <a:buChar char="•"/>
            </a:pPr>
            <a:r>
              <a:rPr lang="en-US" altLang="ja-JP" sz="1600" dirty="0"/>
              <a:t>Continue to upgrade educational services and facilities responsive of the demands for change and needs of the society </a:t>
            </a:r>
          </a:p>
          <a:p>
            <a:pPr marL="274320" indent="-274320" algn="just">
              <a:spcBef>
                <a:spcPts val="600"/>
              </a:spcBef>
              <a:buFont typeface="Arial" pitchFamily="34" charset="0"/>
              <a:buChar char="•"/>
            </a:pPr>
            <a:r>
              <a:rPr lang="en-US" altLang="ja-JP" sz="1600" dirty="0"/>
              <a:t>Inculcate professional culture among management, faculty and personnel in the attainment of the institution's vision, mission and goals </a:t>
            </a:r>
          </a:p>
          <a:p>
            <a:pPr marL="274320" indent="-274320" algn="just">
              <a:spcBef>
                <a:spcPts val="600"/>
              </a:spcBef>
              <a:buFont typeface="Arial" pitchFamily="34" charset="0"/>
              <a:buChar char="•"/>
            </a:pPr>
            <a:r>
              <a:rPr lang="en-US" altLang="ja-JP" sz="1600" dirty="0"/>
              <a:t>Enhance research consciousness in discovering new dimensions for curriculum development and enrichment </a:t>
            </a:r>
          </a:p>
          <a:p>
            <a:pPr marL="274320" indent="-274320" algn="just">
              <a:spcBef>
                <a:spcPts val="600"/>
              </a:spcBef>
              <a:buFont typeface="Arial" pitchFamily="34" charset="0"/>
              <a:buChar char="•"/>
            </a:pPr>
            <a:r>
              <a:rPr lang="en-US" altLang="ja-JP" sz="1600" dirty="0"/>
              <a:t>Implement meaningful and relevant community outreach programs reflective of the available resources and expertise of the university </a:t>
            </a:r>
          </a:p>
          <a:p>
            <a:pPr marL="274320" indent="-274320" algn="just">
              <a:spcBef>
                <a:spcPts val="600"/>
              </a:spcBef>
              <a:buFont typeface="Arial" pitchFamily="34" charset="0"/>
              <a:buChar char="•"/>
            </a:pPr>
            <a:r>
              <a:rPr lang="en-US" altLang="ja-JP" sz="1600" dirty="0"/>
              <a:t>Establish strong networking of programs, sharing of resources and expertise with local and international educational institutions and organizations </a:t>
            </a:r>
          </a:p>
          <a:p>
            <a:pPr marL="274320" indent="-274320" algn="just">
              <a:spcBef>
                <a:spcPts val="600"/>
              </a:spcBef>
              <a:buFont typeface="Arial" pitchFamily="34" charset="0"/>
              <a:buChar char="•"/>
            </a:pPr>
            <a:r>
              <a:rPr lang="en-US" altLang="ja-JP" sz="1600" dirty="0"/>
              <a:t>Accelerate the participation of alumni, students and professionals in the implementation of educational programs and development of projects designed to expand and improve global academic standards </a:t>
            </a:r>
            <a:r>
              <a:rPr lang="en-US" sz="1600" dirty="0"/>
              <a:t> </a:t>
            </a:r>
          </a:p>
        </p:txBody>
      </p:sp>
      <p:sp>
        <p:nvSpPr>
          <p:cNvPr id="3" name="Slide Number Placeholder 2">
            <a:extLst>
              <a:ext uri="{FF2B5EF4-FFF2-40B4-BE49-F238E27FC236}">
                <a16:creationId xmlns:a16="http://schemas.microsoft.com/office/drawing/2014/main" id="{31B3107F-17B0-99B1-58FD-A9A174D773A6}"/>
              </a:ext>
            </a:extLst>
          </p:cNvPr>
          <p:cNvSpPr>
            <a:spLocks noGrp="1"/>
          </p:cNvSpPr>
          <p:nvPr>
            <p:ph type="sldNum" sz="quarter" idx="12"/>
          </p:nvPr>
        </p:nvSpPr>
        <p:spPr/>
        <p:txBody>
          <a:bodyPr/>
          <a:lstStyle/>
          <a:p>
            <a:fld id="{C3584116-71E9-45F8-BC17-47CE06098486}" type="slidenum">
              <a:rPr lang="en-US" smtClean="0"/>
              <a:t>4</a:t>
            </a:fld>
            <a:endParaRPr lang="en-US"/>
          </a:p>
        </p:txBody>
      </p:sp>
    </p:spTree>
    <p:extLst>
      <p:ext uri="{BB962C8B-B14F-4D97-AF65-F5344CB8AC3E}">
        <p14:creationId xmlns:p14="http://schemas.microsoft.com/office/powerpoint/2010/main" val="3416222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DC9DB-ED7A-106A-C67C-DCDEFCD3C4F7}"/>
              </a:ext>
            </a:extLst>
          </p:cNvPr>
          <p:cNvSpPr>
            <a:spLocks noGrp="1"/>
          </p:cNvSpPr>
          <p:nvPr>
            <p:ph type="title"/>
          </p:nvPr>
        </p:nvSpPr>
        <p:spPr/>
        <p:txBody>
          <a:bodyPr/>
          <a:lstStyle/>
          <a:p>
            <a:r>
              <a:rPr lang="en-US" dirty="0"/>
              <a:t>Vision &amp; Mission of CS Department</a:t>
            </a:r>
          </a:p>
        </p:txBody>
      </p:sp>
      <p:sp>
        <p:nvSpPr>
          <p:cNvPr id="4" name="Rectangle 3">
            <a:extLst>
              <a:ext uri="{FF2B5EF4-FFF2-40B4-BE49-F238E27FC236}">
                <a16:creationId xmlns:a16="http://schemas.microsoft.com/office/drawing/2014/main" id="{BDCB53C8-278E-FE3D-26F3-8A7B99B65D92}"/>
              </a:ext>
            </a:extLst>
          </p:cNvPr>
          <p:cNvSpPr/>
          <p:nvPr/>
        </p:nvSpPr>
        <p:spPr>
          <a:xfrm>
            <a:off x="1142999" y="2088108"/>
            <a:ext cx="9875520" cy="4370427"/>
          </a:xfrm>
          <a:prstGeom prst="rect">
            <a:avLst/>
          </a:prstGeom>
        </p:spPr>
        <p:txBody>
          <a:bodyPr wrap="square">
            <a:spAutoFit/>
          </a:bodyPr>
          <a:lstStyle/>
          <a:p>
            <a:pPr marL="274320" indent="-274320">
              <a:spcBef>
                <a:spcPts val="600"/>
              </a:spcBef>
              <a:buFont typeface="Arial" pitchFamily="34" charset="0"/>
              <a:buChar char="•"/>
              <a:defRPr/>
            </a:pPr>
            <a:r>
              <a:rPr lang="en-US" altLang="ja-JP" sz="2400" b="1" dirty="0">
                <a:solidFill>
                  <a:srgbClr val="0000FF"/>
                </a:solidFill>
                <a:cs typeface="Arial" panose="020B0604020202020204" pitchFamily="34" charset="0"/>
              </a:rPr>
              <a:t>Vision</a:t>
            </a:r>
          </a:p>
          <a:p>
            <a:pPr marL="274320" indent="-274320" algn="just">
              <a:spcBef>
                <a:spcPts val="600"/>
              </a:spcBef>
              <a:defRPr/>
            </a:pPr>
            <a:r>
              <a:rPr lang="en-US" altLang="ja-JP" sz="2000" dirty="0"/>
              <a:t>	Provides leadership in the pursuit of quality and excellent computer education and produce highly skilled and globally competitive IT professionals.</a:t>
            </a:r>
          </a:p>
          <a:p>
            <a:pPr marL="274320" indent="-274320">
              <a:spcBef>
                <a:spcPts val="600"/>
              </a:spcBef>
              <a:defRPr/>
            </a:pPr>
            <a:endParaRPr lang="en-US" altLang="ja-JP" sz="2000" dirty="0"/>
          </a:p>
          <a:p>
            <a:pPr marL="274320" indent="-274320" algn="just">
              <a:spcBef>
                <a:spcPts val="600"/>
              </a:spcBef>
              <a:buFont typeface="Arial" pitchFamily="34" charset="0"/>
              <a:buChar char="•"/>
              <a:defRPr/>
            </a:pPr>
            <a:r>
              <a:rPr lang="en-US" altLang="ja-JP" sz="2400" b="1" dirty="0">
                <a:cs typeface="Arial" panose="020B0604020202020204" pitchFamily="34" charset="0"/>
              </a:rPr>
              <a:t> </a:t>
            </a:r>
            <a:r>
              <a:rPr lang="en-US" altLang="ja-JP" sz="2400" b="1" dirty="0">
                <a:solidFill>
                  <a:srgbClr val="0000FF"/>
                </a:solidFill>
                <a:cs typeface="Arial" panose="020B0604020202020204" pitchFamily="34" charset="0"/>
              </a:rPr>
              <a:t>Mission</a:t>
            </a:r>
            <a:endParaRPr lang="en-US" sz="2400" b="1" dirty="0">
              <a:solidFill>
                <a:srgbClr val="0000FF"/>
              </a:solidFill>
              <a:cs typeface="Arial" panose="020B0604020202020204" pitchFamily="34" charset="0"/>
            </a:endParaRPr>
          </a:p>
          <a:p>
            <a:pPr marL="274320" indent="-274320" algn="just">
              <a:spcBef>
                <a:spcPts val="600"/>
              </a:spcBef>
              <a:defRPr/>
            </a:pPr>
            <a:r>
              <a:rPr lang="en-US" altLang="ja-JP" sz="2000" dirty="0"/>
              <a:t>	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274320" indent="-274320" algn="just">
              <a:spcBef>
                <a:spcPts val="600"/>
              </a:spcBef>
              <a:defRPr/>
            </a:pPr>
            <a:endParaRPr lang="en-US" sz="2000" dirty="0"/>
          </a:p>
          <a:p>
            <a:pPr marL="274320" indent="-274320">
              <a:spcBef>
                <a:spcPts val="600"/>
              </a:spcBef>
              <a:defRPr/>
            </a:pPr>
            <a:endParaRPr lang="en-US" sz="2000" dirty="0"/>
          </a:p>
        </p:txBody>
      </p:sp>
      <p:sp>
        <p:nvSpPr>
          <p:cNvPr id="3" name="Slide Number Placeholder 2">
            <a:extLst>
              <a:ext uri="{FF2B5EF4-FFF2-40B4-BE49-F238E27FC236}">
                <a16:creationId xmlns:a16="http://schemas.microsoft.com/office/drawing/2014/main" id="{1C9A7F2A-DE91-EC35-3BC2-50EA550AC028}"/>
              </a:ext>
            </a:extLst>
          </p:cNvPr>
          <p:cNvSpPr>
            <a:spLocks noGrp="1"/>
          </p:cNvSpPr>
          <p:nvPr>
            <p:ph type="sldNum" sz="quarter" idx="12"/>
          </p:nvPr>
        </p:nvSpPr>
        <p:spPr/>
        <p:txBody>
          <a:bodyPr/>
          <a:lstStyle/>
          <a:p>
            <a:fld id="{C3584116-71E9-45F8-BC17-47CE06098486}" type="slidenum">
              <a:rPr lang="en-US" smtClean="0"/>
              <a:t>5</a:t>
            </a:fld>
            <a:endParaRPr lang="en-US"/>
          </a:p>
        </p:txBody>
      </p:sp>
    </p:spTree>
    <p:extLst>
      <p:ext uri="{BB962C8B-B14F-4D97-AF65-F5344CB8AC3E}">
        <p14:creationId xmlns:p14="http://schemas.microsoft.com/office/powerpoint/2010/main" val="3735594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2925-2368-2313-E526-A5468DCFC05E}"/>
              </a:ext>
            </a:extLst>
          </p:cNvPr>
          <p:cNvSpPr>
            <a:spLocks noGrp="1"/>
          </p:cNvSpPr>
          <p:nvPr>
            <p:ph type="title"/>
          </p:nvPr>
        </p:nvSpPr>
        <p:spPr/>
        <p:txBody>
          <a:bodyPr/>
          <a:lstStyle/>
          <a:p>
            <a:r>
              <a:rPr lang="en-US" dirty="0"/>
              <a:t>Goals of CS Department</a:t>
            </a:r>
          </a:p>
        </p:txBody>
      </p:sp>
      <p:sp>
        <p:nvSpPr>
          <p:cNvPr id="4" name="Rectangle 3">
            <a:extLst>
              <a:ext uri="{FF2B5EF4-FFF2-40B4-BE49-F238E27FC236}">
                <a16:creationId xmlns:a16="http://schemas.microsoft.com/office/drawing/2014/main" id="{50CAAFDA-F110-8C2A-2A2C-BEB64317E8CF}"/>
              </a:ext>
            </a:extLst>
          </p:cNvPr>
          <p:cNvSpPr/>
          <p:nvPr/>
        </p:nvSpPr>
        <p:spPr>
          <a:xfrm>
            <a:off x="1143000" y="2085230"/>
            <a:ext cx="9875520" cy="3477875"/>
          </a:xfrm>
          <a:prstGeom prst="rect">
            <a:avLst/>
          </a:prstGeom>
        </p:spPr>
        <p:txBody>
          <a:bodyPr wrap="square">
            <a:spAutoFit/>
          </a:bodyPr>
          <a:lstStyle/>
          <a:p>
            <a:pPr marL="274320" indent="-274320" algn="just">
              <a:spcBef>
                <a:spcPts val="600"/>
              </a:spcBef>
              <a:buFont typeface="Arial" pitchFamily="34" charset="0"/>
              <a:buChar char="•"/>
            </a:pPr>
            <a:r>
              <a:rPr lang="en-US" altLang="ja-JP" sz="2000" dirty="0"/>
              <a:t>Enrich the computer education curriculum to suit the needs of the industry-wide standards for both domestic and international markets</a:t>
            </a:r>
          </a:p>
          <a:p>
            <a:pPr marL="274320" indent="-274320" algn="just">
              <a:spcBef>
                <a:spcPts val="600"/>
              </a:spcBef>
              <a:buFont typeface="Arial" pitchFamily="34" charset="0"/>
              <a:buChar char="•"/>
            </a:pPr>
            <a:r>
              <a:rPr lang="en-US" altLang="ja-JP" sz="2000" dirty="0"/>
              <a:t>Equip the faculty and staff with professional, modern technological and research skills</a:t>
            </a:r>
          </a:p>
          <a:p>
            <a:pPr marL="274320" indent="-274320" algn="just">
              <a:spcBef>
                <a:spcPts val="600"/>
              </a:spcBef>
              <a:buFont typeface="Arial" pitchFamily="34" charset="0"/>
              <a:buChar char="•"/>
            </a:pPr>
            <a:r>
              <a:rPr lang="en-US" altLang="ja-JP" sz="2000" dirty="0"/>
              <a:t>Upgrade continuously computer hardware, facilities and instructional materials to cope with the challenges of the information technology age</a:t>
            </a:r>
          </a:p>
          <a:p>
            <a:pPr marL="274320" indent="-274320" algn="just">
              <a:spcBef>
                <a:spcPts val="600"/>
              </a:spcBef>
              <a:buFont typeface="Arial" pitchFamily="34" charset="0"/>
              <a:buChar char="•"/>
            </a:pPr>
            <a:r>
              <a:rPr lang="en-US" altLang="ja-JP" sz="2000" dirty="0"/>
              <a:t>Initiate and conduct relevant research, software development and outreach services.</a:t>
            </a:r>
          </a:p>
          <a:p>
            <a:pPr marL="274320" indent="-274320" algn="just">
              <a:spcBef>
                <a:spcPts val="600"/>
              </a:spcBef>
              <a:buFont typeface="Arial" pitchFamily="34" charset="0"/>
              <a:buChar char="•"/>
            </a:pPr>
            <a:r>
              <a:rPr lang="en-US" altLang="ja-JP" sz="2000" dirty="0"/>
              <a:t>Establish linkage with industry and other IT-based organizations/institutions for sharing of resources and expertise, and better job opportunities for students </a:t>
            </a:r>
            <a:endParaRPr lang="en-US" sz="2000" dirty="0"/>
          </a:p>
        </p:txBody>
      </p:sp>
      <p:sp>
        <p:nvSpPr>
          <p:cNvPr id="3" name="Slide Number Placeholder 2">
            <a:extLst>
              <a:ext uri="{FF2B5EF4-FFF2-40B4-BE49-F238E27FC236}">
                <a16:creationId xmlns:a16="http://schemas.microsoft.com/office/drawing/2014/main" id="{86B4578E-4682-D377-7A8F-BEFF3C9D1EB7}"/>
              </a:ext>
            </a:extLst>
          </p:cNvPr>
          <p:cNvSpPr>
            <a:spLocks noGrp="1"/>
          </p:cNvSpPr>
          <p:nvPr>
            <p:ph type="sldNum" sz="quarter" idx="12"/>
          </p:nvPr>
        </p:nvSpPr>
        <p:spPr/>
        <p:txBody>
          <a:bodyPr/>
          <a:lstStyle/>
          <a:p>
            <a:fld id="{C3584116-71E9-45F8-BC17-47CE06098486}" type="slidenum">
              <a:rPr lang="en-US" smtClean="0"/>
              <a:t>6</a:t>
            </a:fld>
            <a:endParaRPr lang="en-US"/>
          </a:p>
        </p:txBody>
      </p:sp>
    </p:spTree>
    <p:extLst>
      <p:ext uri="{BB962C8B-B14F-4D97-AF65-F5344CB8AC3E}">
        <p14:creationId xmlns:p14="http://schemas.microsoft.com/office/powerpoint/2010/main" val="4226171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C62E8-C4E9-45AD-1795-7E015F308049}"/>
              </a:ext>
            </a:extLst>
          </p:cNvPr>
          <p:cNvSpPr>
            <a:spLocks noGrp="1"/>
          </p:cNvSpPr>
          <p:nvPr>
            <p:ph type="title"/>
          </p:nvPr>
        </p:nvSpPr>
        <p:spPr/>
        <p:txBody>
          <a:bodyPr/>
          <a:lstStyle/>
          <a:p>
            <a:r>
              <a:rPr lang="en-US" dirty="0"/>
              <a:t>Semester Schedule (Spring 24-25)</a:t>
            </a:r>
          </a:p>
        </p:txBody>
      </p:sp>
      <p:sp>
        <p:nvSpPr>
          <p:cNvPr id="3" name="Content Placeholder 2">
            <a:extLst>
              <a:ext uri="{FF2B5EF4-FFF2-40B4-BE49-F238E27FC236}">
                <a16:creationId xmlns:a16="http://schemas.microsoft.com/office/drawing/2014/main" id="{846D9E06-3AA6-9784-BBC8-20DC2028C1CB}"/>
              </a:ext>
            </a:extLst>
          </p:cNvPr>
          <p:cNvSpPr>
            <a:spLocks noGrp="1"/>
          </p:cNvSpPr>
          <p:nvPr>
            <p:ph idx="1"/>
          </p:nvPr>
        </p:nvSpPr>
        <p:spPr/>
        <p:txBody>
          <a:bodyPr/>
          <a:lstStyle/>
          <a:p>
            <a:r>
              <a:rPr lang="en-US" dirty="0"/>
              <a:t>Week 1 - Week 7: Classes</a:t>
            </a:r>
          </a:p>
          <a:p>
            <a:r>
              <a:rPr lang="en-US" dirty="0"/>
              <a:t>Week 8: Midterm Exam</a:t>
            </a:r>
          </a:p>
          <a:p>
            <a:r>
              <a:rPr lang="en-US" dirty="0"/>
              <a:t>Week 9 – Week 14: Classes</a:t>
            </a:r>
          </a:p>
          <a:p>
            <a:r>
              <a:rPr lang="en-US" dirty="0"/>
              <a:t>Week 15: Final Exam </a:t>
            </a:r>
          </a:p>
        </p:txBody>
      </p:sp>
      <p:sp>
        <p:nvSpPr>
          <p:cNvPr id="4" name="Slide Number Placeholder 3">
            <a:extLst>
              <a:ext uri="{FF2B5EF4-FFF2-40B4-BE49-F238E27FC236}">
                <a16:creationId xmlns:a16="http://schemas.microsoft.com/office/drawing/2014/main" id="{1C39D34E-735C-6C11-117B-0B53EC8B7E73}"/>
              </a:ext>
            </a:extLst>
          </p:cNvPr>
          <p:cNvSpPr>
            <a:spLocks noGrp="1"/>
          </p:cNvSpPr>
          <p:nvPr>
            <p:ph type="sldNum" sz="quarter" idx="12"/>
          </p:nvPr>
        </p:nvSpPr>
        <p:spPr/>
        <p:txBody>
          <a:bodyPr/>
          <a:lstStyle/>
          <a:p>
            <a:fld id="{C3584116-71E9-45F8-BC17-47CE06098486}" type="slidenum">
              <a:rPr lang="en-US" smtClean="0"/>
              <a:t>7</a:t>
            </a:fld>
            <a:endParaRPr lang="en-US"/>
          </a:p>
        </p:txBody>
      </p:sp>
    </p:spTree>
    <p:extLst>
      <p:ext uri="{BB962C8B-B14F-4D97-AF65-F5344CB8AC3E}">
        <p14:creationId xmlns:p14="http://schemas.microsoft.com/office/powerpoint/2010/main" val="267329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a:extLst>
              <a:ext uri="{FF2B5EF4-FFF2-40B4-BE49-F238E27FC236}">
                <a16:creationId xmlns:a16="http://schemas.microsoft.com/office/drawing/2014/main" id="{411043D2-517A-8B1F-1947-287E72EA16E1}"/>
              </a:ext>
            </a:extLst>
          </p:cNvPr>
          <p:cNvSpPr>
            <a:spLocks noGrp="1"/>
          </p:cNvSpPr>
          <p:nvPr>
            <p:ph idx="1"/>
          </p:nvPr>
        </p:nvSpPr>
        <p:spPr/>
        <p:txBody>
          <a:bodyPr rtlCol="0">
            <a:normAutofit/>
          </a:bodyPr>
          <a:lstStyle/>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solidFill>
                  <a:schemeClr val="accent2"/>
                </a:solidFill>
              </a:rPr>
              <a:t>Mid Term  			   		Final Term</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Attendance   		10 %                           	Attendance		   10%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Quiz                 		40%                            	Quiz/Lab Performance 40%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Midterm Project	50% 		     	Final term Project	   50%	  </a:t>
            </a:r>
          </a:p>
          <a:p>
            <a:pPr marL="0" indent="0" eaLnBrk="1" fontAlgn="auto" hangingPunct="1">
              <a:spcAft>
                <a:spcPts val="0"/>
              </a:spcAft>
              <a:buClr>
                <a:schemeClr val="accent1">
                  <a:lumMod val="75000"/>
                </a:schemeClr>
              </a:buClr>
              <a:buFont typeface="Corbel" panose="020B0503020204020204" pitchFamily="34" charset="0"/>
              <a:buNone/>
              <a:defRPr/>
            </a:pPr>
            <a:r>
              <a:rPr lang="en-US" altLang="en-US" dirty="0"/>
              <a:t>Total			100% 	                 	Total			  100%</a:t>
            </a:r>
          </a:p>
          <a:p>
            <a:pPr marL="0" indent="0" eaLnBrk="1" fontAlgn="auto" hangingPunct="1">
              <a:spcAft>
                <a:spcPts val="0"/>
              </a:spcAft>
              <a:buClr>
                <a:schemeClr val="accent1">
                  <a:lumMod val="75000"/>
                </a:schemeClr>
              </a:buClr>
              <a:buFont typeface="Corbel" panose="020B0503020204020204" pitchFamily="34" charset="0"/>
              <a:buNone/>
              <a:defRPr/>
            </a:pPr>
            <a:endParaRPr lang="en-US" altLang="en-US" dirty="0"/>
          </a:p>
          <a:p>
            <a:pPr marL="0" indent="0" algn="ctr" eaLnBrk="1" fontAlgn="auto" hangingPunct="1">
              <a:spcAft>
                <a:spcPts val="0"/>
              </a:spcAft>
              <a:buClr>
                <a:schemeClr val="accent1">
                  <a:lumMod val="75000"/>
                </a:schemeClr>
              </a:buClr>
              <a:buFont typeface="Corbel" panose="020B0503020204020204" pitchFamily="34" charset="0"/>
              <a:buNone/>
              <a:defRPr/>
            </a:pPr>
            <a:r>
              <a:rPr lang="en-US" altLang="en-US" dirty="0"/>
              <a:t>Grand Total=40% of Midterm + 60% of Final Term  = 100%</a:t>
            </a:r>
          </a:p>
        </p:txBody>
      </p:sp>
      <p:cxnSp>
        <p:nvCxnSpPr>
          <p:cNvPr id="3" name="Straight Connector 2">
            <a:extLst>
              <a:ext uri="{FF2B5EF4-FFF2-40B4-BE49-F238E27FC236}">
                <a16:creationId xmlns:a16="http://schemas.microsoft.com/office/drawing/2014/main" id="{6BC3D582-45E9-DF18-334D-FCCA5F4BC922}"/>
              </a:ext>
            </a:extLst>
          </p:cNvPr>
          <p:cNvCxnSpPr/>
          <p:nvPr/>
        </p:nvCxnSpPr>
        <p:spPr>
          <a:xfrm>
            <a:off x="1239838" y="3942080"/>
            <a:ext cx="3392487" cy="0"/>
          </a:xfrm>
          <a:prstGeom prst="line">
            <a:avLst/>
          </a:prstGeom>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C0DF5FD8-132A-6E3B-0FF4-6327CEC75E97}"/>
              </a:ext>
            </a:extLst>
          </p:cNvPr>
          <p:cNvCxnSpPr/>
          <p:nvPr/>
        </p:nvCxnSpPr>
        <p:spPr>
          <a:xfrm>
            <a:off x="6717333" y="3942080"/>
            <a:ext cx="3394075" cy="0"/>
          </a:xfrm>
          <a:prstGeom prst="line">
            <a:avLst/>
          </a:prstGeom>
        </p:spPr>
        <p:style>
          <a:lnRef idx="1">
            <a:schemeClr val="dk1"/>
          </a:lnRef>
          <a:fillRef idx="0">
            <a:schemeClr val="dk1"/>
          </a:fillRef>
          <a:effectRef idx="0">
            <a:schemeClr val="dk1"/>
          </a:effectRef>
          <a:fontRef idx="minor">
            <a:schemeClr val="tx1"/>
          </a:fontRef>
        </p:style>
      </p:cxnSp>
      <p:sp>
        <p:nvSpPr>
          <p:cNvPr id="5" name="Title 4">
            <a:extLst>
              <a:ext uri="{FF2B5EF4-FFF2-40B4-BE49-F238E27FC236}">
                <a16:creationId xmlns:a16="http://schemas.microsoft.com/office/drawing/2014/main" id="{31D126D6-B876-F0F4-ECAF-A3E3F648472D}"/>
              </a:ext>
            </a:extLst>
          </p:cNvPr>
          <p:cNvSpPr>
            <a:spLocks noGrp="1"/>
          </p:cNvSpPr>
          <p:nvPr>
            <p:ph type="title"/>
          </p:nvPr>
        </p:nvSpPr>
        <p:spPr/>
        <p:txBody>
          <a:bodyPr/>
          <a:lstStyle/>
          <a:p>
            <a:r>
              <a:rPr lang="en-AU" dirty="0"/>
              <a:t>Course Evaluation</a:t>
            </a:r>
          </a:p>
        </p:txBody>
      </p:sp>
      <p:sp>
        <p:nvSpPr>
          <p:cNvPr id="6" name="Slide Number Placeholder 5">
            <a:extLst>
              <a:ext uri="{FF2B5EF4-FFF2-40B4-BE49-F238E27FC236}">
                <a16:creationId xmlns:a16="http://schemas.microsoft.com/office/drawing/2014/main" id="{53DFB268-EC18-C299-799B-139D46037DED}"/>
              </a:ext>
            </a:extLst>
          </p:cNvPr>
          <p:cNvSpPr>
            <a:spLocks noGrp="1"/>
          </p:cNvSpPr>
          <p:nvPr>
            <p:ph type="sldNum" sz="quarter" idx="12"/>
          </p:nvPr>
        </p:nvSpPr>
        <p:spPr/>
        <p:txBody>
          <a:bodyPr/>
          <a:lstStyle/>
          <a:p>
            <a:fld id="{C3584116-71E9-45F8-BC17-47CE06098486}"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8390A-A2A4-C3EA-86DC-229B2F2B8FD5}"/>
              </a:ext>
            </a:extLst>
          </p:cNvPr>
          <p:cNvSpPr>
            <a:spLocks noGrp="1"/>
          </p:cNvSpPr>
          <p:nvPr>
            <p:ph type="title"/>
          </p:nvPr>
        </p:nvSpPr>
        <p:spPr/>
        <p:txBody>
          <a:bodyPr/>
          <a:lstStyle/>
          <a:p>
            <a:r>
              <a:rPr lang="en-US" dirty="0"/>
              <a:t>Cheating Policy (Official Rule)</a:t>
            </a:r>
          </a:p>
        </p:txBody>
      </p:sp>
      <p:sp>
        <p:nvSpPr>
          <p:cNvPr id="3" name="Content Placeholder 2">
            <a:extLst>
              <a:ext uri="{FF2B5EF4-FFF2-40B4-BE49-F238E27FC236}">
                <a16:creationId xmlns:a16="http://schemas.microsoft.com/office/drawing/2014/main" id="{4F384648-89EB-07B4-44A5-A2810CDB1741}"/>
              </a:ext>
            </a:extLst>
          </p:cNvPr>
          <p:cNvSpPr>
            <a:spLocks noGrp="1"/>
          </p:cNvSpPr>
          <p:nvPr>
            <p:ph idx="1"/>
          </p:nvPr>
        </p:nvSpPr>
        <p:spPr/>
        <p:txBody>
          <a:bodyPr/>
          <a:lstStyle/>
          <a:p>
            <a:pPr marL="274320" lvl="1" indent="-274320">
              <a:spcBef>
                <a:spcPts val="600"/>
              </a:spcBef>
              <a:buFont typeface="Arial" pitchFamily="34" charset="0"/>
              <a:buChar char="•"/>
            </a:pPr>
            <a:r>
              <a:rPr lang="en-US" sz="2400" dirty="0"/>
              <a:t>AIUB does not allow any kind of cheating.</a:t>
            </a:r>
          </a:p>
          <a:p>
            <a:pPr marL="274320" lvl="1" indent="-274320">
              <a:spcBef>
                <a:spcPts val="600"/>
              </a:spcBef>
              <a:buFont typeface="Arial" pitchFamily="34" charset="0"/>
              <a:buChar char="•"/>
            </a:pPr>
            <a:r>
              <a:rPr lang="en-US" sz="2400" dirty="0"/>
              <a:t>In case of cheating, you’ll get an </a:t>
            </a:r>
            <a:r>
              <a:rPr lang="en-US" sz="2400" b="1" dirty="0">
                <a:solidFill>
                  <a:srgbClr val="FF0000"/>
                </a:solidFill>
              </a:rPr>
              <a:t>F</a:t>
            </a:r>
            <a:r>
              <a:rPr lang="en-US" sz="2400" dirty="0"/>
              <a:t> in the course.</a:t>
            </a:r>
          </a:p>
          <a:p>
            <a:pPr marL="274320" lvl="1" indent="-274320">
              <a:spcBef>
                <a:spcPts val="600"/>
              </a:spcBef>
            </a:pPr>
            <a:endParaRPr lang="en-US" dirty="0"/>
          </a:p>
          <a:p>
            <a:endParaRPr lang="en-US" dirty="0"/>
          </a:p>
        </p:txBody>
      </p:sp>
      <p:sp>
        <p:nvSpPr>
          <p:cNvPr id="4" name="Slide Number Placeholder 3">
            <a:extLst>
              <a:ext uri="{FF2B5EF4-FFF2-40B4-BE49-F238E27FC236}">
                <a16:creationId xmlns:a16="http://schemas.microsoft.com/office/drawing/2014/main" id="{408BEDDD-8660-DCD6-9412-DDE919C44A37}"/>
              </a:ext>
            </a:extLst>
          </p:cNvPr>
          <p:cNvSpPr>
            <a:spLocks noGrp="1"/>
          </p:cNvSpPr>
          <p:nvPr>
            <p:ph type="sldNum" sz="quarter" idx="12"/>
          </p:nvPr>
        </p:nvSpPr>
        <p:spPr/>
        <p:txBody>
          <a:bodyPr/>
          <a:lstStyle/>
          <a:p>
            <a:fld id="{C3584116-71E9-45F8-BC17-47CE06098486}" type="slidenum">
              <a:rPr lang="en-US" smtClean="0"/>
              <a:t>9</a:t>
            </a:fld>
            <a:endParaRPr lang="en-US"/>
          </a:p>
        </p:txBody>
      </p:sp>
    </p:spTree>
    <p:extLst>
      <p:ext uri="{BB962C8B-B14F-4D97-AF65-F5344CB8AC3E}">
        <p14:creationId xmlns:p14="http://schemas.microsoft.com/office/powerpoint/2010/main" val="273925321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3204</TotalTime>
  <Words>776</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Corbel</vt:lpstr>
      <vt:lpstr>Rockwell</vt:lpstr>
      <vt:lpstr>Tw Cen MT</vt:lpstr>
      <vt:lpstr>Wingdings</vt:lpstr>
      <vt:lpstr>Basis</vt:lpstr>
      <vt:lpstr>Course Introduction</vt:lpstr>
      <vt:lpstr>Outline</vt:lpstr>
      <vt:lpstr>Vision &amp; Mission of AIUB</vt:lpstr>
      <vt:lpstr>Goals of AIUB</vt:lpstr>
      <vt:lpstr>Vision &amp; Mission of CS Department</vt:lpstr>
      <vt:lpstr>Goals of CS Department</vt:lpstr>
      <vt:lpstr>Semester Schedule (Spring 24-25)</vt:lpstr>
      <vt:lpstr>Course Evaluation</vt:lpstr>
      <vt:lpstr>Cheating Policy (Official Rule)</vt:lpstr>
      <vt:lpstr>Course Requirements</vt:lpstr>
      <vt:lpstr>ABOUT  CLASS ATTENDANCE</vt:lpstr>
      <vt:lpstr>Text/Reference Books</vt:lpstr>
      <vt:lpstr>Why study Data Science?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Abdus Salam</dc:creator>
  <cp:lastModifiedBy>Tohedul Islam</cp:lastModifiedBy>
  <cp:revision>30</cp:revision>
  <dcterms:created xsi:type="dcterms:W3CDTF">2023-06-04T04:14:32Z</dcterms:created>
  <dcterms:modified xsi:type="dcterms:W3CDTF">2025-03-09T04:55:20Z</dcterms:modified>
</cp:coreProperties>
</file>