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9"/>
  </p:notesMasterIdLst>
  <p:handoutMasterIdLst>
    <p:handoutMasterId r:id="rId20"/>
  </p:handoutMasterIdLst>
  <p:sldIdLst>
    <p:sldId id="385" r:id="rId3"/>
    <p:sldId id="257" r:id="rId4"/>
    <p:sldId id="305" r:id="rId5"/>
    <p:sldId id="260" r:id="rId6"/>
    <p:sldId id="389" r:id="rId7"/>
    <p:sldId id="390" r:id="rId8"/>
    <p:sldId id="391" r:id="rId9"/>
    <p:sldId id="398" r:id="rId10"/>
    <p:sldId id="392" r:id="rId11"/>
    <p:sldId id="393" r:id="rId12"/>
    <p:sldId id="394" r:id="rId13"/>
    <p:sldId id="395" r:id="rId14"/>
    <p:sldId id="396" r:id="rId15"/>
    <p:sldId id="397" r:id="rId16"/>
    <p:sldId id="387" r:id="rId17"/>
    <p:sldId id="388" r:id="rId18"/>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Heading (Level 1) Arial 11pt Bold</a:t>
            </a:r>
          </a:p>
          <a:p>
            <a:pPr lvl="1"/>
            <a:r>
              <a:rPr lang="en-US"/>
              <a:t>Body Text (Level 2) Times New Roman 11pt</a:t>
            </a:r>
          </a:p>
          <a:p>
            <a:pPr lvl="2"/>
            <a:r>
              <a:rPr lang="en-US"/>
              <a:t>Bullet 1 (Level 3) Times New Roman 11pt</a:t>
            </a:r>
          </a:p>
          <a:p>
            <a:pPr lvl="3"/>
            <a:r>
              <a:rPr lang="en-US"/>
              <a:t>Bullet 2 (Level 4) Times New Roman 11pt</a:t>
            </a:r>
          </a:p>
          <a:p>
            <a:pPr lvl="0"/>
            <a:endParaRPr lang="en-US"/>
          </a:p>
          <a:p>
            <a:pPr lvl="0"/>
            <a:endParaRPr lang="en-US"/>
          </a:p>
          <a:p>
            <a:pPr lvl="0"/>
            <a:endParaRPr lang="en-US"/>
          </a:p>
          <a:p>
            <a:pPr lvl="0"/>
            <a:endParaRPr lang="en-US"/>
          </a:p>
          <a:p>
            <a:pPr lvl="0"/>
            <a:endParaRPr lang="en-US"/>
          </a:p>
          <a:p>
            <a:pPr lvl="0"/>
            <a:endParaRPr lang="en-US"/>
          </a:p>
          <a:p>
            <a:pPr lvl="0"/>
            <a:endParaRPr lang="en-US"/>
          </a:p>
          <a:p>
            <a:pPr lvl="0"/>
            <a:endParaRPr lang="en-US"/>
          </a:p>
          <a:p>
            <a:pPr lvl="0"/>
            <a:r>
              <a:rPr lang="en-US"/>
              <a:t>Technical Note (Level 1) Arial 11pt Bold (CHANGE TO BLUE)</a:t>
            </a:r>
          </a:p>
          <a:p>
            <a:pPr lvl="0"/>
            <a:r>
              <a:rPr lang="en-US"/>
              <a:t>Class Management Note (Level 1) Arial 11pt Bold (CHANGE TO BLUE)</a:t>
            </a:r>
          </a:p>
          <a:p>
            <a:pPr lvl="1"/>
            <a:r>
              <a:rPr lang="en-US"/>
              <a:t>Body Text (Level 2) Times New Roman 11pt (CHANGE TO BLUE)</a:t>
            </a:r>
          </a:p>
          <a:p>
            <a:pPr lvl="2"/>
            <a:r>
              <a:rPr lang="en-US"/>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11/1/2021</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11/1/2021</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11/1/2021</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11/1/2021</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11/1/2021</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11/1/2021</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11/1/2021</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11/1/2021</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11/1/2021</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11/1/2021</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11/1/2021</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11/1/2021</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11/1/2021</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11/1/2021</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11/1/2021</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11/1/2021</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11/1/2021</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11/1/2021</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11/1/2021</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a:t>Single-Row </a:t>
            </a:r>
            <a:r>
              <a:rPr lang="en-US" dirty="0" err="1"/>
              <a:t>Subquery</a:t>
            </a:r>
            <a:endParaRPr lang="en-US" dirty="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a:t>Course Code: CSC 2108</a:t>
            </a:r>
          </a:p>
          <a:p>
            <a:pPr>
              <a:spcBef>
                <a:spcPct val="0"/>
              </a:spcBef>
              <a:buClr>
                <a:srgbClr val="A6A6A6"/>
              </a:buClr>
            </a:pPr>
            <a:endParaRPr lang="en-US"/>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89980700"/>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a:t>11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a:t>06</a:t>
                      </a:r>
                    </a:p>
                  </a:txBody>
                  <a:tcPr marL="91442" marR="91442" marT="45706" marB="45706"/>
                </a:tc>
                <a:tc>
                  <a:txBody>
                    <a:bodyPr/>
                    <a:lstStyle/>
                    <a:p>
                      <a:r>
                        <a:rPr lang="en-US" sz="1800" dirty="0"/>
                        <a:t>Semester:</a:t>
                      </a:r>
                    </a:p>
                  </a:txBody>
                  <a:tcPr marL="91442" marR="91442" marT="45706" marB="45706"/>
                </a:tc>
                <a:tc>
                  <a:txBody>
                    <a:bodyPr/>
                    <a:lstStyle/>
                    <a:p>
                      <a:r>
                        <a:rPr lang="en-US" sz="1800"/>
                        <a:t>TBA</a:t>
                      </a:r>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03275" y="1872456"/>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617913" y="2393156"/>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617913" y="3498056"/>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804863" y="5133181"/>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792163" y="1859756"/>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br>
              <a:rPr lang="en-US" sz="1800" dirty="0">
                <a:solidFill>
                  <a:srgbClr val="000000"/>
                </a:solidFill>
                <a:latin typeface="Courier New" pitchFamily="49" charset="0"/>
              </a:rPr>
            </a:b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4		(SELECT  	job</a:t>
            </a:r>
            <a:br>
              <a:rPr lang="en-US" sz="1800" dirty="0">
                <a:solidFill>
                  <a:srgbClr val="000000"/>
                </a:solidFill>
                <a:latin typeface="Courier New" pitchFamily="49" charset="0"/>
              </a:rPr>
            </a:b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br>
              <a:rPr lang="en-US" sz="1800" dirty="0">
                <a:solidFill>
                  <a:srgbClr val="000000"/>
                </a:solidFill>
                <a:latin typeface="Courier New" pitchFamily="49" charset="0"/>
              </a:rPr>
            </a:b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7369)</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7  AND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8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9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10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7876); </a:t>
            </a:r>
          </a:p>
        </p:txBody>
      </p:sp>
    </p:spTree>
    <p:extLst>
      <p:ext uri="{BB962C8B-B14F-4D97-AF65-F5344CB8AC3E}">
        <p14:creationId xmlns:p14="http://schemas.microsoft.com/office/powerpoint/2010/main" val="1406862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normAutofit fontScale="90000"/>
          </a:bodyPr>
          <a:lstStyle/>
          <a:p>
            <a:pPr algn="l"/>
            <a:r>
              <a:rPr lang="en-US" dirty="0"/>
              <a:t>Using Group Functions </a:t>
            </a:r>
            <a:br>
              <a:rPr lang="en-US" dirty="0"/>
            </a:br>
            <a:r>
              <a:rPr lang="en-US" dirty="0"/>
              <a:t>in a </a:t>
            </a:r>
            <a:r>
              <a:rPr lang="en-US" dirty="0" err="1"/>
              <a:t>Subquery</a:t>
            </a:r>
            <a:endParaRPr lang="en-US" dirty="0"/>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extLst>
      <p:ext uri="{BB962C8B-B14F-4D97-AF65-F5344CB8AC3E}">
        <p14:creationId xmlns:p14="http://schemas.microsoft.com/office/powerpoint/2010/main" val="34281218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pPr algn="l"/>
            <a:r>
              <a:rPr lang="en-US" dirty="0"/>
              <a:t>HAVING Clause with </a:t>
            </a:r>
            <a:r>
              <a:rPr lang="en-US" dirty="0" err="1"/>
              <a:t>Subqueries</a:t>
            </a:r>
            <a:endParaRPr lang="en-US" dirty="0"/>
          </a:p>
        </p:txBody>
      </p:sp>
      <p:sp>
        <p:nvSpPr>
          <p:cNvPr id="25604" name="Rectangle 4"/>
          <p:cNvSpPr>
            <a:spLocks noGrp="1" noChangeArrowheads="1"/>
          </p:cNvSpPr>
          <p:nvPr>
            <p:ph type="body" idx="1"/>
          </p:nvPr>
        </p:nvSpPr>
        <p:spPr>
          <a:xfrm>
            <a:off x="917879" y="1828800"/>
            <a:ext cx="7385050" cy="1866900"/>
          </a:xfrm>
          <a:noFill/>
          <a:ln/>
        </p:spPr>
        <p:txBody>
          <a:bodyPr/>
          <a:lstStyle/>
          <a:p>
            <a:pPr lvl="1"/>
            <a:r>
              <a:rPr lang="en-US" dirty="0"/>
              <a:t>The Oracle Server executes </a:t>
            </a:r>
            <a:r>
              <a:rPr lang="en-US" dirty="0" err="1"/>
              <a:t>subqueries</a:t>
            </a:r>
            <a:r>
              <a:rPr lang="en-US" dirty="0"/>
              <a:t> first.</a:t>
            </a:r>
          </a:p>
          <a:p>
            <a:pPr lvl="1"/>
            <a:r>
              <a:rPr lang="en-US" dirty="0"/>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dirty="0">
                <a:solidFill>
                  <a:srgbClr val="000000"/>
                </a:solidFill>
                <a:latin typeface="Courier New" pitchFamily="49" charset="0"/>
              </a:rPr>
              <a:t>  7		WHERE	deptno = 20);</a:t>
            </a:r>
          </a:p>
        </p:txBody>
      </p:sp>
    </p:spTree>
    <p:extLst>
      <p:ext uri="{BB962C8B-B14F-4D97-AF65-F5344CB8AC3E}">
        <p14:creationId xmlns:p14="http://schemas.microsoft.com/office/powerpoint/2010/main" val="17709644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extLst>
      <p:ext uri="{BB962C8B-B14F-4D97-AF65-F5344CB8AC3E}">
        <p14:creationId xmlns:p14="http://schemas.microsoft.com/office/powerpoint/2010/main" val="13859075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extLst>
      <p:ext uri="{BB962C8B-B14F-4D97-AF65-F5344CB8AC3E}">
        <p14:creationId xmlns:p14="http://schemas.microsoft.com/office/powerpoint/2010/main" val="3922615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Modern Database Management (Sixth Edition) by Fred R. McFadden, Jeffrey A. </a:t>
            </a:r>
            <a:r>
              <a:rPr lang="en-US" sz="1800" b="0" dirty="0" err="1">
                <a:solidFill>
                  <a:prstClr val="black"/>
                </a:solidFill>
                <a:latin typeface="Calibri"/>
                <a:cs typeface="+mn-cs"/>
              </a:rPr>
              <a:t>Hoffer</a:t>
            </a:r>
            <a:r>
              <a:rPr lang="en-US" sz="1800" b="0" dirty="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Systems: A Practical Approach to Design, Implementation and Management (4th Edition) by Thomas M. Connolly, Carolyn E. </a:t>
            </a:r>
            <a:r>
              <a:rPr lang="en-US" sz="1800" b="0" dirty="0" err="1">
                <a:solidFill>
                  <a:prstClr val="black"/>
                </a:solidFill>
                <a:latin typeface="Calibri"/>
                <a:cs typeface="+mn-cs"/>
              </a:rPr>
              <a:t>Begg</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Fundamentals of Database Systems, 5th Edition by </a:t>
            </a:r>
            <a:r>
              <a:rPr lang="en-US" sz="1800" b="0" dirty="0" err="1">
                <a:solidFill>
                  <a:prstClr val="black"/>
                </a:solidFill>
                <a:latin typeface="Calibri"/>
                <a:cs typeface="+mn-cs"/>
              </a:rPr>
              <a:t>RamezElmasri</a:t>
            </a:r>
            <a:r>
              <a:rPr lang="en-US" sz="1800" b="0" dirty="0">
                <a:solidFill>
                  <a:prstClr val="black"/>
                </a:solidFill>
                <a:latin typeface="Calibri"/>
                <a:cs typeface="+mn-cs"/>
              </a:rPr>
              <a:t>, </a:t>
            </a:r>
            <a:r>
              <a:rPr lang="en-US" sz="1800" b="0" dirty="0" err="1">
                <a:solidFill>
                  <a:prstClr val="black"/>
                </a:solidFill>
                <a:latin typeface="Calibri"/>
                <a:cs typeface="+mn-cs"/>
              </a:rPr>
              <a:t>Shamkant</a:t>
            </a:r>
            <a:r>
              <a:rPr lang="en-US" sz="1800" b="0" dirty="0">
                <a:solidFill>
                  <a:prstClr val="black"/>
                </a:solidFill>
                <a:latin typeface="Calibri"/>
                <a:cs typeface="+mn-cs"/>
              </a:rPr>
              <a:t> B. </a:t>
            </a:r>
            <a:r>
              <a:rPr lang="en-US" sz="1800" b="0" dirty="0" err="1">
                <a:solidFill>
                  <a:prstClr val="black"/>
                </a:solidFill>
                <a:latin typeface="Calibri"/>
                <a:cs typeface="+mn-cs"/>
              </a:rPr>
              <a:t>Navathe</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2"/>
              </a:rPr>
              <a:t>https://www.db-book.com/db6/slide-dir/index.html</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3"/>
              </a:rPr>
              <a:t>https://docs.oracle.com/en/database/oracle/oracle-database/20/sqlrf/SQL-Standards.html#GUID-BCCCFF75-D2A4-43AD-8CAF-C3C97D92AC63</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4"/>
              </a:rPr>
              <a:t>https://www.slideshare.net/HaaMeemMohiyuddin1/data-knowledge-and-information</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5"/>
              </a:rPr>
              <a:t>https://www.slideshare.net/tabinhasan/from-data-to-wisdom</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6"/>
              </a:rPr>
              <a:t>https://www.slideshare.net/thinnaphat.bo/</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a:t>Lecture Outline</a:t>
            </a:r>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a:t>Write single-row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fontScale="90000"/>
          </a:bodyPr>
          <a:lstStyle/>
          <a:p>
            <a:pPr algn="l"/>
            <a:r>
              <a:rPr lang="en-US" dirty="0"/>
              <a:t>Using a </a:t>
            </a:r>
            <a:r>
              <a:rPr lang="en-US" dirty="0" err="1"/>
              <a:t>Subquery</a:t>
            </a:r>
            <a:r>
              <a:rPr lang="en-US" dirty="0"/>
              <a:t> </a:t>
            </a:r>
            <a:br>
              <a:rPr lang="en-US" dirty="0"/>
            </a:br>
            <a:r>
              <a:rPr lang="en-US" dirty="0"/>
              <a:t>to Solve a Problem</a:t>
            </a:r>
          </a:p>
        </p:txBody>
      </p:sp>
      <p:sp>
        <p:nvSpPr>
          <p:cNvPr id="9219" name="Rectangle 3"/>
          <p:cNvSpPr>
            <a:spLocks noGrp="1" noChangeArrowheads="1"/>
          </p:cNvSpPr>
          <p:nvPr>
            <p:ph idx="1"/>
          </p:nvPr>
        </p:nvSpPr>
        <p:spPr>
          <a:xfrm>
            <a:off x="912813" y="1795463"/>
            <a:ext cx="7385050" cy="457200"/>
          </a:xfrm>
          <a:noFill/>
          <a:ln/>
        </p:spPr>
        <p:txBody>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905000"/>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dirty="0">
              <a:solidFill>
                <a:srgbClr val="000000"/>
              </a:solidFill>
              <a:latin typeface="Courier New" pitchFamily="49" charset="0"/>
            </a:endParaRPr>
          </a:p>
          <a:p>
            <a:pPr algn="l">
              <a:lnSpc>
                <a:spcPct val="100000"/>
              </a:lnSpc>
              <a:spcBef>
                <a:spcPct val="0"/>
              </a:spcBef>
              <a:tabLst>
                <a:tab pos="1200150" algn="l"/>
              </a:tabLst>
            </a:pPr>
            <a:endParaRPr lang="en-US" sz="1800" dirty="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pPr algn="l"/>
            <a:r>
              <a:rPr lang="en-US" dirty="0" err="1"/>
              <a:t>Subqueries</a:t>
            </a:r>
            <a:endParaRPr lang="en-US" dirty="0"/>
          </a:p>
        </p:txBody>
      </p:sp>
      <p:sp>
        <p:nvSpPr>
          <p:cNvPr id="11268" name="Rectangle 4"/>
          <p:cNvSpPr>
            <a:spLocks noGrp="1" noChangeArrowheads="1"/>
          </p:cNvSpPr>
          <p:nvPr>
            <p:ph idx="1"/>
          </p:nvPr>
        </p:nvSpPr>
        <p:spPr>
          <a:xfrm>
            <a:off x="860425" y="3559175"/>
            <a:ext cx="7385050" cy="1066800"/>
          </a:xfrm>
          <a:noFill/>
          <a:ln/>
        </p:spPr>
        <p:txBody>
          <a:bodyPr/>
          <a:lstStyle/>
          <a:p>
            <a:pPr lvl="1"/>
            <a:r>
              <a:rPr lang="en-US" dirty="0"/>
              <a:t>The </a:t>
            </a:r>
            <a:r>
              <a:rPr lang="en-US" dirty="0" err="1"/>
              <a:t>subquery</a:t>
            </a:r>
            <a:r>
              <a:rPr lang="en-US" dirty="0"/>
              <a:t> (inner query) executes once before the main query.</a:t>
            </a:r>
          </a:p>
          <a:p>
            <a:pPr lvl="1"/>
            <a:r>
              <a:rPr lang="en-US" dirty="0"/>
              <a:t>The result of the </a:t>
            </a:r>
            <a:r>
              <a:rPr lang="en-US" dirty="0" err="1"/>
              <a:t>subquery</a:t>
            </a:r>
            <a:r>
              <a:rPr lang="en-US" dirty="0"/>
              <a:t> is used by the main query (outer query).</a:t>
            </a:r>
          </a:p>
        </p:txBody>
      </p:sp>
      <p:sp>
        <p:nvSpPr>
          <p:cNvPr id="11269" name="Rectangle 5"/>
          <p:cNvSpPr>
            <a:spLocks noChangeArrowheads="1"/>
          </p:cNvSpPr>
          <p:nvPr/>
        </p:nvSpPr>
        <p:spPr bwMode="ltGray">
          <a:xfrm>
            <a:off x="3698876" y="2817812"/>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54731" y="1950244"/>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20728" y="17511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13318" name="Group 6"/>
          <p:cNvGrpSpPr>
            <a:grpSpLocks/>
          </p:cNvGrpSpPr>
          <p:nvPr/>
        </p:nvGrpSpPr>
        <p:grpSpPr bwMode="auto">
          <a:xfrm>
            <a:off x="3335338" y="2133687"/>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805075"/>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pPr algn="l"/>
            <a:r>
              <a:rPr lang="en-US" dirty="0"/>
              <a:t>Using a </a:t>
            </a:r>
            <a:r>
              <a:rPr lang="en-US" dirty="0" err="1"/>
              <a:t>Subquery</a:t>
            </a:r>
            <a:endParaRPr lang="en-US" dirty="0"/>
          </a:p>
        </p:txBody>
      </p:sp>
      <p:sp>
        <p:nvSpPr>
          <p:cNvPr id="13322" name="Rectangle 10"/>
          <p:cNvSpPr>
            <a:spLocks noChangeArrowheads="1"/>
          </p:cNvSpPr>
          <p:nvPr/>
        </p:nvSpPr>
        <p:spPr bwMode="blackWhite">
          <a:xfrm>
            <a:off x="958361" y="40386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extLst>
      <p:ext uri="{BB962C8B-B14F-4D97-AF65-F5344CB8AC3E}">
        <p14:creationId xmlns:p14="http://schemas.microsoft.com/office/powerpoint/2010/main" val="33455302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Guidelines for Using </a:t>
            </a:r>
            <a:r>
              <a:rPr lang="en-US" dirty="0" err="1"/>
              <a:t>Subqueries</a:t>
            </a:r>
            <a:endParaRPr lang="en-US" dirty="0"/>
          </a:p>
        </p:txBody>
      </p:sp>
      <p:sp>
        <p:nvSpPr>
          <p:cNvPr id="15363" name="Rectangle 3"/>
          <p:cNvSpPr>
            <a:spLocks noGrp="1" noChangeArrowheads="1"/>
          </p:cNvSpPr>
          <p:nvPr>
            <p:ph type="body" idx="1"/>
          </p:nvPr>
        </p:nvSpPr>
        <p:spPr>
          <a:xfrm>
            <a:off x="838200" y="2133600"/>
            <a:ext cx="7385050" cy="3384550"/>
          </a:xfrm>
          <a:noFill/>
          <a:ln/>
        </p:spPr>
        <p:txBody>
          <a:bodyPr/>
          <a:lstStyle/>
          <a:p>
            <a:pPr lvl="1"/>
            <a:r>
              <a:rPr lang="en-US" dirty="0"/>
              <a:t>Enclose </a:t>
            </a:r>
            <a:r>
              <a:rPr lang="en-US" dirty="0" err="1"/>
              <a:t>subqueries</a:t>
            </a:r>
            <a:r>
              <a:rPr lang="en-US" dirty="0"/>
              <a:t> in parentheses. </a:t>
            </a:r>
          </a:p>
          <a:p>
            <a:pPr lvl="1"/>
            <a:r>
              <a:rPr lang="en-US" dirty="0"/>
              <a:t>Place </a:t>
            </a:r>
            <a:r>
              <a:rPr lang="en-US" dirty="0" err="1"/>
              <a:t>subqueries</a:t>
            </a:r>
            <a:r>
              <a:rPr lang="en-US" dirty="0"/>
              <a:t> on the right side of the comparison operator.</a:t>
            </a:r>
          </a:p>
          <a:p>
            <a:pPr lvl="1"/>
            <a:r>
              <a:rPr lang="en-US" dirty="0"/>
              <a:t>Use single-row operators with single-row </a:t>
            </a:r>
            <a:r>
              <a:rPr lang="en-US" dirty="0" err="1"/>
              <a:t>subqueries</a:t>
            </a:r>
            <a:r>
              <a:rPr lang="en-US" dirty="0"/>
              <a:t>.</a:t>
            </a:r>
          </a:p>
          <a:p>
            <a:pPr lvl="1"/>
            <a:r>
              <a:rPr lang="en-US" dirty="0"/>
              <a:t>Use multiple-row operators with multiple-row </a:t>
            </a:r>
            <a:r>
              <a:rPr lang="en-US" dirty="0" err="1"/>
              <a:t>subqueries</a:t>
            </a:r>
            <a:r>
              <a:rPr lang="en-US" dirty="0"/>
              <a:t>.</a:t>
            </a:r>
          </a:p>
        </p:txBody>
      </p:sp>
    </p:spTree>
    <p:extLst>
      <p:ext uri="{BB962C8B-B14F-4D97-AF65-F5344CB8AC3E}">
        <p14:creationId xmlns:p14="http://schemas.microsoft.com/office/powerpoint/2010/main" val="15995392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solidFill>
                  <a:schemeClr val="tx1"/>
                </a:solidFill>
              </a:rPr>
              <a:t>Types of Subqueries</a:t>
            </a:r>
          </a:p>
        </p:txBody>
      </p:sp>
      <p:sp>
        <p:nvSpPr>
          <p:cNvPr id="17411" name="Rectangle 3"/>
          <p:cNvSpPr>
            <a:spLocks noGrp="1" noChangeArrowheads="1"/>
          </p:cNvSpPr>
          <p:nvPr>
            <p:ph type="body" idx="1"/>
          </p:nvPr>
        </p:nvSpPr>
        <p:spPr>
          <a:xfrm>
            <a:off x="609600" y="1770856"/>
            <a:ext cx="7385050" cy="439737"/>
          </a:xfrm>
          <a:noFill/>
          <a:ln/>
        </p:spPr>
        <p:txBody>
          <a:bodyPr/>
          <a:lstStyle/>
          <a:p>
            <a:pPr lvl="1"/>
            <a:r>
              <a:rPr lang="en-US" sz="2400">
                <a:solidFill>
                  <a:schemeClr val="tx1"/>
                </a:solidFill>
              </a:rPr>
              <a:t>Single-row subquery</a:t>
            </a:r>
          </a:p>
        </p:txBody>
      </p:sp>
      <p:grpSp>
        <p:nvGrpSpPr>
          <p:cNvPr id="17419" name="Group 11"/>
          <p:cNvGrpSpPr>
            <a:grpSpLocks/>
          </p:cNvGrpSpPr>
          <p:nvPr/>
        </p:nvGrpSpPr>
        <p:grpSpPr bwMode="auto">
          <a:xfrm>
            <a:off x="1630363" y="2261393"/>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dirty="0">
                  <a:solidFill>
                    <a:schemeClr val="tx1"/>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721350" y="2786856"/>
            <a:ext cx="124713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dirty="0">
                <a:solidFill>
                  <a:schemeClr val="tx1"/>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609600" y="3518693"/>
            <a:ext cx="7324725" cy="1685925"/>
            <a:chOff x="542" y="1730"/>
            <a:chExt cx="4614" cy="1062"/>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Multiple-row subquery</a:t>
              </a:r>
            </a:p>
          </p:txBody>
        </p:sp>
        <p:sp>
          <p:nvSpPr>
            <p:cNvPr id="17422" name="Rectangle 14"/>
            <p:cNvSpPr>
              <a:spLocks noChangeArrowheads="1"/>
            </p:cNvSpPr>
            <p:nvPr/>
          </p:nvSpPr>
          <p:spPr bwMode="auto">
            <a:xfrm>
              <a:off x="3762" y="2268"/>
              <a:ext cx="112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590550" y="5183982"/>
            <a:ext cx="7694613" cy="1617663"/>
            <a:chOff x="530" y="2779"/>
            <a:chExt cx="4847" cy="1019"/>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3" name="Rectangle 25"/>
            <p:cNvSpPr>
              <a:spLocks noChangeArrowheads="1"/>
            </p:cNvSpPr>
            <p:nvPr/>
          </p:nvSpPr>
          <p:spPr bwMode="auto">
            <a:xfrm>
              <a:off x="530" y="2779"/>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dirty="0">
                  <a:solidFill>
                    <a:schemeClr val="tx1"/>
                  </a:solidFill>
                  <a:latin typeface="Arial" pitchFamily="34" charset="0"/>
                </a:rPr>
                <a:t>Multiple-column </a:t>
              </a:r>
              <a:r>
                <a:rPr lang="en-US" sz="2400" dirty="0" err="1">
                  <a:solidFill>
                    <a:schemeClr val="tx1"/>
                  </a:solidFill>
                  <a:latin typeface="Arial" pitchFamily="34" charset="0"/>
                </a:rPr>
                <a:t>subquery</a:t>
              </a:r>
              <a:endParaRPr lang="en-US" sz="2400" dirty="0">
                <a:solidFill>
                  <a:schemeClr val="tx1"/>
                </a:solidFill>
                <a:latin typeface="Arial" pitchFamily="34" charset="0"/>
              </a:endParaRPr>
            </a:p>
          </p:txBody>
        </p:sp>
        <p:sp>
          <p:nvSpPr>
            <p:cNvPr id="17434" name="Rectangle 26"/>
            <p:cNvSpPr>
              <a:spLocks noChangeArrowheads="1"/>
            </p:cNvSpPr>
            <p:nvPr/>
          </p:nvSpPr>
          <p:spPr bwMode="auto">
            <a:xfrm>
              <a:off x="3718" y="3274"/>
              <a:ext cx="1659"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        7900</a:t>
              </a:r>
              <a:br>
                <a:rPr lang="en-US" sz="2400">
                  <a:solidFill>
                    <a:schemeClr val="tx1"/>
                  </a:solidFill>
                  <a:effectLst>
                    <a:outerShdw blurRad="38100" dist="38100" dir="2700000" algn="tl">
                      <a:srgbClr val="000000"/>
                    </a:outerShdw>
                  </a:effectLst>
                  <a:latin typeface="Arial" pitchFamily="34" charset="0"/>
                </a:rPr>
              </a:br>
              <a:r>
                <a:rPr lang="en-US" sz="2400">
                  <a:solidFill>
                    <a:schemeClr val="tx1"/>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082"/>
              <a:ext cx="2499" cy="709"/>
              <a:chOff x="1173" y="3082"/>
              <a:chExt cx="2499" cy="709"/>
            </a:xfrm>
          </p:grpSpPr>
          <p:sp>
            <p:nvSpPr>
              <p:cNvPr id="17435" name="Rectangle 27"/>
              <p:cNvSpPr>
                <a:spLocks noChangeArrowheads="1"/>
              </p:cNvSpPr>
              <p:nvPr/>
            </p:nvSpPr>
            <p:spPr bwMode="blackWhite">
              <a:xfrm>
                <a:off x="1188" y="3082"/>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558"/>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41" name="Rectangle 33"/>
              <p:cNvSpPr>
                <a:spLocks noChangeArrowheads="1"/>
              </p:cNvSpPr>
              <p:nvPr/>
            </p:nvSpPr>
            <p:spPr bwMode="auto">
              <a:xfrm>
                <a:off x="2652" y="331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spTree>
    <p:extLst>
      <p:ext uri="{BB962C8B-B14F-4D97-AF65-F5344CB8AC3E}">
        <p14:creationId xmlns:p14="http://schemas.microsoft.com/office/powerpoint/2010/main" val="28051417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Single-Row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a:t>Definition:</a:t>
            </a:r>
          </a:p>
          <a:p>
            <a:r>
              <a:rPr lang="en-US" sz="1800" dirty="0"/>
              <a:t>Subquery that returns single row is  called Single Row Subquery</a:t>
            </a:r>
          </a:p>
        </p:txBody>
      </p:sp>
    </p:spTree>
    <p:extLst>
      <p:ext uri="{BB962C8B-B14F-4D97-AF65-F5344CB8AC3E}">
        <p14:creationId xmlns:p14="http://schemas.microsoft.com/office/powerpoint/2010/main" val="288604519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38200" y="1676400"/>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dirty="0">
                <a:solidFill>
                  <a:srgbClr val="000000"/>
                </a:solidFill>
                <a:latin typeface="Arial" pitchFamily="34" charset="0"/>
              </a:rPr>
              <a:t>Meaning</a:t>
            </a:r>
          </a:p>
          <a:p>
            <a:pPr algn="l"/>
            <a:r>
              <a:rPr lang="en-US" sz="1800" dirty="0">
                <a:solidFill>
                  <a:srgbClr val="000000"/>
                </a:solidFill>
                <a:latin typeface="Arial" pitchFamily="34" charset="0"/>
              </a:rPr>
              <a:t>Equal to</a:t>
            </a:r>
          </a:p>
          <a:p>
            <a:pPr algn="l"/>
            <a:r>
              <a:rPr lang="en-US" sz="1800" dirty="0">
                <a:solidFill>
                  <a:srgbClr val="000000"/>
                </a:solidFill>
                <a:latin typeface="Arial" pitchFamily="34" charset="0"/>
              </a:rPr>
              <a:t>Greater than </a:t>
            </a:r>
          </a:p>
          <a:p>
            <a:pPr algn="l"/>
            <a:r>
              <a:rPr lang="en-US" sz="1800" dirty="0">
                <a:solidFill>
                  <a:srgbClr val="000000"/>
                </a:solidFill>
                <a:latin typeface="Arial" pitchFamily="34" charset="0"/>
              </a:rPr>
              <a:t>Greater than or equal to </a:t>
            </a:r>
          </a:p>
          <a:p>
            <a:pPr algn="l"/>
            <a:r>
              <a:rPr lang="en-US" sz="1800" dirty="0">
                <a:solidFill>
                  <a:srgbClr val="000000"/>
                </a:solidFill>
                <a:latin typeface="Arial" pitchFamily="34" charset="0"/>
              </a:rPr>
              <a:t>Less than </a:t>
            </a:r>
          </a:p>
          <a:p>
            <a:pPr algn="l"/>
            <a:r>
              <a:rPr lang="en-US" sz="1800" dirty="0">
                <a:solidFill>
                  <a:srgbClr val="000000"/>
                </a:solidFill>
                <a:latin typeface="Arial" pitchFamily="34" charset="0"/>
              </a:rPr>
              <a:t>Less than or equal to</a:t>
            </a:r>
          </a:p>
          <a:p>
            <a:pPr algn="l"/>
            <a:r>
              <a:rPr lang="en-US" sz="1800" dirty="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3175793"/>
      </p:ext>
    </p:extLst>
  </p:cSld>
  <p:clrMapOvr>
    <a:masterClrMapping/>
  </p:clrMapOvr>
  <p:transition spd="slow"/>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2235</TotalTime>
  <Words>2412</Words>
  <Application>Microsoft Office PowerPoint</Application>
  <PresentationFormat>On-screen Show (4:3)</PresentationFormat>
  <Paragraphs>296</Paragraphs>
  <Slides>16</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Narrow</vt:lpstr>
      <vt:lpstr>Calibri</vt:lpstr>
      <vt:lpstr>Corbel</vt:lpstr>
      <vt:lpstr>Courier New</vt:lpstr>
      <vt:lpstr>Helvetica</vt:lpstr>
      <vt:lpstr>Times</vt:lpstr>
      <vt:lpstr>Times New Roman</vt:lpstr>
      <vt:lpstr>Wingdings</vt:lpstr>
      <vt:lpstr>Spectrum</vt:lpstr>
      <vt:lpstr>1_Spectrum</vt:lpstr>
      <vt:lpstr>Single-Row Subquery</vt:lpstr>
      <vt:lpstr>Lecture Outline</vt:lpstr>
      <vt:lpstr>Using a Subquery  to Solve a Problem</vt:lpstr>
      <vt:lpstr>Subqueries</vt:lpstr>
      <vt:lpstr>Using a Subquery</vt:lpstr>
      <vt:lpstr>Guidelines for Using Subqueries</vt:lpstr>
      <vt:lpstr>Types of Subqueries</vt:lpstr>
      <vt:lpstr>Single-Row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Mazid Ul Haque</cp:lastModifiedBy>
  <cp:revision>196</cp:revision>
  <cp:lastPrinted>1998-06-30T21:15:58Z</cp:lastPrinted>
  <dcterms:created xsi:type="dcterms:W3CDTF">1995-06-17T23:31:02Z</dcterms:created>
  <dcterms:modified xsi:type="dcterms:W3CDTF">2021-11-01T07:38:10Z</dcterms:modified>
</cp:coreProperties>
</file>