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20" r:id="rId2"/>
    <p:sldId id="322" r:id="rId3"/>
    <p:sldId id="260" r:id="rId4"/>
    <p:sldId id="331" r:id="rId5"/>
    <p:sldId id="332" r:id="rId6"/>
    <p:sldId id="333" r:id="rId7"/>
    <p:sldId id="348" r:id="rId8"/>
    <p:sldId id="334" r:id="rId9"/>
    <p:sldId id="335" r:id="rId10"/>
    <p:sldId id="343" r:id="rId11"/>
    <p:sldId id="344" r:id="rId12"/>
    <p:sldId id="345" r:id="rId13"/>
    <p:sldId id="336" r:id="rId14"/>
    <p:sldId id="337" r:id="rId15"/>
    <p:sldId id="346" r:id="rId16"/>
    <p:sldId id="347" r:id="rId17"/>
    <p:sldId id="339" r:id="rId18"/>
    <p:sldId id="340" r:id="rId19"/>
    <p:sldId id="341" r:id="rId20"/>
    <p:sldId id="342" r:id="rId21"/>
    <p:sldId id="321" r:id="rId22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39933"/>
    <a:srgbClr val="66CCFF"/>
    <a:srgbClr val="EAEAEA"/>
    <a:srgbClr val="000000"/>
    <a:srgbClr val="FF5050"/>
    <a:srgbClr val="DDDDDD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581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2200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73DF252-D1DE-45CA-A8E3-4ABD5D802EF4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5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155575"/>
            <a:ext cx="5875337" cy="440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2788" y="8594725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Introduction to Oracle: SQL and PL/SQL  5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0B504F8C-BFE7-45F1-A650-98408E57874B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49263" indent="-214313" algn="l" defTabSz="403225" rtl="0" eaLnBrk="0" fontAlgn="base" hangingPunct="0">
      <a:spcBef>
        <a:spcPct val="30000"/>
      </a:spcBef>
      <a:spcAft>
        <a:spcPct val="0"/>
      </a:spcAft>
      <a:buChar char="•"/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2488" indent="-217488" algn="l" defTabSz="403225" rtl="0" eaLnBrk="0" fontAlgn="base" hangingPunct="0">
      <a:spcBef>
        <a:spcPct val="30000"/>
      </a:spcBef>
      <a:spcAft>
        <a:spcPct val="0"/>
      </a:spcAft>
      <a:buChar char="–"/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4" imgW="5989320" imgH="2278380" progId="Word.Document.8">
                  <p:embed/>
                </p:oleObj>
              </mc:Choice>
              <mc:Fallback>
                <p:oleObj name="Document" r:id="rId4" imgW="5989320" imgH="227838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29250"/>
                        <a:ext cx="59896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CA6E3B-AD9F-4CF6-BB10-F1153A01CAFB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62977E3-E962-49AF-895D-D5D78F862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5AE08-C47D-4EF0-B379-EB450939CB58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594E1-CFE3-4C5F-BA16-FB894653D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AA4A1-950A-44E1-80A0-62A4EA379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9FF17-D8F9-4C9C-AA7D-218635CC5825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1D952-F974-43C2-B11B-2BA58FF3A133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28582-6C39-4CEF-A54D-7D26C4312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01817D-176E-4DB0-A8EE-3C0623DED16A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8FE421-182E-4845-8E7C-55A365F24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7D5728-1009-4AB7-8DDE-E144C1FC0D08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77CF-5BAF-4099-8977-EE2EF4AD3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D1E65D-32D8-453C-9349-A25322A006C2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367EFF2-B6DF-4864-8C72-8540D0A628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4D80CA-D555-41DE-BBBC-C415852D3752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A590-D890-43C3-8069-797C7BCC5D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F9CDA4-71A6-40DC-A98D-71D2795D6EB0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5DE0B8-6918-4639-9D4F-265B1BDDE5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64D4D03-95F9-4C52-B570-6401540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A22990-0FDD-4209-900E-184306487896}" type="datetime1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AF1FE-D194-40E3-9C74-E263A852E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633A09-433E-4FAA-935D-6348DFB1CF9C}" type="datetime1">
              <a:rPr lang="en-US"/>
              <a:pPr>
                <a:defRPr/>
              </a:pPr>
              <a:t>3/21/2018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67F484-F0BE-4FC4-8921-03B3B62666D5}" type="datetime1">
              <a:rPr lang="en-US"/>
              <a:pPr>
                <a:defRPr/>
              </a:pPr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DA528FC-9E75-46A9-A271-A35C0BB0E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62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11: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Constraints &amp; Edit Constraints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4C7B-0214-4AB2-AB16-4F203E00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Syntax for Primary Key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7EF9-3695-40D9-8009-7814DAD46F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1. Column level: &lt;</a:t>
            </a:r>
            <a:r>
              <a:rPr lang="en-US" dirty="0" err="1"/>
              <a:t>colname</a:t>
            </a:r>
            <a:r>
              <a:rPr lang="en-US" dirty="0"/>
              <a:t>&gt;&lt;datatype&gt;(size) primary key </a:t>
            </a:r>
          </a:p>
          <a:p>
            <a:pPr marL="0" indent="0">
              <a:buNone/>
            </a:pPr>
            <a:r>
              <a:rPr lang="en-US" dirty="0"/>
              <a:t>Or,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colname</a:t>
            </a:r>
            <a:r>
              <a:rPr lang="en-US" dirty="0"/>
              <a:t>&gt;&lt;datatype&gt;(size) CONSTRAINT  &lt;constraint name&gt; PRIMARY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Table level: CONSTRAINT  &lt;constraint name&gt; PRIMARY KEY (&lt;</a:t>
            </a:r>
            <a:r>
              <a:rPr lang="en-US" dirty="0" err="1"/>
              <a:t>colname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3D66-E76D-4E1B-AC14-08DA8ABB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28582-6C39-4CEF-A54D-7D26C4312D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03F2-A19D-4D83-95EB-CAEF4A76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FOREIGN KEY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60AC-56E1-4CB3-85A1-8ED40D8EB0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PRIMARY KEY table must be created first. Foreign key column Size should be same as primary key column.</a:t>
            </a:r>
          </a:p>
          <a:p>
            <a:r>
              <a:rPr lang="en-US" dirty="0"/>
              <a:t>Syntax: </a:t>
            </a:r>
          </a:p>
          <a:p>
            <a:pPr marL="0" indent="0">
              <a:buNone/>
            </a:pPr>
            <a:r>
              <a:rPr lang="en-US" dirty="0"/>
              <a:t>1. Column level:</a:t>
            </a:r>
          </a:p>
          <a:p>
            <a:pPr marL="0" indent="0">
              <a:buNone/>
            </a:pPr>
            <a:r>
              <a:rPr lang="en-US" dirty="0"/>
              <a:t>&lt;col name&gt; &lt;datatype&gt; (&lt;size&gt;) </a:t>
            </a:r>
          </a:p>
          <a:p>
            <a:pPr marL="0" indent="0">
              <a:buNone/>
            </a:pPr>
            <a:r>
              <a:rPr lang="en-US" dirty="0"/>
              <a:t>CONSTRAINT &lt;</a:t>
            </a:r>
            <a:r>
              <a:rPr lang="en-US" dirty="0" err="1"/>
              <a:t>constraint_name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REFERENCES &lt;</a:t>
            </a:r>
            <a:r>
              <a:rPr lang="en-US" dirty="0" err="1"/>
              <a:t>parent_table_name</a:t>
            </a:r>
            <a:r>
              <a:rPr lang="en-US" dirty="0"/>
              <a:t>&gt;(&lt;</a:t>
            </a:r>
            <a:r>
              <a:rPr lang="en-US" dirty="0" err="1"/>
              <a:t>parent_table_column_name</a:t>
            </a:r>
            <a:r>
              <a:rPr lang="en-US" dirty="0"/>
              <a:t>&gt;)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AF02-C497-4CA8-86AA-D3B8BDD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28582-6C39-4CEF-A54D-7D26C4312D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EFF-5C69-48AC-AD14-3AB11BEF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Syntax for Foreign Key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FEE5-F46C-4A1B-A45D-77FD1660F0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 level:</a:t>
            </a:r>
          </a:p>
          <a:p>
            <a:pPr marL="0" indent="0">
              <a:buNone/>
            </a:pPr>
            <a:r>
              <a:rPr lang="en-US" dirty="0"/>
              <a:t>CONSTRAINT &lt;</a:t>
            </a:r>
            <a:r>
              <a:rPr lang="en-US" dirty="0" err="1"/>
              <a:t>constraint_name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FOREIGN KEY (&lt;</a:t>
            </a:r>
            <a:r>
              <a:rPr lang="en-US" dirty="0" err="1"/>
              <a:t>col_name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REFERENCES &lt;</a:t>
            </a:r>
            <a:r>
              <a:rPr lang="en-US" dirty="0" err="1"/>
              <a:t>parent_table_name</a:t>
            </a:r>
            <a:r>
              <a:rPr lang="en-US" dirty="0"/>
              <a:t>&gt;(&lt;</a:t>
            </a:r>
            <a:r>
              <a:rPr lang="en-US" dirty="0" err="1"/>
              <a:t>parent_table_column_name</a:t>
            </a:r>
            <a:r>
              <a:rPr lang="en-US" dirty="0"/>
              <a:t>&gt;)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6F51-2709-40F0-9547-EB2D26C1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28582-6C39-4CEF-A54D-7D26C4312D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CHECK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CHECK constraint is used to limit the</a:t>
            </a:r>
          </a:p>
          <a:p>
            <a:pPr>
              <a:buNone/>
            </a:pPr>
            <a:r>
              <a:rPr lang="en-US" sz="2400" dirty="0"/>
              <a:t>value range that can be placed in a column. If</a:t>
            </a:r>
          </a:p>
          <a:p>
            <a:pPr>
              <a:buNone/>
            </a:pPr>
            <a:r>
              <a:rPr lang="en-US" sz="2400" dirty="0"/>
              <a:t>you define a  CHECK constraint  on a single</a:t>
            </a:r>
          </a:p>
          <a:p>
            <a:pPr>
              <a:buNone/>
            </a:pPr>
            <a:r>
              <a:rPr lang="en-US" sz="2400" dirty="0"/>
              <a:t>column it allows only certain values for this</a:t>
            </a:r>
          </a:p>
          <a:p>
            <a:pPr>
              <a:buNone/>
            </a:pPr>
            <a:r>
              <a:rPr lang="en-US" sz="2400" dirty="0"/>
              <a:t>column.</a:t>
            </a:r>
          </a:p>
          <a:p>
            <a:pPr marL="0" indent="0">
              <a:buNone/>
            </a:pPr>
            <a:r>
              <a:rPr lang="en-US" dirty="0"/>
              <a:t>Syntax: </a:t>
            </a:r>
          </a:p>
          <a:p>
            <a:pPr marL="0" indent="0">
              <a:buNone/>
            </a:pPr>
            <a:r>
              <a:rPr lang="en-US" dirty="0"/>
              <a:t>CONSTRAINT &lt;</a:t>
            </a:r>
            <a:r>
              <a:rPr lang="en-US" dirty="0" err="1"/>
              <a:t>constraint_name</a:t>
            </a:r>
            <a:r>
              <a:rPr lang="en-US" dirty="0"/>
              <a:t>&gt; CHECK (&lt;col name&gt;  &lt;logical expression&gt;)</a:t>
            </a:r>
          </a:p>
          <a:p>
            <a:pPr marL="0" indent="0">
              <a:buNone/>
            </a:pPr>
            <a:r>
              <a:rPr lang="en-US" dirty="0"/>
              <a:t>Or,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colname</a:t>
            </a:r>
            <a:r>
              <a:rPr lang="en-US" dirty="0"/>
              <a:t>&gt;&lt;datatype&gt;(size) check(&lt;logical expression&gt;)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97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Edit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Constraints are the rules enforced on data columns on table. These are used to limit the type of data  that can go into a table. This ensures the accuracy and reliability of the data in the database.</a:t>
            </a:r>
          </a:p>
          <a:p>
            <a:pPr marL="0" indent="0">
              <a:buNone/>
            </a:pPr>
            <a:r>
              <a:rPr lang="en-US" dirty="0"/>
              <a:t>Previously, we have learnt to add</a:t>
            </a:r>
          </a:p>
          <a:p>
            <a:pPr marL="0" indent="0">
              <a:buNone/>
            </a:pPr>
            <a:r>
              <a:rPr lang="en-US" dirty="0"/>
              <a:t>constraints on the time of creating the table. You can also add or  change constraint after table  have been created.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525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B262-A25B-4FB4-A0B1-16186A1C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Edit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9DDE-A422-43A2-BBE2-34CA776EF9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6633"/>
                </a:solidFill>
              </a:rPr>
              <a:t>For </a:t>
            </a:r>
            <a:r>
              <a:rPr lang="en-US" sz="2000" b="1" dirty="0">
                <a:solidFill>
                  <a:srgbClr val="FF6633"/>
                </a:solidFill>
              </a:rPr>
              <a:t>default constraint</a:t>
            </a:r>
            <a:r>
              <a:rPr lang="en-US" sz="2000" dirty="0">
                <a:solidFill>
                  <a:srgbClr val="FF6633"/>
                </a:solidFill>
              </a:rPr>
              <a:t>:</a:t>
            </a:r>
          </a:p>
          <a:p>
            <a:r>
              <a:rPr lang="en-US" sz="2000" dirty="0"/>
              <a:t>ALTER TABLE &lt;table name&gt;</a:t>
            </a:r>
          </a:p>
          <a:p>
            <a:pPr marL="0" indent="0">
              <a:buNone/>
            </a:pPr>
            <a:r>
              <a:rPr lang="en-US" sz="2000" dirty="0"/>
              <a:t>add &lt;</a:t>
            </a:r>
            <a:r>
              <a:rPr lang="en-US" sz="2000" dirty="0" err="1"/>
              <a:t>colname</a:t>
            </a:r>
            <a:r>
              <a:rPr lang="en-US" sz="2000" dirty="0"/>
              <a:t>&gt;  &lt;datatype&gt;(&lt;size&gt;) DEFAULT &lt;</a:t>
            </a:r>
            <a:r>
              <a:rPr lang="en-US" sz="2000" dirty="0" err="1"/>
              <a:t>default_value</a:t>
            </a:r>
            <a:r>
              <a:rPr lang="en-US" sz="2000" dirty="0"/>
              <a:t>&gt;</a:t>
            </a:r>
          </a:p>
          <a:p>
            <a:r>
              <a:rPr lang="en-US" sz="2000" dirty="0">
                <a:solidFill>
                  <a:srgbClr val="FF6633"/>
                </a:solidFill>
              </a:rPr>
              <a:t>For </a:t>
            </a:r>
            <a:r>
              <a:rPr lang="en-US" sz="2000" b="1" dirty="0">
                <a:solidFill>
                  <a:srgbClr val="FF6633"/>
                </a:solidFill>
              </a:rPr>
              <a:t>primary key constraint</a:t>
            </a:r>
            <a:r>
              <a:rPr lang="en-US" sz="2000" dirty="0">
                <a:solidFill>
                  <a:srgbClr val="FF6633"/>
                </a:solidFill>
              </a:rPr>
              <a:t>:</a:t>
            </a:r>
          </a:p>
          <a:p>
            <a:r>
              <a:rPr lang="en-US" sz="2000" dirty="0"/>
              <a:t>ALTER TABLE &lt;table name&gt;</a:t>
            </a:r>
          </a:p>
          <a:p>
            <a:pPr marL="0" indent="0">
              <a:buNone/>
            </a:pPr>
            <a:r>
              <a:rPr lang="en-US" sz="2000" dirty="0"/>
              <a:t>ADD CONSTRAINT &lt;constraint name&gt;</a:t>
            </a:r>
          </a:p>
          <a:p>
            <a:pPr marL="0" indent="0">
              <a:buNone/>
            </a:pPr>
            <a:r>
              <a:rPr lang="en-US" sz="2000" dirty="0"/>
              <a:t>PRIMARY </a:t>
            </a:r>
            <a:r>
              <a:rPr lang="en-US" sz="2000"/>
              <a:t>KEY (&lt;</a:t>
            </a:r>
            <a:r>
              <a:rPr lang="en-US" sz="2000" dirty="0"/>
              <a:t>column </a:t>
            </a:r>
            <a:r>
              <a:rPr lang="en-US" sz="2000"/>
              <a:t>name&gt;)</a:t>
            </a:r>
            <a:endParaRPr lang="en-US" sz="2000" dirty="0"/>
          </a:p>
          <a:p>
            <a:r>
              <a:rPr lang="en-US" sz="2000" dirty="0">
                <a:solidFill>
                  <a:srgbClr val="FF6633"/>
                </a:solidFill>
              </a:rPr>
              <a:t>For </a:t>
            </a:r>
            <a:r>
              <a:rPr lang="en-US" sz="2000" b="1" dirty="0">
                <a:solidFill>
                  <a:srgbClr val="FF6633"/>
                </a:solidFill>
              </a:rPr>
              <a:t>Foreign key constraint</a:t>
            </a:r>
            <a:r>
              <a:rPr lang="en-US" sz="2000" dirty="0">
                <a:solidFill>
                  <a:srgbClr val="FF6633"/>
                </a:solidFill>
              </a:rPr>
              <a:t>:</a:t>
            </a:r>
          </a:p>
          <a:p>
            <a:r>
              <a:rPr lang="en-US" sz="2000" dirty="0"/>
              <a:t>ALTER TABLE &lt;</a:t>
            </a:r>
            <a:r>
              <a:rPr lang="en-US" sz="2000" dirty="0" err="1"/>
              <a:t>table_name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ADD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Foreign key (&lt;</a:t>
            </a:r>
            <a:r>
              <a:rPr lang="en-US" sz="2000" dirty="0" err="1"/>
              <a:t>col_name</a:t>
            </a:r>
            <a:r>
              <a:rPr lang="en-US" sz="2000" dirty="0"/>
              <a:t>&gt;) REFERENCES &lt;</a:t>
            </a:r>
            <a:r>
              <a:rPr lang="en-US" sz="2000" dirty="0" err="1"/>
              <a:t>parent_table_name</a:t>
            </a:r>
            <a:r>
              <a:rPr lang="en-US" sz="2000" dirty="0"/>
              <a:t>&gt;(&lt;</a:t>
            </a:r>
            <a:r>
              <a:rPr lang="en-US" sz="2000" dirty="0" err="1"/>
              <a:t>parent_table_column_name</a:t>
            </a:r>
            <a:r>
              <a:rPr lang="en-US" sz="2000" dirty="0"/>
              <a:t>&gt;)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6035-E996-42FA-B984-CB95D34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28582-6C39-4CEF-A54D-7D26C4312D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5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BF17-A9D1-4A9A-AA3C-7FE3D4AD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Edit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98A7-1458-4683-8ADB-F9088BFE11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6633"/>
                </a:solidFill>
              </a:rPr>
              <a:t>For check constraint:</a:t>
            </a:r>
          </a:p>
          <a:p>
            <a:r>
              <a:rPr lang="en-US" sz="2800" dirty="0"/>
              <a:t>ALTER TABLE &lt;</a:t>
            </a:r>
            <a:r>
              <a:rPr lang="en-US" sz="2800" dirty="0" err="1"/>
              <a:t>table_name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dirty="0"/>
              <a:t>ADD CONSTRAINT &lt;</a:t>
            </a:r>
            <a:r>
              <a:rPr lang="en-US" dirty="0" err="1"/>
              <a:t>constraintname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CHECK ( &lt;</a:t>
            </a:r>
            <a:r>
              <a:rPr lang="en-US" dirty="0" err="1"/>
              <a:t>colname</a:t>
            </a:r>
            <a:r>
              <a:rPr lang="en-US" dirty="0"/>
              <a:t>&gt; &lt;expression&gt;)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2759-FB1A-4D26-A08D-8A3D8B59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28582-6C39-4CEF-A54D-7D26C4312D5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1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Drop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alter table &lt;table&gt; drop constraint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constraint_name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94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Disable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alter table &lt;table&gt; disable  constraint &lt;</a:t>
            </a:r>
            <a:r>
              <a:rPr lang="en-US" dirty="0" err="1"/>
              <a:t>constraint_name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870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Enable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alter table &lt;table&gt;</a:t>
            </a:r>
          </a:p>
          <a:p>
            <a:pPr marL="0" indent="0">
              <a:buNone/>
            </a:pPr>
            <a:r>
              <a:rPr lang="en-US" dirty="0"/>
              <a:t>enable constraint &lt;</a:t>
            </a:r>
            <a:r>
              <a:rPr lang="en-US" dirty="0" err="1"/>
              <a:t>constraint_name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878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Data Constraints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Edit Constraints</a:t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</a:rPr>
              <a:t>Viewing </a:t>
            </a:r>
            <a:r>
              <a:rPr lang="en-US" sz="2800" b="1" dirty="0" err="1">
                <a:solidFill>
                  <a:schemeClr val="tx1"/>
                </a:solidFill>
              </a:rPr>
              <a:t>Colums</a:t>
            </a:r>
            <a:r>
              <a:rPr lang="en-US" sz="2800" b="1" dirty="0">
                <a:solidFill>
                  <a:schemeClr val="tx1"/>
                </a:solidFill>
              </a:rPr>
              <a:t> Associated with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constraint_name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user_cons_columns</a:t>
            </a:r>
            <a:r>
              <a:rPr lang="en-US" dirty="0"/>
              <a:t> where</a:t>
            </a:r>
          </a:p>
          <a:p>
            <a:pPr marL="0" indent="0">
              <a:buNone/>
            </a:pPr>
            <a:r>
              <a:rPr lang="en-US" dirty="0" err="1"/>
              <a:t>table_name</a:t>
            </a:r>
            <a:r>
              <a:rPr lang="en-US" dirty="0"/>
              <a:t> = ‘&lt;table&gt;’;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91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Data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/>
            <a:r>
              <a:rPr lang="en-US" dirty="0"/>
              <a:t>Constraints are the rules enforced on data columns on table.</a:t>
            </a:r>
          </a:p>
          <a:p>
            <a:pPr marL="0" indent="0"/>
            <a:r>
              <a:rPr lang="en-US" dirty="0"/>
              <a:t>Used to limit the type of data  that can go into a table</a:t>
            </a:r>
          </a:p>
          <a:p>
            <a:pPr marL="0" indent="0"/>
            <a:r>
              <a:rPr lang="en-US" dirty="0"/>
              <a:t>Ensures the accuracy and reliability of the data in the database</a:t>
            </a:r>
          </a:p>
          <a:p>
            <a:pPr marL="0" indent="0"/>
            <a:r>
              <a:rPr lang="en-US" dirty="0"/>
              <a:t> Could be column level or table level</a:t>
            </a:r>
          </a:p>
          <a:p>
            <a:pPr marL="0" indent="0"/>
            <a:r>
              <a:rPr lang="en-US" dirty="0"/>
              <a:t>Column level constraints are applied  one by one column</a:t>
            </a:r>
          </a:p>
          <a:p>
            <a:pPr marL="0" indent="0"/>
            <a:r>
              <a:rPr lang="en-US" dirty="0"/>
              <a:t>Table level constraints are applied to the whole table.</a:t>
            </a:r>
          </a:p>
          <a:p>
            <a:pPr lvl="1" eaLnBrk="1" hangingPunct="1">
              <a:buClr>
                <a:srgbClr val="C00000"/>
              </a:buClr>
              <a:buSzPct val="100000"/>
              <a:buNone/>
            </a:pPr>
            <a:br>
              <a:rPr lang="en-US" dirty="0"/>
            </a:b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Data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are commonly used constraints available in SQL:</a:t>
            </a:r>
          </a:p>
          <a:p>
            <a:r>
              <a:rPr lang="en-US" dirty="0"/>
              <a:t>NOT NULL Constraint: Ensures that a column cannot have NULL value.</a:t>
            </a:r>
          </a:p>
          <a:p>
            <a:r>
              <a:rPr lang="en-US" dirty="0"/>
              <a:t>DEFAULT Constraint: Provides a default value for a column when none is specified.</a:t>
            </a:r>
          </a:p>
          <a:p>
            <a:r>
              <a:rPr lang="en-US" dirty="0"/>
              <a:t>UNIQUE Constraint: Ensures that all values in a column are different.</a:t>
            </a:r>
          </a:p>
          <a:p>
            <a:r>
              <a:rPr lang="en-US" dirty="0"/>
              <a:t>PRIMARY Key Uniquely identified each rows/records  in a database table.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939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Data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r>
              <a:rPr lang="en-US" dirty="0"/>
              <a:t>FOREIGN Key: Uniquely identified a rows/records in any another database table.</a:t>
            </a:r>
          </a:p>
          <a:p>
            <a:r>
              <a:rPr lang="en-US" dirty="0"/>
              <a:t>CHECK Constraint: The CHECK constraint ensures that all values in a column satisfy certain  conditions.</a:t>
            </a:r>
          </a:p>
          <a:p>
            <a:pPr marL="0" indent="0">
              <a:buNone/>
            </a:pPr>
            <a:r>
              <a:rPr lang="en-US" dirty="0"/>
              <a:t>Constraints can be specified when a table is created with the  CREATE TABLE statement</a:t>
            </a:r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You can use  ALTER TABLE statement to create constraints even after the table is created.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436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NOT NULL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>
              <a:buNone/>
            </a:pPr>
            <a:r>
              <a:rPr lang="en-US" dirty="0"/>
              <a:t>The NOT NULL constraint enforces a field to</a:t>
            </a:r>
          </a:p>
          <a:p>
            <a:pPr>
              <a:buNone/>
            </a:pPr>
            <a:r>
              <a:rPr lang="en-US" dirty="0"/>
              <a:t>always contain a value. This means that you</a:t>
            </a:r>
          </a:p>
          <a:p>
            <a:pPr>
              <a:buNone/>
            </a:pPr>
            <a:r>
              <a:rPr lang="en-US" dirty="0"/>
              <a:t>cannot insert a new record, or update a record</a:t>
            </a:r>
          </a:p>
          <a:p>
            <a:pPr>
              <a:buNone/>
            </a:pPr>
            <a:r>
              <a:rPr lang="en-US" dirty="0"/>
              <a:t>without adding a value to this field.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&lt;col&gt;&lt;datatype&gt;(size)</a:t>
            </a:r>
          </a:p>
          <a:p>
            <a:pPr marL="0" indent="0">
              <a:buNone/>
            </a:pPr>
            <a:r>
              <a:rPr lang="en-US" dirty="0"/>
              <a:t>not null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72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0936-986D-4EEC-9463-E6E7D5EC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DEFAULT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D096-2BEE-4CA1-BFF8-BBF17A146F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Column level syntax:</a:t>
            </a:r>
          </a:p>
          <a:p>
            <a:r>
              <a:rPr lang="en-US" dirty="0"/>
              <a:t>&lt;</a:t>
            </a:r>
            <a:r>
              <a:rPr lang="en-US" dirty="0" err="1"/>
              <a:t>col_name</a:t>
            </a:r>
            <a:r>
              <a:rPr lang="en-US" dirty="0"/>
              <a:t>&gt; &lt;data type&gt; (&lt;size&gt;)</a:t>
            </a:r>
          </a:p>
          <a:p>
            <a:pPr marL="0" indent="0">
              <a:buNone/>
            </a:pPr>
            <a:r>
              <a:rPr lang="en-US" dirty="0"/>
              <a:t>DEFAULT &lt;</a:t>
            </a:r>
            <a:r>
              <a:rPr lang="en-US" dirty="0" err="1"/>
              <a:t>default_value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** default constraint can not have a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9357-9D39-48EC-BE4D-68F69C3F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28582-6C39-4CEF-A54D-7D26C4312D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UNIQUE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UNIQUE constraint uniquely identifies each record in a database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&lt;col&gt;&lt;datatype&gt;(size) unique;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488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tx1"/>
                </a:solidFill>
              </a:rPr>
              <a:t>PRIMARY KEY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PRIMARY KEY constraint uniquely</a:t>
            </a:r>
          </a:p>
          <a:p>
            <a:pPr marL="0" indent="0">
              <a:buNone/>
            </a:pPr>
            <a:r>
              <a:rPr lang="en-US" dirty="0"/>
              <a:t>identifies each record in a database table.</a:t>
            </a:r>
          </a:p>
          <a:p>
            <a:pPr marL="0" indent="0">
              <a:buNone/>
            </a:pPr>
            <a:r>
              <a:rPr lang="en-US" dirty="0"/>
              <a:t>Primary keys must  contain unique values. A</a:t>
            </a:r>
          </a:p>
          <a:p>
            <a:pPr marL="0" indent="0">
              <a:buNone/>
            </a:pPr>
            <a:r>
              <a:rPr lang="en-US" dirty="0"/>
              <a:t>primary key column cannot contain NULL</a:t>
            </a:r>
          </a:p>
          <a:p>
            <a:pPr marL="0" indent="0">
              <a:buNone/>
            </a:pPr>
            <a:r>
              <a:rPr lang="en-US" dirty="0"/>
              <a:t>values. Each table should have a  primary key,</a:t>
            </a:r>
          </a:p>
          <a:p>
            <a:pPr marL="0" indent="0">
              <a:buNone/>
            </a:pPr>
            <a:r>
              <a:rPr lang="en-US" dirty="0"/>
              <a:t>and each table can have only ONE primary key.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572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2605</TotalTime>
  <Words>875</Words>
  <Application>Microsoft Office PowerPoint</Application>
  <PresentationFormat>On-screen Show (4:3)</PresentationFormat>
  <Paragraphs>151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Document</vt:lpstr>
      <vt:lpstr>Introduction to Database Lecture 11: Data Constraints &amp; Edit Constraints </vt:lpstr>
      <vt:lpstr>Learning Objectives</vt:lpstr>
      <vt:lpstr>Data Constraints</vt:lpstr>
      <vt:lpstr>Data Constraints</vt:lpstr>
      <vt:lpstr>Data Constraints</vt:lpstr>
      <vt:lpstr>NOT NULL Constraints</vt:lpstr>
      <vt:lpstr>DEFAULT Constraints</vt:lpstr>
      <vt:lpstr>UNIQUE Constraints</vt:lpstr>
      <vt:lpstr>PRIMARY KEY Constraints</vt:lpstr>
      <vt:lpstr>Syntax for Primary Key Constraints</vt:lpstr>
      <vt:lpstr>FOREIGN KEY Constraints</vt:lpstr>
      <vt:lpstr>Syntax for Foreign Key Constraints</vt:lpstr>
      <vt:lpstr>CHECK Constraints</vt:lpstr>
      <vt:lpstr>Edit Constraints</vt:lpstr>
      <vt:lpstr>Edit Constraints</vt:lpstr>
      <vt:lpstr>Edit Constraints</vt:lpstr>
      <vt:lpstr>Drop Constraints</vt:lpstr>
      <vt:lpstr>Disable Constraints</vt:lpstr>
      <vt:lpstr>Enable Constraints</vt:lpstr>
      <vt:lpstr>Viewing Colums Associated with Constraints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IntroductionToDatabase</dc:title>
  <dc:creator>Juena Ahmed Noshin</dc:creator>
  <cp:lastModifiedBy>Ahona</cp:lastModifiedBy>
  <cp:revision>270</cp:revision>
  <cp:lastPrinted>1998-09-17T00:09:17Z</cp:lastPrinted>
  <dcterms:created xsi:type="dcterms:W3CDTF">1995-06-17T23:31:02Z</dcterms:created>
  <dcterms:modified xsi:type="dcterms:W3CDTF">2018-03-21T05:16:29Z</dcterms:modified>
</cp:coreProperties>
</file>