
<file path=[Content_Types].xml><?xml version="1.0" encoding="utf-8"?>
<Types xmlns="http://schemas.openxmlformats.org/package/2006/content-types">
  <Default Extension="gif" ContentType="image/gi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8" r:id="rId6"/>
    <p:sldId id="294" r:id="rId7"/>
    <p:sldId id="283" r:id="rId8"/>
    <p:sldId id="296" r:id="rId9"/>
    <p:sldId id="284" r:id="rId10"/>
    <p:sldId id="286" r:id="rId11"/>
    <p:sldId id="290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44B20"/>
    <a:srgbClr val="F0A010"/>
    <a:srgbClr val="FFFFFF"/>
    <a:srgbClr val="404040"/>
    <a:srgbClr val="7030A0"/>
    <a:srgbClr val="00B0F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B5CA2-3063-4159-96AB-B4A756466DB3}" v="2" dt="2021-03-14T13:36:37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6" autoAdjust="0"/>
    <p:restoredTop sz="91529" autoAdjust="0"/>
  </p:normalViewPr>
  <p:slideViewPr>
    <p:cSldViewPr snapToGrid="0" showGuides="1">
      <p:cViewPr varScale="1">
        <p:scale>
          <a:sx n="79" d="100"/>
          <a:sy n="79" d="100"/>
        </p:scale>
        <p:origin x="52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IN" smtClean="0"/>
              <a:t>14-03-2021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IN" smtClean="0"/>
              <a:t>14-03-2021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91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ct val="0"/>
              </a:spcBef>
            </a:pPr>
            <a:r>
              <a:rPr lang="en-US" dirty="0"/>
              <a:t>Why do we need oop While we have procedural programming ?</a:t>
            </a:r>
          </a:p>
          <a:p>
            <a:pPr algn="l">
              <a:spcBef>
                <a:spcPct val="0"/>
              </a:spcBef>
            </a:pPr>
            <a:r>
              <a:rPr lang="en-US" dirty="0"/>
              <a:t>Three reasons from three point of view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45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basic unit of Object Oriented Programming and represents the real life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100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+mn-cs"/>
              </a:rPr>
              <a:t>A class is a set of instruction that describes </a:t>
            </a:r>
            <a:r>
              <a:rPr lang="en-US" sz="1200" dirty="0">
                <a:ea typeface="Cambria Math" panose="02040503050406030204" pitchFamily="18" charset="0"/>
              </a:rPr>
              <a:t>what an object will contain (members variables) and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  <a:cs typeface="+mn-cs"/>
              </a:rPr>
              <a:t>determines how the object will behave (Methods).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64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29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Encapsulation is the act of wrapping up of attributes(represented by data members) and operations (represented by functions) under one single unit (represented by class).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ACE04-E13C-4837-B6DD-B388E7CAA05E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94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14-03-2021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16" y="1825625"/>
            <a:ext cx="548120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380" y="1681163"/>
            <a:ext cx="548120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7379" y="2586215"/>
            <a:ext cx="5481203" cy="36034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681163"/>
            <a:ext cx="54812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586215"/>
            <a:ext cx="5481202" cy="36034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16" y="2057400"/>
            <a:ext cx="3206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84" y="246187"/>
            <a:ext cx="7467304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5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804745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Here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1" y="1620451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14-03-2021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3760408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F93407-1483-4B80-86DE-DAE1D4D89093}" type="datetimeFigureOut">
              <a:rPr lang="en-IN" smtClean="0"/>
              <a:t>14-03-2021</a:t>
            </a:fld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8A58F8-DA09-4B0D-B6A7-3370D7DF8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21"/>
          <a:stretch/>
        </p:blipFill>
        <p:spPr>
          <a:xfrm>
            <a:off x="1276025" y="0"/>
            <a:ext cx="9419808" cy="3071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419" y="3873853"/>
            <a:ext cx="8515159" cy="1250042"/>
          </a:xfrm>
        </p:spPr>
        <p:txBody>
          <a:bodyPr>
            <a:normAutofit/>
          </a:bodyPr>
          <a:lstStyle/>
          <a:p>
            <a:pPr algn="ctr"/>
            <a:r>
              <a:rPr lang="en-CA" sz="4400" cap="small" dirty="0"/>
              <a:t>Object-Oriented Programming (OOP) Basic Concepts in </a:t>
            </a:r>
            <a:r>
              <a:rPr lang="en-CA" sz="4400" cap="small" dirty="0" err="1"/>
              <a:t>c++</a:t>
            </a:r>
            <a:endParaRPr lang="en-IN" sz="4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D25F8D-2F6E-45B4-BC2C-B375598B1FF5}"/>
              </a:ext>
            </a:extLst>
          </p:cNvPr>
          <p:cNvCxnSpPr>
            <a:cxnSpLocks/>
          </p:cNvCxnSpPr>
          <p:nvPr/>
        </p:nvCxnSpPr>
        <p:spPr>
          <a:xfrm>
            <a:off x="2960914" y="5225143"/>
            <a:ext cx="622662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48150" y="4505097"/>
            <a:ext cx="108956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</a:pPr>
            <a:r>
              <a:rPr lang="en-US" sz="3200" dirty="0">
                <a:latin typeface="+mj-lt"/>
                <a:ea typeface="Cambria Math" panose="02040503050406030204" pitchFamily="18" charset="0"/>
              </a:rPr>
              <a:t>Object-oriented programming (OOP) is a programming paradigm based upon objects that aims to incorporate the advantages of modularity, reusability, and maintainability.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B0A6C9-3EBD-40BD-945B-C3ED709A0E48}"/>
              </a:ext>
            </a:extLst>
          </p:cNvPr>
          <p:cNvGrpSpPr/>
          <p:nvPr/>
        </p:nvGrpSpPr>
        <p:grpSpPr>
          <a:xfrm>
            <a:off x="838200" y="145408"/>
            <a:ext cx="10515600" cy="4165464"/>
            <a:chOff x="838200" y="145408"/>
            <a:chExt cx="10515600" cy="4165464"/>
          </a:xfrm>
        </p:grpSpPr>
        <p:sp>
          <p:nvSpPr>
            <p:cNvPr id="5" name="Title 8">
              <a:extLst>
                <a:ext uri="{FF2B5EF4-FFF2-40B4-BE49-F238E27FC236}">
                  <a16:creationId xmlns:a16="http://schemas.microsoft.com/office/drawing/2014/main" id="{E68E31FD-BE74-4CB3-A5A5-652148351F11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487640"/>
              <a:ext cx="10515600" cy="82323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lang="en-IN" sz="3600" b="1" cap="all" baseline="0"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What is oop ?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endParaRPr lang="en-IN" dirty="0">
                <a:solidFill>
                  <a:schemeClr val="accent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910D0A-0F50-4D3D-A366-1607BD11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8697" y="145408"/>
              <a:ext cx="10134600" cy="34480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2622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C9BE45-12A5-4756-829B-3ACDB516B8E5}"/>
              </a:ext>
            </a:extLst>
          </p:cNvPr>
          <p:cNvCxnSpPr>
            <a:cxnSpLocks/>
          </p:cNvCxnSpPr>
          <p:nvPr/>
        </p:nvCxnSpPr>
        <p:spPr>
          <a:xfrm>
            <a:off x="5890078" y="1094138"/>
            <a:ext cx="0" cy="483888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31CBC42-B229-4B21-81C6-39D07B3F1471}"/>
              </a:ext>
            </a:extLst>
          </p:cNvPr>
          <p:cNvSpPr/>
          <p:nvPr/>
        </p:nvSpPr>
        <p:spPr>
          <a:xfrm>
            <a:off x="1074060" y="2185365"/>
            <a:ext cx="4728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Focus is on the sequence of operations rather than the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7A07D-FF43-4AC4-B9AB-2BD7F0B8245D}"/>
              </a:ext>
            </a:extLst>
          </p:cNvPr>
          <p:cNvSpPr/>
          <p:nvPr/>
        </p:nvSpPr>
        <p:spPr>
          <a:xfrm>
            <a:off x="1074060" y="1094138"/>
            <a:ext cx="377371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1" cap="all" dirty="0"/>
              <a:t>Procedural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A0E57-81C0-47D6-9F77-347E12777B51}"/>
              </a:ext>
            </a:extLst>
          </p:cNvPr>
          <p:cNvSpPr/>
          <p:nvPr/>
        </p:nvSpPr>
        <p:spPr>
          <a:xfrm>
            <a:off x="6843488" y="1094138"/>
            <a:ext cx="377371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1" cap="all" dirty="0"/>
              <a:t>OOP </a:t>
            </a:r>
          </a:p>
        </p:txBody>
      </p:sp>
      <p:pic>
        <p:nvPicPr>
          <p:cNvPr id="11" name="Graphic 10" descr="List">
            <a:extLst>
              <a:ext uri="{FF2B5EF4-FFF2-40B4-BE49-F238E27FC236}">
                <a16:creationId xmlns:a16="http://schemas.microsoft.com/office/drawing/2014/main" id="{1C190A9A-BACB-4E94-94C5-D9A9653E4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630" y="2150951"/>
            <a:ext cx="818128" cy="818128"/>
          </a:xfrm>
          <a:prstGeom prst="rect">
            <a:avLst/>
          </a:prstGeom>
        </p:spPr>
      </p:pic>
      <p:pic>
        <p:nvPicPr>
          <p:cNvPr id="16" name="Graphic 15" descr="Maze">
            <a:extLst>
              <a:ext uri="{FF2B5EF4-FFF2-40B4-BE49-F238E27FC236}">
                <a16:creationId xmlns:a16="http://schemas.microsoft.com/office/drawing/2014/main" id="{A22CD3AB-466C-459F-AAC2-DF451ADA4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630" y="3222171"/>
            <a:ext cx="818128" cy="93239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F98589-16D9-4314-ACEC-C356982FDD7E}"/>
              </a:ext>
            </a:extLst>
          </p:cNvPr>
          <p:cNvGrpSpPr/>
          <p:nvPr/>
        </p:nvGrpSpPr>
        <p:grpSpPr>
          <a:xfrm>
            <a:off x="288082" y="4297985"/>
            <a:ext cx="818128" cy="818128"/>
            <a:chOff x="278553" y="4165485"/>
            <a:chExt cx="818128" cy="818128"/>
          </a:xfrm>
        </p:grpSpPr>
        <p:pic>
          <p:nvPicPr>
            <p:cNvPr id="20" name="Graphic 19" descr="Recycle sign">
              <a:extLst>
                <a:ext uri="{FF2B5EF4-FFF2-40B4-BE49-F238E27FC236}">
                  <a16:creationId xmlns:a16="http://schemas.microsoft.com/office/drawing/2014/main" id="{C88FB13A-08E7-4BE1-8AAF-8D91F82F7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8553" y="4165485"/>
              <a:ext cx="818128" cy="818128"/>
            </a:xfrm>
            <a:prstGeom prst="rect">
              <a:avLst/>
            </a:prstGeom>
          </p:spPr>
        </p:pic>
        <p:pic>
          <p:nvPicPr>
            <p:cNvPr id="23" name="Graphic 22" descr="Close">
              <a:extLst>
                <a:ext uri="{FF2B5EF4-FFF2-40B4-BE49-F238E27FC236}">
                  <a16:creationId xmlns:a16="http://schemas.microsoft.com/office/drawing/2014/main" id="{C26AD000-7710-4D40-A1D7-F669E3A84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0446" y="4286076"/>
              <a:ext cx="576945" cy="57694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4DA350C-C69C-4CFA-9112-7691FED4641A}"/>
              </a:ext>
            </a:extLst>
          </p:cNvPr>
          <p:cNvSpPr/>
          <p:nvPr/>
        </p:nvSpPr>
        <p:spPr>
          <a:xfrm>
            <a:off x="7023778" y="2185365"/>
            <a:ext cx="49254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Focus is on the Data rather than sequence of operations.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52305E-ACC9-440A-8459-FF22C2C8DC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aintBrush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1359" y="2150951"/>
            <a:ext cx="843869" cy="816429"/>
          </a:xfrm>
          <a:prstGeom prst="rect">
            <a:avLst/>
          </a:prstGeom>
        </p:spPr>
      </p:pic>
      <p:pic>
        <p:nvPicPr>
          <p:cNvPr id="3080" name="Picture 8" descr="Image result for model icon">
            <a:extLst>
              <a:ext uri="{FF2B5EF4-FFF2-40B4-BE49-F238E27FC236}">
                <a16:creationId xmlns:a16="http://schemas.microsoft.com/office/drawing/2014/main" id="{D42BC972-6116-4575-8898-DE22587F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66434"/>
            <a:ext cx="843865" cy="84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6ACCCC-6BC2-48F5-A34A-85D6475BA08E}"/>
              </a:ext>
            </a:extLst>
          </p:cNvPr>
          <p:cNvSpPr/>
          <p:nvPr/>
        </p:nvSpPr>
        <p:spPr>
          <a:xfrm>
            <a:off x="7004501" y="4302433"/>
            <a:ext cx="4964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OOP approach offers great reusability and maintainability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356CEF-E345-4F44-A5C4-EE744A292601}"/>
              </a:ext>
            </a:extLst>
          </p:cNvPr>
          <p:cNvSpPr/>
          <p:nvPr/>
        </p:nvSpPr>
        <p:spPr>
          <a:xfrm>
            <a:off x="7023778" y="3280948"/>
            <a:ext cx="4925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We can easily model large real-world concepts using OOP.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1AE5A7E-FF06-403C-82C0-DBED76B4532C}"/>
              </a:ext>
            </a:extLst>
          </p:cNvPr>
          <p:cNvSpPr/>
          <p:nvPr/>
        </p:nvSpPr>
        <p:spPr>
          <a:xfrm>
            <a:off x="1120725" y="4418576"/>
            <a:ext cx="4751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/>
              <a:t>Poor maintainability and reusability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087020-6E77-43DB-85F5-DF6E6A26088C}"/>
              </a:ext>
            </a:extLst>
          </p:cNvPr>
          <p:cNvSpPr/>
          <p:nvPr/>
        </p:nvSpPr>
        <p:spPr>
          <a:xfrm>
            <a:off x="1120725" y="3280947"/>
            <a:ext cx="4469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Writing a series of steps become complex for large programs.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790AA7-DFCB-486D-9888-C90542CC8533}"/>
              </a:ext>
            </a:extLst>
          </p:cNvPr>
          <p:cNvGrpSpPr/>
          <p:nvPr/>
        </p:nvGrpSpPr>
        <p:grpSpPr>
          <a:xfrm>
            <a:off x="6141359" y="4285115"/>
            <a:ext cx="843865" cy="843865"/>
            <a:chOff x="6141359" y="4285115"/>
            <a:chExt cx="843865" cy="843865"/>
          </a:xfrm>
        </p:grpSpPr>
        <p:pic>
          <p:nvPicPr>
            <p:cNvPr id="31" name="Graphic 30" descr="Recycle sign">
              <a:extLst>
                <a:ext uri="{FF2B5EF4-FFF2-40B4-BE49-F238E27FC236}">
                  <a16:creationId xmlns:a16="http://schemas.microsoft.com/office/drawing/2014/main" id="{9185D419-A447-49B4-BB38-DBBFD53CA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41359" y="4285115"/>
              <a:ext cx="843865" cy="843865"/>
            </a:xfrm>
            <a:prstGeom prst="rect">
              <a:avLst/>
            </a:prstGeom>
          </p:spPr>
        </p:pic>
        <p:pic>
          <p:nvPicPr>
            <p:cNvPr id="43" name="Graphic 42" descr="Checkmark">
              <a:extLst>
                <a:ext uri="{FF2B5EF4-FFF2-40B4-BE49-F238E27FC236}">
                  <a16:creationId xmlns:a16="http://schemas.microsoft.com/office/drawing/2014/main" id="{AF9CAFE3-579C-45A2-9CEF-73E1B993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386733" y="4608268"/>
              <a:ext cx="351692" cy="351692"/>
            </a:xfrm>
            <a:prstGeom prst="rect">
              <a:avLst/>
            </a:prstGeom>
          </p:spPr>
        </p:pic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42170CF5-425B-4741-B74F-2C3EBB95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/>
          <a:p>
            <a:fld id="{48BB047D-A6CD-43AB-96F0-683C726B586B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5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  <p:bldP spid="33" grpId="0"/>
      <p:bldP spid="34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261BA0D-93EA-4C46-8D6F-B3174589978E}"/>
              </a:ext>
            </a:extLst>
          </p:cNvPr>
          <p:cNvSpPr/>
          <p:nvPr/>
        </p:nvSpPr>
        <p:spPr>
          <a:xfrm>
            <a:off x="4792107" y="2905372"/>
            <a:ext cx="2565956" cy="1400386"/>
          </a:xfrm>
          <a:custGeom>
            <a:avLst/>
            <a:gdLst>
              <a:gd name="connsiteX0" fmla="*/ 0 w 2565956"/>
              <a:gd name="connsiteY0" fmla="*/ 233402 h 1400386"/>
              <a:gd name="connsiteX1" fmla="*/ 233402 w 2565956"/>
              <a:gd name="connsiteY1" fmla="*/ 0 h 1400386"/>
              <a:gd name="connsiteX2" fmla="*/ 2332554 w 2565956"/>
              <a:gd name="connsiteY2" fmla="*/ 0 h 1400386"/>
              <a:gd name="connsiteX3" fmla="*/ 2565956 w 2565956"/>
              <a:gd name="connsiteY3" fmla="*/ 233402 h 1400386"/>
              <a:gd name="connsiteX4" fmla="*/ 2565956 w 2565956"/>
              <a:gd name="connsiteY4" fmla="*/ 1166984 h 1400386"/>
              <a:gd name="connsiteX5" fmla="*/ 2332554 w 2565956"/>
              <a:gd name="connsiteY5" fmla="*/ 1400386 h 1400386"/>
              <a:gd name="connsiteX6" fmla="*/ 233402 w 2565956"/>
              <a:gd name="connsiteY6" fmla="*/ 1400386 h 1400386"/>
              <a:gd name="connsiteX7" fmla="*/ 0 w 2565956"/>
              <a:gd name="connsiteY7" fmla="*/ 1166984 h 1400386"/>
              <a:gd name="connsiteX8" fmla="*/ 0 w 2565956"/>
              <a:gd name="connsiteY8" fmla="*/ 233402 h 140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5956" h="1400386">
                <a:moveTo>
                  <a:pt x="0" y="233402"/>
                </a:moveTo>
                <a:cubicBezTo>
                  <a:pt x="0" y="104498"/>
                  <a:pt x="104498" y="0"/>
                  <a:pt x="233402" y="0"/>
                </a:cubicBezTo>
                <a:lnTo>
                  <a:pt x="2332554" y="0"/>
                </a:lnTo>
                <a:cubicBezTo>
                  <a:pt x="2461458" y="0"/>
                  <a:pt x="2565956" y="104498"/>
                  <a:pt x="2565956" y="233402"/>
                </a:cubicBezTo>
                <a:lnTo>
                  <a:pt x="2565956" y="1166984"/>
                </a:lnTo>
                <a:cubicBezTo>
                  <a:pt x="2565956" y="1295888"/>
                  <a:pt x="2461458" y="1400386"/>
                  <a:pt x="2332554" y="1400386"/>
                </a:cubicBezTo>
                <a:lnTo>
                  <a:pt x="233402" y="1400386"/>
                </a:lnTo>
                <a:cubicBezTo>
                  <a:pt x="104498" y="1400386"/>
                  <a:pt x="0" y="1295888"/>
                  <a:pt x="0" y="1166984"/>
                </a:cubicBezTo>
                <a:lnTo>
                  <a:pt x="0" y="233402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scene3d>
            <a:camera prst="orthographicFront"/>
            <a:lightRig rig="threePt" dir="t"/>
          </a:scene3d>
          <a:sp3d>
            <a:bevelT w="215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481" tIns="139481" rIns="139481" bIns="139481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OOP Concepts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BF0F47-6A4B-439D-B12F-7DE7A2AA6DF5}"/>
              </a:ext>
            </a:extLst>
          </p:cNvPr>
          <p:cNvGrpSpPr/>
          <p:nvPr/>
        </p:nvGrpSpPr>
        <p:grpSpPr>
          <a:xfrm>
            <a:off x="5252496" y="1645243"/>
            <a:ext cx="1634090" cy="1260130"/>
            <a:chOff x="5252496" y="1645243"/>
            <a:chExt cx="1634090" cy="1260130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5688620-5626-4D93-837C-B18263C44CB6}"/>
                </a:ext>
              </a:extLst>
            </p:cNvPr>
            <p:cNvSpPr/>
            <p:nvPr/>
          </p:nvSpPr>
          <p:spPr>
            <a:xfrm rot="16187220">
              <a:off x="5910948" y="2744437"/>
              <a:ext cx="32187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21872" y="0"/>
                  </a:ln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>
              <a:bevelT w="215900" prst="coolSlant"/>
            </a:sp3d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30EB947-1F2D-4B1E-A6D4-B35A5BE89575}"/>
                </a:ext>
              </a:extLst>
            </p:cNvPr>
            <p:cNvSpPr/>
            <p:nvPr/>
          </p:nvSpPr>
          <p:spPr>
            <a:xfrm>
              <a:off x="5252496" y="1645243"/>
              <a:ext cx="1634090" cy="938259"/>
            </a:xfrm>
            <a:custGeom>
              <a:avLst/>
              <a:gdLst>
                <a:gd name="connsiteX0" fmla="*/ 0 w 1634090"/>
                <a:gd name="connsiteY0" fmla="*/ 156380 h 938259"/>
                <a:gd name="connsiteX1" fmla="*/ 156380 w 1634090"/>
                <a:gd name="connsiteY1" fmla="*/ 0 h 938259"/>
                <a:gd name="connsiteX2" fmla="*/ 1477710 w 1634090"/>
                <a:gd name="connsiteY2" fmla="*/ 0 h 938259"/>
                <a:gd name="connsiteX3" fmla="*/ 1634090 w 1634090"/>
                <a:gd name="connsiteY3" fmla="*/ 156380 h 938259"/>
                <a:gd name="connsiteX4" fmla="*/ 1634090 w 1634090"/>
                <a:gd name="connsiteY4" fmla="*/ 781879 h 938259"/>
                <a:gd name="connsiteX5" fmla="*/ 1477710 w 1634090"/>
                <a:gd name="connsiteY5" fmla="*/ 938259 h 938259"/>
                <a:gd name="connsiteX6" fmla="*/ 156380 w 1634090"/>
                <a:gd name="connsiteY6" fmla="*/ 938259 h 938259"/>
                <a:gd name="connsiteX7" fmla="*/ 0 w 1634090"/>
                <a:gd name="connsiteY7" fmla="*/ 781879 h 938259"/>
                <a:gd name="connsiteX8" fmla="*/ 0 w 1634090"/>
                <a:gd name="connsiteY8" fmla="*/ 156380 h 93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090" h="938259">
                  <a:moveTo>
                    <a:pt x="0" y="156380"/>
                  </a:moveTo>
                  <a:cubicBezTo>
                    <a:pt x="0" y="70014"/>
                    <a:pt x="70014" y="0"/>
                    <a:pt x="156380" y="0"/>
                  </a:cubicBezTo>
                  <a:lnTo>
                    <a:pt x="1477710" y="0"/>
                  </a:lnTo>
                  <a:cubicBezTo>
                    <a:pt x="1564076" y="0"/>
                    <a:pt x="1634090" y="70014"/>
                    <a:pt x="1634090" y="156380"/>
                  </a:cubicBezTo>
                  <a:lnTo>
                    <a:pt x="1634090" y="781879"/>
                  </a:lnTo>
                  <a:cubicBezTo>
                    <a:pt x="1634090" y="868245"/>
                    <a:pt x="1564076" y="938259"/>
                    <a:pt x="1477710" y="938259"/>
                  </a:cubicBezTo>
                  <a:lnTo>
                    <a:pt x="156380" y="938259"/>
                  </a:lnTo>
                  <a:cubicBezTo>
                    <a:pt x="70014" y="938259"/>
                    <a:pt x="0" y="868245"/>
                    <a:pt x="0" y="781879"/>
                  </a:cubicBezTo>
                  <a:lnTo>
                    <a:pt x="0" y="15638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2159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641533"/>
                <a:satOff val="6827"/>
                <a:lumOff val="-2190"/>
                <a:alphaOff val="0"/>
              </a:schemeClr>
            </a:fillRef>
            <a:effectRef idx="3">
              <a:schemeClr val="accent4">
                <a:hueOff val="-641533"/>
                <a:satOff val="6827"/>
                <a:lumOff val="-219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922" tIns="116922" rIns="116922" bIns="11692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Class</a:t>
              </a:r>
              <a:endParaRPr lang="en-US" sz="1000" kern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D7A9279-8C7A-47E0-A41B-33E8E8A149EE}"/>
              </a:ext>
            </a:extLst>
          </p:cNvPr>
          <p:cNvGrpSpPr/>
          <p:nvPr/>
        </p:nvGrpSpPr>
        <p:grpSpPr>
          <a:xfrm>
            <a:off x="7309567" y="1902147"/>
            <a:ext cx="2748019" cy="958680"/>
            <a:chOff x="7322267" y="1902147"/>
            <a:chExt cx="2454280" cy="95868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BB6483A-99C2-41F6-AA76-D9541E42DB63}"/>
                </a:ext>
              </a:extLst>
            </p:cNvPr>
            <p:cNvSpPr/>
            <p:nvPr/>
          </p:nvSpPr>
          <p:spPr>
            <a:xfrm rot="20144466">
              <a:off x="7322267" y="2860827"/>
              <a:ext cx="81077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10779" y="0"/>
                  </a:ln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>
              <a:bevelT w="215900" prst="coolSlant"/>
            </a:sp3d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1D31C2-9148-4F6A-92AA-4D579DD79E39}"/>
                </a:ext>
              </a:extLst>
            </p:cNvPr>
            <p:cNvSpPr/>
            <p:nvPr/>
          </p:nvSpPr>
          <p:spPr>
            <a:xfrm>
              <a:off x="8023389" y="1902147"/>
              <a:ext cx="1753158" cy="938259"/>
            </a:xfrm>
            <a:custGeom>
              <a:avLst/>
              <a:gdLst>
                <a:gd name="connsiteX0" fmla="*/ 0 w 1618665"/>
                <a:gd name="connsiteY0" fmla="*/ 156380 h 938259"/>
                <a:gd name="connsiteX1" fmla="*/ 156380 w 1618665"/>
                <a:gd name="connsiteY1" fmla="*/ 0 h 938259"/>
                <a:gd name="connsiteX2" fmla="*/ 1462285 w 1618665"/>
                <a:gd name="connsiteY2" fmla="*/ 0 h 938259"/>
                <a:gd name="connsiteX3" fmla="*/ 1618665 w 1618665"/>
                <a:gd name="connsiteY3" fmla="*/ 156380 h 938259"/>
                <a:gd name="connsiteX4" fmla="*/ 1618665 w 1618665"/>
                <a:gd name="connsiteY4" fmla="*/ 781879 h 938259"/>
                <a:gd name="connsiteX5" fmla="*/ 1462285 w 1618665"/>
                <a:gd name="connsiteY5" fmla="*/ 938259 h 938259"/>
                <a:gd name="connsiteX6" fmla="*/ 156380 w 1618665"/>
                <a:gd name="connsiteY6" fmla="*/ 938259 h 938259"/>
                <a:gd name="connsiteX7" fmla="*/ 0 w 1618665"/>
                <a:gd name="connsiteY7" fmla="*/ 781879 h 938259"/>
                <a:gd name="connsiteX8" fmla="*/ 0 w 1618665"/>
                <a:gd name="connsiteY8" fmla="*/ 156380 h 93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8665" h="938259">
                  <a:moveTo>
                    <a:pt x="0" y="156380"/>
                  </a:moveTo>
                  <a:cubicBezTo>
                    <a:pt x="0" y="70014"/>
                    <a:pt x="70014" y="0"/>
                    <a:pt x="156380" y="0"/>
                  </a:cubicBezTo>
                  <a:lnTo>
                    <a:pt x="1462285" y="0"/>
                  </a:lnTo>
                  <a:cubicBezTo>
                    <a:pt x="1548651" y="0"/>
                    <a:pt x="1618665" y="70014"/>
                    <a:pt x="1618665" y="156380"/>
                  </a:cubicBezTo>
                  <a:lnTo>
                    <a:pt x="1618665" y="781879"/>
                  </a:lnTo>
                  <a:cubicBezTo>
                    <a:pt x="1618665" y="868245"/>
                    <a:pt x="1548651" y="938259"/>
                    <a:pt x="1462285" y="938259"/>
                  </a:cubicBezTo>
                  <a:lnTo>
                    <a:pt x="156380" y="938259"/>
                  </a:lnTo>
                  <a:cubicBezTo>
                    <a:pt x="70014" y="938259"/>
                    <a:pt x="0" y="868245"/>
                    <a:pt x="0" y="781879"/>
                  </a:cubicBezTo>
                  <a:lnTo>
                    <a:pt x="0" y="15638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2159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1283067"/>
                <a:satOff val="13654"/>
                <a:lumOff val="-4379"/>
                <a:alphaOff val="0"/>
              </a:schemeClr>
            </a:fillRef>
            <a:effectRef idx="3">
              <a:schemeClr val="accent4">
                <a:hueOff val="-1283067"/>
                <a:satOff val="13654"/>
                <a:lumOff val="-437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762" tIns="106762" rIns="106762" bIns="10676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Encapsulation</a:t>
              </a:r>
              <a:endParaRPr lang="en-US" sz="1000" kern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28D189-FD8F-4C45-AB1F-8FA0925537E8}"/>
              </a:ext>
            </a:extLst>
          </p:cNvPr>
          <p:cNvGrpSpPr/>
          <p:nvPr/>
        </p:nvGrpSpPr>
        <p:grpSpPr>
          <a:xfrm>
            <a:off x="7345556" y="3964500"/>
            <a:ext cx="2679444" cy="938259"/>
            <a:chOff x="7345556" y="3964500"/>
            <a:chExt cx="2679444" cy="93825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655DE4-89D7-4963-9873-6A6E1278FB0F}"/>
                </a:ext>
              </a:extLst>
            </p:cNvPr>
            <p:cNvSpPr/>
            <p:nvPr/>
          </p:nvSpPr>
          <p:spPr>
            <a:xfrm rot="944622">
              <a:off x="7345556" y="4057711"/>
              <a:ext cx="666784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66784" y="0"/>
                  </a:ln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>
              <a:bevelT w="215900" prst="coolSlant"/>
            </a:sp3d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0F81E59-AB68-4A93-9F0E-95355178B950}"/>
                </a:ext>
              </a:extLst>
            </p:cNvPr>
            <p:cNvSpPr/>
            <p:nvPr/>
          </p:nvSpPr>
          <p:spPr>
            <a:xfrm>
              <a:off x="7999834" y="3964500"/>
              <a:ext cx="2025166" cy="938259"/>
            </a:xfrm>
            <a:custGeom>
              <a:avLst/>
              <a:gdLst>
                <a:gd name="connsiteX0" fmla="*/ 0 w 2025166"/>
                <a:gd name="connsiteY0" fmla="*/ 156380 h 938259"/>
                <a:gd name="connsiteX1" fmla="*/ 156380 w 2025166"/>
                <a:gd name="connsiteY1" fmla="*/ 0 h 938259"/>
                <a:gd name="connsiteX2" fmla="*/ 1868786 w 2025166"/>
                <a:gd name="connsiteY2" fmla="*/ 0 h 938259"/>
                <a:gd name="connsiteX3" fmla="*/ 2025166 w 2025166"/>
                <a:gd name="connsiteY3" fmla="*/ 156380 h 938259"/>
                <a:gd name="connsiteX4" fmla="*/ 2025166 w 2025166"/>
                <a:gd name="connsiteY4" fmla="*/ 781879 h 938259"/>
                <a:gd name="connsiteX5" fmla="*/ 1868786 w 2025166"/>
                <a:gd name="connsiteY5" fmla="*/ 938259 h 938259"/>
                <a:gd name="connsiteX6" fmla="*/ 156380 w 2025166"/>
                <a:gd name="connsiteY6" fmla="*/ 938259 h 938259"/>
                <a:gd name="connsiteX7" fmla="*/ 0 w 2025166"/>
                <a:gd name="connsiteY7" fmla="*/ 781879 h 938259"/>
                <a:gd name="connsiteX8" fmla="*/ 0 w 2025166"/>
                <a:gd name="connsiteY8" fmla="*/ 156380 h 93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166" h="938259">
                  <a:moveTo>
                    <a:pt x="0" y="156380"/>
                  </a:moveTo>
                  <a:cubicBezTo>
                    <a:pt x="0" y="70014"/>
                    <a:pt x="70014" y="0"/>
                    <a:pt x="156380" y="0"/>
                  </a:cubicBezTo>
                  <a:lnTo>
                    <a:pt x="1868786" y="0"/>
                  </a:lnTo>
                  <a:cubicBezTo>
                    <a:pt x="1955152" y="0"/>
                    <a:pt x="2025166" y="70014"/>
                    <a:pt x="2025166" y="156380"/>
                  </a:cubicBezTo>
                  <a:lnTo>
                    <a:pt x="2025166" y="781879"/>
                  </a:lnTo>
                  <a:cubicBezTo>
                    <a:pt x="2025166" y="868245"/>
                    <a:pt x="1955152" y="938259"/>
                    <a:pt x="1868786" y="938259"/>
                  </a:cubicBezTo>
                  <a:lnTo>
                    <a:pt x="156380" y="938259"/>
                  </a:lnTo>
                  <a:cubicBezTo>
                    <a:pt x="70014" y="938259"/>
                    <a:pt x="0" y="868245"/>
                    <a:pt x="0" y="781879"/>
                  </a:cubicBezTo>
                  <a:lnTo>
                    <a:pt x="0" y="15638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2159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1924600"/>
                <a:satOff val="20480"/>
                <a:lumOff val="-6569"/>
                <a:alphaOff val="0"/>
              </a:schemeClr>
            </a:fillRef>
            <a:effectRef idx="3">
              <a:schemeClr val="accent4">
                <a:hueOff val="-1924600"/>
                <a:satOff val="20480"/>
                <a:lumOff val="-6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762" tIns="106762" rIns="106762" bIns="10676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Abstraction</a:t>
              </a:r>
              <a:endParaRPr lang="en-US" sz="2400" kern="1200" dirty="0"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0D46F2-3B1C-43AE-995C-B7E2BFF57326}"/>
              </a:ext>
            </a:extLst>
          </p:cNvPr>
          <p:cNvGrpSpPr/>
          <p:nvPr/>
        </p:nvGrpSpPr>
        <p:grpSpPr>
          <a:xfrm>
            <a:off x="5179171" y="4305756"/>
            <a:ext cx="1975104" cy="1461840"/>
            <a:chOff x="5179171" y="4305756"/>
            <a:chExt cx="1975104" cy="146184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2F1757-3832-4BEB-9DF1-DADC164EB072}"/>
                </a:ext>
              </a:extLst>
            </p:cNvPr>
            <p:cNvSpPr/>
            <p:nvPr/>
          </p:nvSpPr>
          <p:spPr>
            <a:xfrm rot="5384394">
              <a:off x="5817661" y="4567548"/>
              <a:ext cx="52358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23583" y="0"/>
                  </a:ln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>
              <a:bevelT w="215900" prst="coolSlant"/>
            </a:sp3d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0EC8B25-C704-4E32-AC9A-51D7B1176686}"/>
                </a:ext>
              </a:extLst>
            </p:cNvPr>
            <p:cNvSpPr/>
            <p:nvPr/>
          </p:nvSpPr>
          <p:spPr>
            <a:xfrm>
              <a:off x="5179171" y="4829337"/>
              <a:ext cx="1975104" cy="938259"/>
            </a:xfrm>
            <a:custGeom>
              <a:avLst/>
              <a:gdLst>
                <a:gd name="connsiteX0" fmla="*/ 0 w 1807199"/>
                <a:gd name="connsiteY0" fmla="*/ 156380 h 938259"/>
                <a:gd name="connsiteX1" fmla="*/ 156380 w 1807199"/>
                <a:gd name="connsiteY1" fmla="*/ 0 h 938259"/>
                <a:gd name="connsiteX2" fmla="*/ 1650819 w 1807199"/>
                <a:gd name="connsiteY2" fmla="*/ 0 h 938259"/>
                <a:gd name="connsiteX3" fmla="*/ 1807199 w 1807199"/>
                <a:gd name="connsiteY3" fmla="*/ 156380 h 938259"/>
                <a:gd name="connsiteX4" fmla="*/ 1807199 w 1807199"/>
                <a:gd name="connsiteY4" fmla="*/ 781879 h 938259"/>
                <a:gd name="connsiteX5" fmla="*/ 1650819 w 1807199"/>
                <a:gd name="connsiteY5" fmla="*/ 938259 h 938259"/>
                <a:gd name="connsiteX6" fmla="*/ 156380 w 1807199"/>
                <a:gd name="connsiteY6" fmla="*/ 938259 h 938259"/>
                <a:gd name="connsiteX7" fmla="*/ 0 w 1807199"/>
                <a:gd name="connsiteY7" fmla="*/ 781879 h 938259"/>
                <a:gd name="connsiteX8" fmla="*/ 0 w 1807199"/>
                <a:gd name="connsiteY8" fmla="*/ 156380 h 93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7199" h="938259">
                  <a:moveTo>
                    <a:pt x="0" y="156380"/>
                  </a:moveTo>
                  <a:cubicBezTo>
                    <a:pt x="0" y="70014"/>
                    <a:pt x="70014" y="0"/>
                    <a:pt x="156380" y="0"/>
                  </a:cubicBezTo>
                  <a:lnTo>
                    <a:pt x="1650819" y="0"/>
                  </a:lnTo>
                  <a:cubicBezTo>
                    <a:pt x="1737185" y="0"/>
                    <a:pt x="1807199" y="70014"/>
                    <a:pt x="1807199" y="156380"/>
                  </a:cubicBezTo>
                  <a:lnTo>
                    <a:pt x="1807199" y="781879"/>
                  </a:lnTo>
                  <a:cubicBezTo>
                    <a:pt x="1807199" y="868245"/>
                    <a:pt x="1737185" y="938259"/>
                    <a:pt x="1650819" y="938259"/>
                  </a:cubicBezTo>
                  <a:lnTo>
                    <a:pt x="156380" y="938259"/>
                  </a:lnTo>
                  <a:cubicBezTo>
                    <a:pt x="70014" y="938259"/>
                    <a:pt x="0" y="868245"/>
                    <a:pt x="0" y="781879"/>
                  </a:cubicBezTo>
                  <a:lnTo>
                    <a:pt x="0" y="15638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2159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2566133"/>
                <a:satOff val="27307"/>
                <a:lumOff val="-8759"/>
                <a:alphaOff val="0"/>
              </a:schemeClr>
            </a:fillRef>
            <a:effectRef idx="3">
              <a:schemeClr val="accent4">
                <a:hueOff val="-2566133"/>
                <a:satOff val="27307"/>
                <a:lumOff val="-875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922" tIns="116922" rIns="116922" bIns="11692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latin typeface="Calibri"/>
                  <a:ea typeface="+mn-ea"/>
                  <a:cs typeface="+mn-cs"/>
                </a:rPr>
                <a:t>Inheritance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FE206D-E8AD-43FE-833F-823E7E74134A}"/>
              </a:ext>
            </a:extLst>
          </p:cNvPr>
          <p:cNvGrpSpPr/>
          <p:nvPr/>
        </p:nvGrpSpPr>
        <p:grpSpPr>
          <a:xfrm>
            <a:off x="2226152" y="4149679"/>
            <a:ext cx="2583126" cy="938259"/>
            <a:chOff x="2226152" y="4149679"/>
            <a:chExt cx="2583126" cy="93825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E17958-7FFE-499B-A71A-44A4511F4F96}"/>
                </a:ext>
              </a:extLst>
            </p:cNvPr>
            <p:cNvSpPr/>
            <p:nvPr/>
          </p:nvSpPr>
          <p:spPr>
            <a:xfrm rot="9603144">
              <a:off x="4236865" y="4168846"/>
              <a:ext cx="57241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72413" y="0"/>
                  </a:ln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>
              <a:bevelT w="215900" prst="coolSlant"/>
            </a:sp3d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0269E1-30F6-4C0B-BE65-30E0729D53A3}"/>
                </a:ext>
              </a:extLst>
            </p:cNvPr>
            <p:cNvSpPr/>
            <p:nvPr/>
          </p:nvSpPr>
          <p:spPr>
            <a:xfrm>
              <a:off x="2226152" y="4149679"/>
              <a:ext cx="2027883" cy="938259"/>
            </a:xfrm>
            <a:custGeom>
              <a:avLst/>
              <a:gdLst>
                <a:gd name="connsiteX0" fmla="*/ 0 w 1941511"/>
                <a:gd name="connsiteY0" fmla="*/ 156380 h 938259"/>
                <a:gd name="connsiteX1" fmla="*/ 156380 w 1941511"/>
                <a:gd name="connsiteY1" fmla="*/ 0 h 938259"/>
                <a:gd name="connsiteX2" fmla="*/ 1785131 w 1941511"/>
                <a:gd name="connsiteY2" fmla="*/ 0 h 938259"/>
                <a:gd name="connsiteX3" fmla="*/ 1941511 w 1941511"/>
                <a:gd name="connsiteY3" fmla="*/ 156380 h 938259"/>
                <a:gd name="connsiteX4" fmla="*/ 1941511 w 1941511"/>
                <a:gd name="connsiteY4" fmla="*/ 781879 h 938259"/>
                <a:gd name="connsiteX5" fmla="*/ 1785131 w 1941511"/>
                <a:gd name="connsiteY5" fmla="*/ 938259 h 938259"/>
                <a:gd name="connsiteX6" fmla="*/ 156380 w 1941511"/>
                <a:gd name="connsiteY6" fmla="*/ 938259 h 938259"/>
                <a:gd name="connsiteX7" fmla="*/ 0 w 1941511"/>
                <a:gd name="connsiteY7" fmla="*/ 781879 h 938259"/>
                <a:gd name="connsiteX8" fmla="*/ 0 w 1941511"/>
                <a:gd name="connsiteY8" fmla="*/ 156380 h 93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1511" h="938259">
                  <a:moveTo>
                    <a:pt x="0" y="156380"/>
                  </a:moveTo>
                  <a:cubicBezTo>
                    <a:pt x="0" y="70014"/>
                    <a:pt x="70014" y="0"/>
                    <a:pt x="156380" y="0"/>
                  </a:cubicBezTo>
                  <a:lnTo>
                    <a:pt x="1785131" y="0"/>
                  </a:lnTo>
                  <a:cubicBezTo>
                    <a:pt x="1871497" y="0"/>
                    <a:pt x="1941511" y="70014"/>
                    <a:pt x="1941511" y="156380"/>
                  </a:cubicBezTo>
                  <a:lnTo>
                    <a:pt x="1941511" y="781879"/>
                  </a:lnTo>
                  <a:cubicBezTo>
                    <a:pt x="1941511" y="868245"/>
                    <a:pt x="1871497" y="938259"/>
                    <a:pt x="1785131" y="938259"/>
                  </a:cubicBezTo>
                  <a:lnTo>
                    <a:pt x="156380" y="938259"/>
                  </a:lnTo>
                  <a:cubicBezTo>
                    <a:pt x="70014" y="938259"/>
                    <a:pt x="0" y="868245"/>
                    <a:pt x="0" y="781879"/>
                  </a:cubicBezTo>
                  <a:lnTo>
                    <a:pt x="0" y="15638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2159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3207667"/>
                <a:satOff val="34134"/>
                <a:lumOff val="-10948"/>
                <a:alphaOff val="0"/>
              </a:schemeClr>
            </a:fillRef>
            <a:effectRef idx="3">
              <a:schemeClr val="accent4">
                <a:hueOff val="-3207667"/>
                <a:satOff val="34134"/>
                <a:lumOff val="-1094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762" tIns="106762" rIns="106762" bIns="106762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Calibri"/>
                  <a:ea typeface="+mn-ea"/>
                  <a:cs typeface="+mn-cs"/>
                </a:rPr>
                <a:t>Polymorphism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3DF07FF-3B61-4D0F-8FD2-9AEDADCA83E0}"/>
              </a:ext>
            </a:extLst>
          </p:cNvPr>
          <p:cNvGrpSpPr/>
          <p:nvPr/>
        </p:nvGrpSpPr>
        <p:grpSpPr>
          <a:xfrm>
            <a:off x="2442176" y="2000643"/>
            <a:ext cx="2380363" cy="938259"/>
            <a:chOff x="2442176" y="2000643"/>
            <a:chExt cx="2380363" cy="93825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8C1878-4B68-45FF-ADA3-0E39EBB57B34}"/>
                </a:ext>
              </a:extLst>
            </p:cNvPr>
            <p:cNvSpPr/>
            <p:nvPr/>
          </p:nvSpPr>
          <p:spPr>
            <a:xfrm rot="12100410">
              <a:off x="3961627" y="2936719"/>
              <a:ext cx="8609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60912" y="0"/>
                  </a:ln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>
              <a:bevelT w="215900" prst="coolSlant"/>
            </a:sp3d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88E6FC4-61F4-4D44-BAB8-B9705C31EE76}"/>
                </a:ext>
              </a:extLst>
            </p:cNvPr>
            <p:cNvSpPr/>
            <p:nvPr/>
          </p:nvSpPr>
          <p:spPr>
            <a:xfrm>
              <a:off x="2442176" y="2000643"/>
              <a:ext cx="1549882" cy="938259"/>
            </a:xfrm>
            <a:custGeom>
              <a:avLst/>
              <a:gdLst>
                <a:gd name="connsiteX0" fmla="*/ 0 w 1549882"/>
                <a:gd name="connsiteY0" fmla="*/ 156380 h 938259"/>
                <a:gd name="connsiteX1" fmla="*/ 156380 w 1549882"/>
                <a:gd name="connsiteY1" fmla="*/ 0 h 938259"/>
                <a:gd name="connsiteX2" fmla="*/ 1393502 w 1549882"/>
                <a:gd name="connsiteY2" fmla="*/ 0 h 938259"/>
                <a:gd name="connsiteX3" fmla="*/ 1549882 w 1549882"/>
                <a:gd name="connsiteY3" fmla="*/ 156380 h 938259"/>
                <a:gd name="connsiteX4" fmla="*/ 1549882 w 1549882"/>
                <a:gd name="connsiteY4" fmla="*/ 781879 h 938259"/>
                <a:gd name="connsiteX5" fmla="*/ 1393502 w 1549882"/>
                <a:gd name="connsiteY5" fmla="*/ 938259 h 938259"/>
                <a:gd name="connsiteX6" fmla="*/ 156380 w 1549882"/>
                <a:gd name="connsiteY6" fmla="*/ 938259 h 938259"/>
                <a:gd name="connsiteX7" fmla="*/ 0 w 1549882"/>
                <a:gd name="connsiteY7" fmla="*/ 781879 h 938259"/>
                <a:gd name="connsiteX8" fmla="*/ 0 w 1549882"/>
                <a:gd name="connsiteY8" fmla="*/ 156380 h 93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9882" h="938259">
                  <a:moveTo>
                    <a:pt x="0" y="156380"/>
                  </a:moveTo>
                  <a:cubicBezTo>
                    <a:pt x="0" y="70014"/>
                    <a:pt x="70014" y="0"/>
                    <a:pt x="156380" y="0"/>
                  </a:cubicBezTo>
                  <a:lnTo>
                    <a:pt x="1393502" y="0"/>
                  </a:lnTo>
                  <a:cubicBezTo>
                    <a:pt x="1479868" y="0"/>
                    <a:pt x="1549882" y="70014"/>
                    <a:pt x="1549882" y="156380"/>
                  </a:cubicBezTo>
                  <a:lnTo>
                    <a:pt x="1549882" y="781879"/>
                  </a:lnTo>
                  <a:cubicBezTo>
                    <a:pt x="1549882" y="868245"/>
                    <a:pt x="1479868" y="938259"/>
                    <a:pt x="1393502" y="938259"/>
                  </a:cubicBezTo>
                  <a:lnTo>
                    <a:pt x="156380" y="938259"/>
                  </a:lnTo>
                  <a:cubicBezTo>
                    <a:pt x="70014" y="938259"/>
                    <a:pt x="0" y="868245"/>
                    <a:pt x="0" y="781879"/>
                  </a:cubicBezTo>
                  <a:lnTo>
                    <a:pt x="0" y="15638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2159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3849200"/>
                <a:satOff val="40961"/>
                <a:lumOff val="-13138"/>
                <a:alphaOff val="0"/>
              </a:schemeClr>
            </a:fillRef>
            <a:effectRef idx="3">
              <a:schemeClr val="accent4">
                <a:hueOff val="-3849200"/>
                <a:satOff val="40961"/>
                <a:lumOff val="-131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922" tIns="116922" rIns="116922" bIns="116922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latin typeface="Calibri"/>
                  <a:ea typeface="+mn-ea"/>
                  <a:cs typeface="+mn-cs"/>
                </a:rPr>
                <a:t>Object</a:t>
              </a:r>
            </a:p>
          </p:txBody>
        </p: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689BF5F8-C447-4794-BFC9-302D9842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/>
          <a:p>
            <a:fld id="{48BB047D-A6CD-43AB-96F0-683C726B586B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313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7872412" y="1645242"/>
            <a:ext cx="2371725" cy="140207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46656" y="1744561"/>
            <a:ext cx="2531388" cy="288458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4425" y="741386"/>
            <a:ext cx="10572750" cy="5730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30EB947-1F2D-4B1E-A6D4-B35A5BE89575}"/>
              </a:ext>
            </a:extLst>
          </p:cNvPr>
          <p:cNvSpPr/>
          <p:nvPr/>
        </p:nvSpPr>
        <p:spPr>
          <a:xfrm>
            <a:off x="5252496" y="1645243"/>
            <a:ext cx="1634090" cy="938259"/>
          </a:xfrm>
          <a:custGeom>
            <a:avLst/>
            <a:gdLst>
              <a:gd name="connsiteX0" fmla="*/ 0 w 1634090"/>
              <a:gd name="connsiteY0" fmla="*/ 156380 h 938259"/>
              <a:gd name="connsiteX1" fmla="*/ 156380 w 1634090"/>
              <a:gd name="connsiteY1" fmla="*/ 0 h 938259"/>
              <a:gd name="connsiteX2" fmla="*/ 1477710 w 1634090"/>
              <a:gd name="connsiteY2" fmla="*/ 0 h 938259"/>
              <a:gd name="connsiteX3" fmla="*/ 1634090 w 1634090"/>
              <a:gd name="connsiteY3" fmla="*/ 156380 h 938259"/>
              <a:gd name="connsiteX4" fmla="*/ 1634090 w 1634090"/>
              <a:gd name="connsiteY4" fmla="*/ 781879 h 938259"/>
              <a:gd name="connsiteX5" fmla="*/ 1477710 w 1634090"/>
              <a:gd name="connsiteY5" fmla="*/ 938259 h 938259"/>
              <a:gd name="connsiteX6" fmla="*/ 156380 w 1634090"/>
              <a:gd name="connsiteY6" fmla="*/ 938259 h 938259"/>
              <a:gd name="connsiteX7" fmla="*/ 0 w 1634090"/>
              <a:gd name="connsiteY7" fmla="*/ 781879 h 938259"/>
              <a:gd name="connsiteX8" fmla="*/ 0 w 1634090"/>
              <a:gd name="connsiteY8" fmla="*/ 156380 h 93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090" h="938259">
                <a:moveTo>
                  <a:pt x="0" y="156380"/>
                </a:moveTo>
                <a:cubicBezTo>
                  <a:pt x="0" y="70014"/>
                  <a:pt x="70014" y="0"/>
                  <a:pt x="156380" y="0"/>
                </a:cubicBezTo>
                <a:lnTo>
                  <a:pt x="1477710" y="0"/>
                </a:lnTo>
                <a:cubicBezTo>
                  <a:pt x="1564076" y="0"/>
                  <a:pt x="1634090" y="70014"/>
                  <a:pt x="1634090" y="156380"/>
                </a:cubicBezTo>
                <a:lnTo>
                  <a:pt x="1634090" y="781879"/>
                </a:lnTo>
                <a:cubicBezTo>
                  <a:pt x="1634090" y="868245"/>
                  <a:pt x="1564076" y="938259"/>
                  <a:pt x="1477710" y="938259"/>
                </a:cubicBezTo>
                <a:lnTo>
                  <a:pt x="156380" y="938259"/>
                </a:lnTo>
                <a:cubicBezTo>
                  <a:pt x="70014" y="938259"/>
                  <a:pt x="0" y="868245"/>
                  <a:pt x="0" y="781879"/>
                </a:cubicBezTo>
                <a:lnTo>
                  <a:pt x="0" y="156380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15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641533"/>
              <a:satOff val="6827"/>
              <a:lumOff val="-2190"/>
              <a:alphaOff val="0"/>
            </a:schemeClr>
          </a:fillRef>
          <a:effectRef idx="3">
            <a:schemeClr val="accent4">
              <a:hueOff val="-641533"/>
              <a:satOff val="6827"/>
              <a:lumOff val="-219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922" tIns="116922" rIns="116922" bIns="11692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Class</a:t>
            </a:r>
            <a:endParaRPr lang="en-US" sz="1000" kern="12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81D31C2-9148-4F6A-92AA-4D579DD79E39}"/>
              </a:ext>
            </a:extLst>
          </p:cNvPr>
          <p:cNvSpPr/>
          <p:nvPr/>
        </p:nvSpPr>
        <p:spPr>
          <a:xfrm>
            <a:off x="8094602" y="1902147"/>
            <a:ext cx="1962984" cy="938259"/>
          </a:xfrm>
          <a:custGeom>
            <a:avLst/>
            <a:gdLst>
              <a:gd name="connsiteX0" fmla="*/ 0 w 1618665"/>
              <a:gd name="connsiteY0" fmla="*/ 156380 h 938259"/>
              <a:gd name="connsiteX1" fmla="*/ 156380 w 1618665"/>
              <a:gd name="connsiteY1" fmla="*/ 0 h 938259"/>
              <a:gd name="connsiteX2" fmla="*/ 1462285 w 1618665"/>
              <a:gd name="connsiteY2" fmla="*/ 0 h 938259"/>
              <a:gd name="connsiteX3" fmla="*/ 1618665 w 1618665"/>
              <a:gd name="connsiteY3" fmla="*/ 156380 h 938259"/>
              <a:gd name="connsiteX4" fmla="*/ 1618665 w 1618665"/>
              <a:gd name="connsiteY4" fmla="*/ 781879 h 938259"/>
              <a:gd name="connsiteX5" fmla="*/ 1462285 w 1618665"/>
              <a:gd name="connsiteY5" fmla="*/ 938259 h 938259"/>
              <a:gd name="connsiteX6" fmla="*/ 156380 w 1618665"/>
              <a:gd name="connsiteY6" fmla="*/ 938259 h 938259"/>
              <a:gd name="connsiteX7" fmla="*/ 0 w 1618665"/>
              <a:gd name="connsiteY7" fmla="*/ 781879 h 938259"/>
              <a:gd name="connsiteX8" fmla="*/ 0 w 1618665"/>
              <a:gd name="connsiteY8" fmla="*/ 156380 h 93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8665" h="938259">
                <a:moveTo>
                  <a:pt x="0" y="156380"/>
                </a:moveTo>
                <a:cubicBezTo>
                  <a:pt x="0" y="70014"/>
                  <a:pt x="70014" y="0"/>
                  <a:pt x="156380" y="0"/>
                </a:cubicBezTo>
                <a:lnTo>
                  <a:pt x="1462285" y="0"/>
                </a:lnTo>
                <a:cubicBezTo>
                  <a:pt x="1548651" y="0"/>
                  <a:pt x="1618665" y="70014"/>
                  <a:pt x="1618665" y="156380"/>
                </a:cubicBezTo>
                <a:lnTo>
                  <a:pt x="1618665" y="781879"/>
                </a:lnTo>
                <a:cubicBezTo>
                  <a:pt x="1618665" y="868245"/>
                  <a:pt x="1548651" y="938259"/>
                  <a:pt x="1462285" y="938259"/>
                </a:cubicBezTo>
                <a:lnTo>
                  <a:pt x="156380" y="938259"/>
                </a:lnTo>
                <a:cubicBezTo>
                  <a:pt x="70014" y="938259"/>
                  <a:pt x="0" y="868245"/>
                  <a:pt x="0" y="781879"/>
                </a:cubicBezTo>
                <a:lnTo>
                  <a:pt x="0" y="156380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15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1283067"/>
              <a:satOff val="13654"/>
              <a:lumOff val="-4379"/>
              <a:alphaOff val="0"/>
            </a:schemeClr>
          </a:fillRef>
          <a:effectRef idx="3">
            <a:schemeClr val="accent4">
              <a:hueOff val="-1283067"/>
              <a:satOff val="13654"/>
              <a:lumOff val="-437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762" tIns="106762" rIns="106762" bIns="10676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Encapsulation</a:t>
            </a:r>
            <a:endParaRPr lang="en-US" sz="1000" kern="1200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0F81E59-AB68-4A93-9F0E-95355178B950}"/>
              </a:ext>
            </a:extLst>
          </p:cNvPr>
          <p:cNvSpPr/>
          <p:nvPr/>
        </p:nvSpPr>
        <p:spPr>
          <a:xfrm>
            <a:off x="7999834" y="3964500"/>
            <a:ext cx="2025166" cy="938259"/>
          </a:xfrm>
          <a:custGeom>
            <a:avLst/>
            <a:gdLst>
              <a:gd name="connsiteX0" fmla="*/ 0 w 2025166"/>
              <a:gd name="connsiteY0" fmla="*/ 156380 h 938259"/>
              <a:gd name="connsiteX1" fmla="*/ 156380 w 2025166"/>
              <a:gd name="connsiteY1" fmla="*/ 0 h 938259"/>
              <a:gd name="connsiteX2" fmla="*/ 1868786 w 2025166"/>
              <a:gd name="connsiteY2" fmla="*/ 0 h 938259"/>
              <a:gd name="connsiteX3" fmla="*/ 2025166 w 2025166"/>
              <a:gd name="connsiteY3" fmla="*/ 156380 h 938259"/>
              <a:gd name="connsiteX4" fmla="*/ 2025166 w 2025166"/>
              <a:gd name="connsiteY4" fmla="*/ 781879 h 938259"/>
              <a:gd name="connsiteX5" fmla="*/ 1868786 w 2025166"/>
              <a:gd name="connsiteY5" fmla="*/ 938259 h 938259"/>
              <a:gd name="connsiteX6" fmla="*/ 156380 w 2025166"/>
              <a:gd name="connsiteY6" fmla="*/ 938259 h 938259"/>
              <a:gd name="connsiteX7" fmla="*/ 0 w 2025166"/>
              <a:gd name="connsiteY7" fmla="*/ 781879 h 938259"/>
              <a:gd name="connsiteX8" fmla="*/ 0 w 2025166"/>
              <a:gd name="connsiteY8" fmla="*/ 156380 h 93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166" h="938259">
                <a:moveTo>
                  <a:pt x="0" y="156380"/>
                </a:moveTo>
                <a:cubicBezTo>
                  <a:pt x="0" y="70014"/>
                  <a:pt x="70014" y="0"/>
                  <a:pt x="156380" y="0"/>
                </a:cubicBezTo>
                <a:lnTo>
                  <a:pt x="1868786" y="0"/>
                </a:lnTo>
                <a:cubicBezTo>
                  <a:pt x="1955152" y="0"/>
                  <a:pt x="2025166" y="70014"/>
                  <a:pt x="2025166" y="156380"/>
                </a:cubicBezTo>
                <a:lnTo>
                  <a:pt x="2025166" y="781879"/>
                </a:lnTo>
                <a:cubicBezTo>
                  <a:pt x="2025166" y="868245"/>
                  <a:pt x="1955152" y="938259"/>
                  <a:pt x="1868786" y="938259"/>
                </a:cubicBezTo>
                <a:lnTo>
                  <a:pt x="156380" y="938259"/>
                </a:lnTo>
                <a:cubicBezTo>
                  <a:pt x="70014" y="938259"/>
                  <a:pt x="0" y="868245"/>
                  <a:pt x="0" y="781879"/>
                </a:cubicBezTo>
                <a:lnTo>
                  <a:pt x="0" y="156380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15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1924600"/>
              <a:satOff val="20480"/>
              <a:lumOff val="-6569"/>
              <a:alphaOff val="0"/>
            </a:schemeClr>
          </a:fillRef>
          <a:effectRef idx="3">
            <a:schemeClr val="accent4">
              <a:hueOff val="-1924600"/>
              <a:satOff val="20480"/>
              <a:lumOff val="-656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762" tIns="106762" rIns="106762" bIns="10676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Abstraction</a:t>
            </a:r>
            <a:endParaRPr lang="en-US" sz="2400" kern="1200" dirty="0">
              <a:latin typeface="Calibri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0EC8B25-C704-4E32-AC9A-51D7B1176686}"/>
              </a:ext>
            </a:extLst>
          </p:cNvPr>
          <p:cNvSpPr/>
          <p:nvPr/>
        </p:nvSpPr>
        <p:spPr>
          <a:xfrm>
            <a:off x="5179170" y="4829337"/>
            <a:ext cx="1972257" cy="938259"/>
          </a:xfrm>
          <a:custGeom>
            <a:avLst/>
            <a:gdLst>
              <a:gd name="connsiteX0" fmla="*/ 0 w 1807199"/>
              <a:gd name="connsiteY0" fmla="*/ 156380 h 938259"/>
              <a:gd name="connsiteX1" fmla="*/ 156380 w 1807199"/>
              <a:gd name="connsiteY1" fmla="*/ 0 h 938259"/>
              <a:gd name="connsiteX2" fmla="*/ 1650819 w 1807199"/>
              <a:gd name="connsiteY2" fmla="*/ 0 h 938259"/>
              <a:gd name="connsiteX3" fmla="*/ 1807199 w 1807199"/>
              <a:gd name="connsiteY3" fmla="*/ 156380 h 938259"/>
              <a:gd name="connsiteX4" fmla="*/ 1807199 w 1807199"/>
              <a:gd name="connsiteY4" fmla="*/ 781879 h 938259"/>
              <a:gd name="connsiteX5" fmla="*/ 1650819 w 1807199"/>
              <a:gd name="connsiteY5" fmla="*/ 938259 h 938259"/>
              <a:gd name="connsiteX6" fmla="*/ 156380 w 1807199"/>
              <a:gd name="connsiteY6" fmla="*/ 938259 h 938259"/>
              <a:gd name="connsiteX7" fmla="*/ 0 w 1807199"/>
              <a:gd name="connsiteY7" fmla="*/ 781879 h 938259"/>
              <a:gd name="connsiteX8" fmla="*/ 0 w 1807199"/>
              <a:gd name="connsiteY8" fmla="*/ 156380 h 93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7199" h="938259">
                <a:moveTo>
                  <a:pt x="0" y="156380"/>
                </a:moveTo>
                <a:cubicBezTo>
                  <a:pt x="0" y="70014"/>
                  <a:pt x="70014" y="0"/>
                  <a:pt x="156380" y="0"/>
                </a:cubicBezTo>
                <a:lnTo>
                  <a:pt x="1650819" y="0"/>
                </a:lnTo>
                <a:cubicBezTo>
                  <a:pt x="1737185" y="0"/>
                  <a:pt x="1807199" y="70014"/>
                  <a:pt x="1807199" y="156380"/>
                </a:cubicBezTo>
                <a:lnTo>
                  <a:pt x="1807199" y="781879"/>
                </a:lnTo>
                <a:cubicBezTo>
                  <a:pt x="1807199" y="868245"/>
                  <a:pt x="1737185" y="938259"/>
                  <a:pt x="1650819" y="938259"/>
                </a:cubicBezTo>
                <a:lnTo>
                  <a:pt x="156380" y="938259"/>
                </a:lnTo>
                <a:cubicBezTo>
                  <a:pt x="70014" y="938259"/>
                  <a:pt x="0" y="868245"/>
                  <a:pt x="0" y="781879"/>
                </a:cubicBezTo>
                <a:lnTo>
                  <a:pt x="0" y="156380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15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2566133"/>
              <a:satOff val="27307"/>
              <a:lumOff val="-8759"/>
              <a:alphaOff val="0"/>
            </a:schemeClr>
          </a:fillRef>
          <a:effectRef idx="3">
            <a:schemeClr val="accent4">
              <a:hueOff val="-2566133"/>
              <a:satOff val="27307"/>
              <a:lumOff val="-875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922" tIns="116922" rIns="116922" bIns="11692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Calibri"/>
                <a:ea typeface="+mn-ea"/>
                <a:cs typeface="+mn-cs"/>
              </a:rPr>
              <a:t>Inheritance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E0269E1-30F6-4C0B-BE65-30E0729D53A3}"/>
              </a:ext>
            </a:extLst>
          </p:cNvPr>
          <p:cNvSpPr/>
          <p:nvPr/>
        </p:nvSpPr>
        <p:spPr>
          <a:xfrm>
            <a:off x="2226152" y="4149679"/>
            <a:ext cx="2027883" cy="938259"/>
          </a:xfrm>
          <a:custGeom>
            <a:avLst/>
            <a:gdLst>
              <a:gd name="connsiteX0" fmla="*/ 0 w 1941511"/>
              <a:gd name="connsiteY0" fmla="*/ 156380 h 938259"/>
              <a:gd name="connsiteX1" fmla="*/ 156380 w 1941511"/>
              <a:gd name="connsiteY1" fmla="*/ 0 h 938259"/>
              <a:gd name="connsiteX2" fmla="*/ 1785131 w 1941511"/>
              <a:gd name="connsiteY2" fmla="*/ 0 h 938259"/>
              <a:gd name="connsiteX3" fmla="*/ 1941511 w 1941511"/>
              <a:gd name="connsiteY3" fmla="*/ 156380 h 938259"/>
              <a:gd name="connsiteX4" fmla="*/ 1941511 w 1941511"/>
              <a:gd name="connsiteY4" fmla="*/ 781879 h 938259"/>
              <a:gd name="connsiteX5" fmla="*/ 1785131 w 1941511"/>
              <a:gd name="connsiteY5" fmla="*/ 938259 h 938259"/>
              <a:gd name="connsiteX6" fmla="*/ 156380 w 1941511"/>
              <a:gd name="connsiteY6" fmla="*/ 938259 h 938259"/>
              <a:gd name="connsiteX7" fmla="*/ 0 w 1941511"/>
              <a:gd name="connsiteY7" fmla="*/ 781879 h 938259"/>
              <a:gd name="connsiteX8" fmla="*/ 0 w 1941511"/>
              <a:gd name="connsiteY8" fmla="*/ 156380 h 93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1511" h="938259">
                <a:moveTo>
                  <a:pt x="0" y="156380"/>
                </a:moveTo>
                <a:cubicBezTo>
                  <a:pt x="0" y="70014"/>
                  <a:pt x="70014" y="0"/>
                  <a:pt x="156380" y="0"/>
                </a:cubicBezTo>
                <a:lnTo>
                  <a:pt x="1785131" y="0"/>
                </a:lnTo>
                <a:cubicBezTo>
                  <a:pt x="1871497" y="0"/>
                  <a:pt x="1941511" y="70014"/>
                  <a:pt x="1941511" y="156380"/>
                </a:cubicBezTo>
                <a:lnTo>
                  <a:pt x="1941511" y="781879"/>
                </a:lnTo>
                <a:cubicBezTo>
                  <a:pt x="1941511" y="868245"/>
                  <a:pt x="1871497" y="938259"/>
                  <a:pt x="1785131" y="938259"/>
                </a:cubicBezTo>
                <a:lnTo>
                  <a:pt x="156380" y="938259"/>
                </a:lnTo>
                <a:cubicBezTo>
                  <a:pt x="70014" y="938259"/>
                  <a:pt x="0" y="868245"/>
                  <a:pt x="0" y="781879"/>
                </a:cubicBezTo>
                <a:lnTo>
                  <a:pt x="0" y="156380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15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3207667"/>
              <a:satOff val="34134"/>
              <a:lumOff val="-10948"/>
              <a:alphaOff val="0"/>
            </a:schemeClr>
          </a:fillRef>
          <a:effectRef idx="3">
            <a:schemeClr val="accent4">
              <a:hueOff val="-3207667"/>
              <a:satOff val="34134"/>
              <a:lumOff val="-1094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762" tIns="106762" rIns="106762" bIns="10676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latin typeface="Calibri"/>
                <a:ea typeface="+mn-ea"/>
                <a:cs typeface="+mn-cs"/>
              </a:rPr>
              <a:t>Polymorphism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1627" y="2583501"/>
            <a:ext cx="4255757" cy="2245838"/>
            <a:chOff x="3961627" y="2583501"/>
            <a:chExt cx="4255757" cy="224583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5688620-5626-4D93-837C-B18263C44CB6}"/>
                </a:ext>
              </a:extLst>
            </p:cNvPr>
            <p:cNvSpPr/>
            <p:nvPr/>
          </p:nvSpPr>
          <p:spPr>
            <a:xfrm rot="16187220">
              <a:off x="5910948" y="2744437"/>
              <a:ext cx="32187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21872" y="0"/>
                  </a:lnTo>
                </a:path>
              </a:pathLst>
            </a:custGeom>
            <a:noFill/>
            <a:ln w="76200"/>
            <a:scene3d>
              <a:camera prst="orthographicFront"/>
              <a:lightRig rig="threePt" dir="t"/>
            </a:scene3d>
            <a:sp3d>
              <a:bevelT w="215900" prst="coolSlant"/>
            </a:sp3d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" name="Group 1"/>
            <p:cNvGrpSpPr/>
            <p:nvPr/>
          </p:nvGrpSpPr>
          <p:grpSpPr>
            <a:xfrm>
              <a:off x="3961627" y="2860827"/>
              <a:ext cx="4255757" cy="1968512"/>
              <a:chOff x="3961627" y="2860827"/>
              <a:chExt cx="4255757" cy="1968512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261BA0D-93EA-4C46-8D6F-B3174589978E}"/>
                  </a:ext>
                </a:extLst>
              </p:cNvPr>
              <p:cNvSpPr/>
              <p:nvPr/>
            </p:nvSpPr>
            <p:spPr>
              <a:xfrm>
                <a:off x="4792107" y="2905372"/>
                <a:ext cx="2565956" cy="1400386"/>
              </a:xfrm>
              <a:custGeom>
                <a:avLst/>
                <a:gdLst>
                  <a:gd name="connsiteX0" fmla="*/ 0 w 2565956"/>
                  <a:gd name="connsiteY0" fmla="*/ 233402 h 1400386"/>
                  <a:gd name="connsiteX1" fmla="*/ 233402 w 2565956"/>
                  <a:gd name="connsiteY1" fmla="*/ 0 h 1400386"/>
                  <a:gd name="connsiteX2" fmla="*/ 2332554 w 2565956"/>
                  <a:gd name="connsiteY2" fmla="*/ 0 h 1400386"/>
                  <a:gd name="connsiteX3" fmla="*/ 2565956 w 2565956"/>
                  <a:gd name="connsiteY3" fmla="*/ 233402 h 1400386"/>
                  <a:gd name="connsiteX4" fmla="*/ 2565956 w 2565956"/>
                  <a:gd name="connsiteY4" fmla="*/ 1166984 h 1400386"/>
                  <a:gd name="connsiteX5" fmla="*/ 2332554 w 2565956"/>
                  <a:gd name="connsiteY5" fmla="*/ 1400386 h 1400386"/>
                  <a:gd name="connsiteX6" fmla="*/ 233402 w 2565956"/>
                  <a:gd name="connsiteY6" fmla="*/ 1400386 h 1400386"/>
                  <a:gd name="connsiteX7" fmla="*/ 0 w 2565956"/>
                  <a:gd name="connsiteY7" fmla="*/ 1166984 h 1400386"/>
                  <a:gd name="connsiteX8" fmla="*/ 0 w 2565956"/>
                  <a:gd name="connsiteY8" fmla="*/ 233402 h 140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5956" h="1400386">
                    <a:moveTo>
                      <a:pt x="0" y="233402"/>
                    </a:moveTo>
                    <a:cubicBezTo>
                      <a:pt x="0" y="104498"/>
                      <a:pt x="104498" y="0"/>
                      <a:pt x="233402" y="0"/>
                    </a:cubicBezTo>
                    <a:lnTo>
                      <a:pt x="2332554" y="0"/>
                    </a:lnTo>
                    <a:cubicBezTo>
                      <a:pt x="2461458" y="0"/>
                      <a:pt x="2565956" y="104498"/>
                      <a:pt x="2565956" y="233402"/>
                    </a:cubicBezTo>
                    <a:lnTo>
                      <a:pt x="2565956" y="1166984"/>
                    </a:lnTo>
                    <a:cubicBezTo>
                      <a:pt x="2565956" y="1295888"/>
                      <a:pt x="2461458" y="1400386"/>
                      <a:pt x="2332554" y="1400386"/>
                    </a:cubicBezTo>
                    <a:lnTo>
                      <a:pt x="233402" y="1400386"/>
                    </a:lnTo>
                    <a:cubicBezTo>
                      <a:pt x="104498" y="1400386"/>
                      <a:pt x="0" y="1295888"/>
                      <a:pt x="0" y="1166984"/>
                    </a:cubicBezTo>
                    <a:lnTo>
                      <a:pt x="0" y="23340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scene3d>
                <a:camera prst="orthographicFront"/>
                <a:lightRig rig="threePt" dir="t"/>
              </a:scene3d>
              <a:sp3d>
                <a:bevelT w="2159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3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39481" tIns="139481" rIns="139481" bIns="139481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/>
                  <a:t>OOP Concepts</a:t>
                </a: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BB6483A-99C2-41F6-AA76-D9541E42DB63}"/>
                  </a:ext>
                </a:extLst>
              </p:cNvPr>
              <p:cNvSpPr/>
              <p:nvPr/>
            </p:nvSpPr>
            <p:spPr>
              <a:xfrm rot="20144466">
                <a:off x="7309567" y="2860827"/>
                <a:ext cx="907817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10779" y="0"/>
                    </a:lnTo>
                  </a:path>
                </a:pathLst>
              </a:custGeom>
              <a:noFill/>
              <a:ln w="76200"/>
              <a:scene3d>
                <a:camera prst="orthographicFront"/>
                <a:lightRig rig="threePt" dir="t"/>
              </a:scene3d>
              <a:sp3d>
                <a:bevelT w="215900" prst="coolSlant"/>
              </a:sp3d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B655DE4-89D7-4963-9873-6A6E1278FB0F}"/>
                  </a:ext>
                </a:extLst>
              </p:cNvPr>
              <p:cNvSpPr/>
              <p:nvPr/>
            </p:nvSpPr>
            <p:spPr>
              <a:xfrm rot="944622">
                <a:off x="7345556" y="4057711"/>
                <a:ext cx="666784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666784" y="0"/>
                    </a:lnTo>
                  </a:path>
                </a:pathLst>
              </a:custGeom>
              <a:noFill/>
              <a:ln w="76200"/>
              <a:scene3d>
                <a:camera prst="orthographicFront"/>
                <a:lightRig rig="threePt" dir="t"/>
              </a:scene3d>
              <a:sp3d>
                <a:bevelT w="215900" prst="coolSlant"/>
              </a:sp3d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A2F1757-3832-4BEB-9DF1-DADC164EB072}"/>
                  </a:ext>
                </a:extLst>
              </p:cNvPr>
              <p:cNvSpPr/>
              <p:nvPr/>
            </p:nvSpPr>
            <p:spPr>
              <a:xfrm rot="5384394">
                <a:off x="5817661" y="4567548"/>
                <a:ext cx="523583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523583" y="0"/>
                    </a:lnTo>
                  </a:path>
                </a:pathLst>
              </a:custGeom>
              <a:noFill/>
              <a:ln w="76200"/>
              <a:scene3d>
                <a:camera prst="orthographicFront"/>
                <a:lightRig rig="threePt" dir="t"/>
              </a:scene3d>
              <a:sp3d>
                <a:bevelT w="215900" prst="coolSlant"/>
              </a:sp3d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9E17958-7FFE-499B-A71A-44A4511F4F96}"/>
                  </a:ext>
                </a:extLst>
              </p:cNvPr>
              <p:cNvSpPr/>
              <p:nvPr/>
            </p:nvSpPr>
            <p:spPr>
              <a:xfrm rot="9603144">
                <a:off x="4236865" y="4168846"/>
                <a:ext cx="572413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572413" y="0"/>
                    </a:lnTo>
                  </a:path>
                </a:pathLst>
              </a:custGeom>
              <a:noFill/>
              <a:ln w="76200"/>
              <a:scene3d>
                <a:camera prst="orthographicFront"/>
                <a:lightRig rig="threePt" dir="t"/>
              </a:scene3d>
              <a:sp3d>
                <a:bevelT w="215900" prst="coolSlant"/>
              </a:sp3d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8C1878-4B68-45FF-ADA3-0E39EBB57B34}"/>
                  </a:ext>
                </a:extLst>
              </p:cNvPr>
              <p:cNvSpPr/>
              <p:nvPr/>
            </p:nvSpPr>
            <p:spPr>
              <a:xfrm rot="12100410">
                <a:off x="3961627" y="2936719"/>
                <a:ext cx="860912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860912" y="0"/>
                    </a:lnTo>
                  </a:path>
                </a:pathLst>
              </a:custGeom>
              <a:noFill/>
              <a:ln w="76200"/>
              <a:scene3d>
                <a:camera prst="orthographicFront"/>
                <a:lightRig rig="threePt" dir="t"/>
              </a:scene3d>
              <a:sp3d>
                <a:bevelT w="215900" prst="coolSlant"/>
              </a:sp3d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8E6FC4-61F4-4D44-BAB8-B9705C31EE76}"/>
              </a:ext>
            </a:extLst>
          </p:cNvPr>
          <p:cNvSpPr/>
          <p:nvPr/>
        </p:nvSpPr>
        <p:spPr>
          <a:xfrm>
            <a:off x="2442176" y="2000643"/>
            <a:ext cx="1549882" cy="938259"/>
          </a:xfrm>
          <a:custGeom>
            <a:avLst/>
            <a:gdLst>
              <a:gd name="connsiteX0" fmla="*/ 0 w 1549882"/>
              <a:gd name="connsiteY0" fmla="*/ 156380 h 938259"/>
              <a:gd name="connsiteX1" fmla="*/ 156380 w 1549882"/>
              <a:gd name="connsiteY1" fmla="*/ 0 h 938259"/>
              <a:gd name="connsiteX2" fmla="*/ 1393502 w 1549882"/>
              <a:gd name="connsiteY2" fmla="*/ 0 h 938259"/>
              <a:gd name="connsiteX3" fmla="*/ 1549882 w 1549882"/>
              <a:gd name="connsiteY3" fmla="*/ 156380 h 938259"/>
              <a:gd name="connsiteX4" fmla="*/ 1549882 w 1549882"/>
              <a:gd name="connsiteY4" fmla="*/ 781879 h 938259"/>
              <a:gd name="connsiteX5" fmla="*/ 1393502 w 1549882"/>
              <a:gd name="connsiteY5" fmla="*/ 938259 h 938259"/>
              <a:gd name="connsiteX6" fmla="*/ 156380 w 1549882"/>
              <a:gd name="connsiteY6" fmla="*/ 938259 h 938259"/>
              <a:gd name="connsiteX7" fmla="*/ 0 w 1549882"/>
              <a:gd name="connsiteY7" fmla="*/ 781879 h 938259"/>
              <a:gd name="connsiteX8" fmla="*/ 0 w 1549882"/>
              <a:gd name="connsiteY8" fmla="*/ 156380 h 93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9882" h="938259">
                <a:moveTo>
                  <a:pt x="0" y="156380"/>
                </a:moveTo>
                <a:cubicBezTo>
                  <a:pt x="0" y="70014"/>
                  <a:pt x="70014" y="0"/>
                  <a:pt x="156380" y="0"/>
                </a:cubicBezTo>
                <a:lnTo>
                  <a:pt x="1393502" y="0"/>
                </a:lnTo>
                <a:cubicBezTo>
                  <a:pt x="1479868" y="0"/>
                  <a:pt x="1549882" y="70014"/>
                  <a:pt x="1549882" y="156380"/>
                </a:cubicBezTo>
                <a:lnTo>
                  <a:pt x="1549882" y="781879"/>
                </a:lnTo>
                <a:cubicBezTo>
                  <a:pt x="1549882" y="868245"/>
                  <a:pt x="1479868" y="938259"/>
                  <a:pt x="1393502" y="938259"/>
                </a:cubicBezTo>
                <a:lnTo>
                  <a:pt x="156380" y="938259"/>
                </a:lnTo>
                <a:cubicBezTo>
                  <a:pt x="70014" y="938259"/>
                  <a:pt x="0" y="868245"/>
                  <a:pt x="0" y="781879"/>
                </a:cubicBezTo>
                <a:lnTo>
                  <a:pt x="0" y="156380"/>
                </a:ln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 w="2159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3849200"/>
              <a:satOff val="40961"/>
              <a:lumOff val="-13138"/>
              <a:alphaOff val="0"/>
            </a:schemeClr>
          </a:fillRef>
          <a:effectRef idx="3">
            <a:schemeClr val="accent4">
              <a:hueOff val="-3849200"/>
              <a:satOff val="40961"/>
              <a:lumOff val="-1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922" tIns="116922" rIns="116922" bIns="11692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Calibri"/>
                <a:ea typeface="+mn-ea"/>
                <a:cs typeface="+mn-cs"/>
              </a:rPr>
              <a:t>Object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CA4C27-4B82-4833-BA94-5B1AD6D1FF8B}"/>
              </a:ext>
            </a:extLst>
          </p:cNvPr>
          <p:cNvSpPr/>
          <p:nvPr/>
        </p:nvSpPr>
        <p:spPr>
          <a:xfrm>
            <a:off x="930676" y="741386"/>
            <a:ext cx="513886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fundamental components of OOP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CA4C27-4B82-4833-BA94-5B1AD6D1FF8B}"/>
              </a:ext>
            </a:extLst>
          </p:cNvPr>
          <p:cNvSpPr/>
          <p:nvPr/>
        </p:nvSpPr>
        <p:spPr>
          <a:xfrm>
            <a:off x="6679978" y="854816"/>
            <a:ext cx="513886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Principles of OOP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1B64121E-ED33-4D5C-BD28-05F8D978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/>
          <a:p>
            <a:fld id="{48BB047D-A6CD-43AB-96F0-683C726B586B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5920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0.00521 -0.1349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23737 -0.0928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7 L 0.48307 0.183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3529 0.2451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1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0" grpId="0" animBg="1"/>
      <p:bldP spid="11" grpId="0" animBg="1"/>
      <p:bldP spid="38" grpId="0" animBg="1"/>
      <p:bldP spid="42" grpId="0" animBg="1"/>
      <p:bldP spid="44" grpId="0" animBg="1"/>
      <p:bldP spid="46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32" y="159100"/>
            <a:ext cx="7100293" cy="1037492"/>
          </a:xfrm>
        </p:spPr>
        <p:txBody>
          <a:bodyPr/>
          <a:lstStyle/>
          <a:p>
            <a:r>
              <a:rPr lang="en-US" dirty="0"/>
              <a:t>What is an Object 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A47EF3-65D2-4D15-A3AE-EBED87D41638}"/>
              </a:ext>
            </a:extLst>
          </p:cNvPr>
          <p:cNvGrpSpPr/>
          <p:nvPr/>
        </p:nvGrpSpPr>
        <p:grpSpPr>
          <a:xfrm>
            <a:off x="880950" y="1859831"/>
            <a:ext cx="7376319" cy="743480"/>
            <a:chOff x="866532" y="3429000"/>
            <a:chExt cx="7144368" cy="74348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69C9D2-F1CE-467F-B6BB-A1033CBC1EC5}"/>
                </a:ext>
              </a:extLst>
            </p:cNvPr>
            <p:cNvSpPr/>
            <p:nvPr/>
          </p:nvSpPr>
          <p:spPr>
            <a:xfrm>
              <a:off x="3118435" y="3429000"/>
              <a:ext cx="4892465" cy="743480"/>
            </a:xfrm>
            <a:custGeom>
              <a:avLst/>
              <a:gdLst>
                <a:gd name="connsiteX0" fmla="*/ 0 w 4892465"/>
                <a:gd name="connsiteY0" fmla="*/ 92935 h 743480"/>
                <a:gd name="connsiteX1" fmla="*/ 4520725 w 4892465"/>
                <a:gd name="connsiteY1" fmla="*/ 92935 h 743480"/>
                <a:gd name="connsiteX2" fmla="*/ 4520725 w 4892465"/>
                <a:gd name="connsiteY2" fmla="*/ 0 h 743480"/>
                <a:gd name="connsiteX3" fmla="*/ 4892465 w 4892465"/>
                <a:gd name="connsiteY3" fmla="*/ 371740 h 743480"/>
                <a:gd name="connsiteX4" fmla="*/ 4520725 w 4892465"/>
                <a:gd name="connsiteY4" fmla="*/ 743480 h 743480"/>
                <a:gd name="connsiteX5" fmla="*/ 4520725 w 4892465"/>
                <a:gd name="connsiteY5" fmla="*/ 650545 h 743480"/>
                <a:gd name="connsiteX6" fmla="*/ 0 w 4892465"/>
                <a:gd name="connsiteY6" fmla="*/ 650545 h 743480"/>
                <a:gd name="connsiteX7" fmla="*/ 0 w 4892465"/>
                <a:gd name="connsiteY7" fmla="*/ 92935 h 74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92465" h="743480">
                  <a:moveTo>
                    <a:pt x="0" y="92935"/>
                  </a:moveTo>
                  <a:lnTo>
                    <a:pt x="4520725" y="92935"/>
                  </a:lnTo>
                  <a:lnTo>
                    <a:pt x="4520725" y="0"/>
                  </a:lnTo>
                  <a:lnTo>
                    <a:pt x="4892465" y="371740"/>
                  </a:lnTo>
                  <a:lnTo>
                    <a:pt x="4520725" y="743480"/>
                  </a:lnTo>
                  <a:lnTo>
                    <a:pt x="4520725" y="650545"/>
                  </a:lnTo>
                  <a:lnTo>
                    <a:pt x="0" y="650545"/>
                  </a:lnTo>
                  <a:lnTo>
                    <a:pt x="0" y="92935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05635" rIns="291505" bIns="105635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Roboto"/>
                  <a:ea typeface="+mn-ea"/>
                  <a:cs typeface="+mn-cs"/>
                </a:rPr>
                <a:t> It gives a unique name to an object.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F0F4F-9EF6-4F09-A419-54EEC0C32E65}"/>
                </a:ext>
              </a:extLst>
            </p:cNvPr>
            <p:cNvSpPr/>
            <p:nvPr/>
          </p:nvSpPr>
          <p:spPr>
            <a:xfrm>
              <a:off x="866532" y="3429000"/>
              <a:ext cx="2233377" cy="743480"/>
            </a:xfrm>
            <a:custGeom>
              <a:avLst/>
              <a:gdLst>
                <a:gd name="connsiteX0" fmla="*/ 0 w 2233377"/>
                <a:gd name="connsiteY0" fmla="*/ 123916 h 743480"/>
                <a:gd name="connsiteX1" fmla="*/ 123916 w 2233377"/>
                <a:gd name="connsiteY1" fmla="*/ 0 h 743480"/>
                <a:gd name="connsiteX2" fmla="*/ 2109461 w 2233377"/>
                <a:gd name="connsiteY2" fmla="*/ 0 h 743480"/>
                <a:gd name="connsiteX3" fmla="*/ 2233377 w 2233377"/>
                <a:gd name="connsiteY3" fmla="*/ 123916 h 743480"/>
                <a:gd name="connsiteX4" fmla="*/ 2233377 w 2233377"/>
                <a:gd name="connsiteY4" fmla="*/ 619564 h 743480"/>
                <a:gd name="connsiteX5" fmla="*/ 2109461 w 2233377"/>
                <a:gd name="connsiteY5" fmla="*/ 743480 h 743480"/>
                <a:gd name="connsiteX6" fmla="*/ 123916 w 2233377"/>
                <a:gd name="connsiteY6" fmla="*/ 743480 h 743480"/>
                <a:gd name="connsiteX7" fmla="*/ 0 w 2233377"/>
                <a:gd name="connsiteY7" fmla="*/ 619564 h 743480"/>
                <a:gd name="connsiteX8" fmla="*/ 0 w 2233377"/>
                <a:gd name="connsiteY8" fmla="*/ 123916 h 74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3377" h="743480">
                  <a:moveTo>
                    <a:pt x="0" y="123916"/>
                  </a:moveTo>
                  <a:cubicBezTo>
                    <a:pt x="0" y="55479"/>
                    <a:pt x="55479" y="0"/>
                    <a:pt x="123916" y="0"/>
                  </a:cubicBezTo>
                  <a:lnTo>
                    <a:pt x="2109461" y="0"/>
                  </a:lnTo>
                  <a:cubicBezTo>
                    <a:pt x="2177898" y="0"/>
                    <a:pt x="2233377" y="55479"/>
                    <a:pt x="2233377" y="123916"/>
                  </a:cubicBezTo>
                  <a:lnTo>
                    <a:pt x="2233377" y="619564"/>
                  </a:lnTo>
                  <a:cubicBezTo>
                    <a:pt x="2233377" y="688001"/>
                    <a:pt x="2177898" y="743480"/>
                    <a:pt x="2109461" y="743480"/>
                  </a:cubicBezTo>
                  <a:lnTo>
                    <a:pt x="123916" y="743480"/>
                  </a:lnTo>
                  <a:cubicBezTo>
                    <a:pt x="55479" y="743480"/>
                    <a:pt x="0" y="688001"/>
                    <a:pt x="0" y="619564"/>
                  </a:cubicBezTo>
                  <a:lnTo>
                    <a:pt x="0" y="1239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974" tIns="89634" rIns="142974" bIns="8963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Identity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0154EA-8962-4018-9A6D-1DEAE5C2A52F}"/>
              </a:ext>
            </a:extLst>
          </p:cNvPr>
          <p:cNvGrpSpPr/>
          <p:nvPr/>
        </p:nvGrpSpPr>
        <p:grpSpPr>
          <a:xfrm>
            <a:off x="880950" y="2677659"/>
            <a:ext cx="7559043" cy="774661"/>
            <a:chOff x="866532" y="4246828"/>
            <a:chExt cx="7486964" cy="77466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543F21-00AA-4B28-A3F5-DB934D8F0D45}"/>
                </a:ext>
              </a:extLst>
            </p:cNvPr>
            <p:cNvSpPr/>
            <p:nvPr/>
          </p:nvSpPr>
          <p:spPr>
            <a:xfrm>
              <a:off x="3129664" y="4278009"/>
              <a:ext cx="5223832" cy="743480"/>
            </a:xfrm>
            <a:custGeom>
              <a:avLst/>
              <a:gdLst>
                <a:gd name="connsiteX0" fmla="*/ 0 w 5223832"/>
                <a:gd name="connsiteY0" fmla="*/ 92935 h 743480"/>
                <a:gd name="connsiteX1" fmla="*/ 4852092 w 5223832"/>
                <a:gd name="connsiteY1" fmla="*/ 92935 h 743480"/>
                <a:gd name="connsiteX2" fmla="*/ 4852092 w 5223832"/>
                <a:gd name="connsiteY2" fmla="*/ 0 h 743480"/>
                <a:gd name="connsiteX3" fmla="*/ 5223832 w 5223832"/>
                <a:gd name="connsiteY3" fmla="*/ 371740 h 743480"/>
                <a:gd name="connsiteX4" fmla="*/ 4852092 w 5223832"/>
                <a:gd name="connsiteY4" fmla="*/ 743480 h 743480"/>
                <a:gd name="connsiteX5" fmla="*/ 4852092 w 5223832"/>
                <a:gd name="connsiteY5" fmla="*/ 650545 h 743480"/>
                <a:gd name="connsiteX6" fmla="*/ 0 w 5223832"/>
                <a:gd name="connsiteY6" fmla="*/ 650545 h 743480"/>
                <a:gd name="connsiteX7" fmla="*/ 0 w 5223832"/>
                <a:gd name="connsiteY7" fmla="*/ 92935 h 74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23832" h="743480">
                  <a:moveTo>
                    <a:pt x="0" y="92935"/>
                  </a:moveTo>
                  <a:lnTo>
                    <a:pt x="4852092" y="92935"/>
                  </a:lnTo>
                  <a:lnTo>
                    <a:pt x="4852092" y="0"/>
                  </a:lnTo>
                  <a:lnTo>
                    <a:pt x="5223832" y="371740"/>
                  </a:lnTo>
                  <a:lnTo>
                    <a:pt x="4852092" y="743480"/>
                  </a:lnTo>
                  <a:lnTo>
                    <a:pt x="4852092" y="650545"/>
                  </a:lnTo>
                  <a:lnTo>
                    <a:pt x="0" y="650545"/>
                  </a:lnTo>
                  <a:lnTo>
                    <a:pt x="0" y="92935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1597061"/>
                <a:satOff val="21579"/>
                <a:lumOff val="-773"/>
                <a:alphaOff val="0"/>
              </a:schemeClr>
            </a:lnRef>
            <a:fillRef idx="1">
              <a:schemeClr val="accent4">
                <a:tint val="40000"/>
                <a:alpha val="90000"/>
                <a:hueOff val="-1597061"/>
                <a:satOff val="21579"/>
                <a:lumOff val="-773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597061"/>
                <a:satOff val="21579"/>
                <a:lumOff val="-77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05635" rIns="291505" bIns="105635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000" dirty="0">
                  <a:latin typeface="Roboto"/>
                </a:rPr>
                <a:t> It </a:t>
              </a:r>
              <a:r>
                <a:rPr lang="en-US" sz="2000" kern="1200" dirty="0">
                  <a:latin typeface="Roboto"/>
                </a:rPr>
                <a:t>is represented by attributes of an object.</a:t>
              </a:r>
              <a:endParaRPr lang="en-US" sz="20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D20473-EE89-447F-9B52-DCEAB1282741}"/>
                </a:ext>
              </a:extLst>
            </p:cNvPr>
            <p:cNvSpPr/>
            <p:nvPr/>
          </p:nvSpPr>
          <p:spPr>
            <a:xfrm>
              <a:off x="866532" y="4246828"/>
              <a:ext cx="2233377" cy="743480"/>
            </a:xfrm>
            <a:custGeom>
              <a:avLst/>
              <a:gdLst>
                <a:gd name="connsiteX0" fmla="*/ 0 w 2233377"/>
                <a:gd name="connsiteY0" fmla="*/ 123916 h 743480"/>
                <a:gd name="connsiteX1" fmla="*/ 123916 w 2233377"/>
                <a:gd name="connsiteY1" fmla="*/ 0 h 743480"/>
                <a:gd name="connsiteX2" fmla="*/ 2109461 w 2233377"/>
                <a:gd name="connsiteY2" fmla="*/ 0 h 743480"/>
                <a:gd name="connsiteX3" fmla="*/ 2233377 w 2233377"/>
                <a:gd name="connsiteY3" fmla="*/ 123916 h 743480"/>
                <a:gd name="connsiteX4" fmla="*/ 2233377 w 2233377"/>
                <a:gd name="connsiteY4" fmla="*/ 619564 h 743480"/>
                <a:gd name="connsiteX5" fmla="*/ 2109461 w 2233377"/>
                <a:gd name="connsiteY5" fmla="*/ 743480 h 743480"/>
                <a:gd name="connsiteX6" fmla="*/ 123916 w 2233377"/>
                <a:gd name="connsiteY6" fmla="*/ 743480 h 743480"/>
                <a:gd name="connsiteX7" fmla="*/ 0 w 2233377"/>
                <a:gd name="connsiteY7" fmla="*/ 619564 h 743480"/>
                <a:gd name="connsiteX8" fmla="*/ 0 w 2233377"/>
                <a:gd name="connsiteY8" fmla="*/ 123916 h 74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3377" h="743480">
                  <a:moveTo>
                    <a:pt x="0" y="123916"/>
                  </a:moveTo>
                  <a:cubicBezTo>
                    <a:pt x="0" y="55479"/>
                    <a:pt x="55479" y="0"/>
                    <a:pt x="123916" y="0"/>
                  </a:cubicBezTo>
                  <a:lnTo>
                    <a:pt x="2109461" y="0"/>
                  </a:lnTo>
                  <a:cubicBezTo>
                    <a:pt x="2177898" y="0"/>
                    <a:pt x="2233377" y="55479"/>
                    <a:pt x="2233377" y="123916"/>
                  </a:cubicBezTo>
                  <a:lnTo>
                    <a:pt x="2233377" y="619564"/>
                  </a:lnTo>
                  <a:cubicBezTo>
                    <a:pt x="2233377" y="688001"/>
                    <a:pt x="2177898" y="743480"/>
                    <a:pt x="2109461" y="743480"/>
                  </a:cubicBezTo>
                  <a:lnTo>
                    <a:pt x="123916" y="743480"/>
                  </a:lnTo>
                  <a:cubicBezTo>
                    <a:pt x="55479" y="743480"/>
                    <a:pt x="0" y="688001"/>
                    <a:pt x="0" y="619564"/>
                  </a:cubicBezTo>
                  <a:lnTo>
                    <a:pt x="0" y="1239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924600"/>
                <a:satOff val="20480"/>
                <a:lumOff val="-6569"/>
                <a:alphaOff val="0"/>
              </a:schemeClr>
            </a:fillRef>
            <a:effectRef idx="0">
              <a:schemeClr val="accent4">
                <a:hueOff val="-1924600"/>
                <a:satOff val="20480"/>
                <a:lumOff val="-6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974" tIns="89634" rIns="142974" bIns="8963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A86A01-D443-4F06-B927-94A2E9A7C224}"/>
              </a:ext>
            </a:extLst>
          </p:cNvPr>
          <p:cNvGrpSpPr/>
          <p:nvPr/>
        </p:nvGrpSpPr>
        <p:grpSpPr>
          <a:xfrm>
            <a:off x="880951" y="3495487"/>
            <a:ext cx="7376320" cy="743480"/>
            <a:chOff x="866532" y="5064656"/>
            <a:chExt cx="6738194" cy="74348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A5BAE8-1A55-4E5C-B8C1-83A430C4EB26}"/>
                </a:ext>
              </a:extLst>
            </p:cNvPr>
            <p:cNvSpPr/>
            <p:nvPr/>
          </p:nvSpPr>
          <p:spPr>
            <a:xfrm>
              <a:off x="2923623" y="5064656"/>
              <a:ext cx="4681103" cy="743480"/>
            </a:xfrm>
            <a:custGeom>
              <a:avLst/>
              <a:gdLst>
                <a:gd name="connsiteX0" fmla="*/ 0 w 4892465"/>
                <a:gd name="connsiteY0" fmla="*/ 92935 h 743480"/>
                <a:gd name="connsiteX1" fmla="*/ 4520725 w 4892465"/>
                <a:gd name="connsiteY1" fmla="*/ 92935 h 743480"/>
                <a:gd name="connsiteX2" fmla="*/ 4520725 w 4892465"/>
                <a:gd name="connsiteY2" fmla="*/ 0 h 743480"/>
                <a:gd name="connsiteX3" fmla="*/ 4892465 w 4892465"/>
                <a:gd name="connsiteY3" fmla="*/ 371740 h 743480"/>
                <a:gd name="connsiteX4" fmla="*/ 4520725 w 4892465"/>
                <a:gd name="connsiteY4" fmla="*/ 743480 h 743480"/>
                <a:gd name="connsiteX5" fmla="*/ 4520725 w 4892465"/>
                <a:gd name="connsiteY5" fmla="*/ 650545 h 743480"/>
                <a:gd name="connsiteX6" fmla="*/ 0 w 4892465"/>
                <a:gd name="connsiteY6" fmla="*/ 650545 h 743480"/>
                <a:gd name="connsiteX7" fmla="*/ 0 w 4892465"/>
                <a:gd name="connsiteY7" fmla="*/ 92935 h 74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92465" h="743480">
                  <a:moveTo>
                    <a:pt x="0" y="92935"/>
                  </a:moveTo>
                  <a:lnTo>
                    <a:pt x="4520725" y="92935"/>
                  </a:lnTo>
                  <a:lnTo>
                    <a:pt x="4520725" y="0"/>
                  </a:lnTo>
                  <a:lnTo>
                    <a:pt x="4892465" y="371740"/>
                  </a:lnTo>
                  <a:lnTo>
                    <a:pt x="4520725" y="743480"/>
                  </a:lnTo>
                  <a:lnTo>
                    <a:pt x="4520725" y="650545"/>
                  </a:lnTo>
                  <a:lnTo>
                    <a:pt x="0" y="650545"/>
                  </a:lnTo>
                  <a:lnTo>
                    <a:pt x="0" y="92935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3194121"/>
                <a:satOff val="43158"/>
                <a:lumOff val="-1546"/>
                <a:alphaOff val="0"/>
              </a:schemeClr>
            </a:lnRef>
            <a:fillRef idx="1">
              <a:schemeClr val="accent4">
                <a:tint val="40000"/>
                <a:alpha val="90000"/>
                <a:hueOff val="-3194121"/>
                <a:satOff val="43158"/>
                <a:lumOff val="-1546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194121"/>
                <a:satOff val="43158"/>
                <a:lumOff val="-154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05635" rIns="291505" bIns="105635" numCol="1" spcCol="1270" anchor="t" anchorCtr="0">
              <a:noAutofit/>
            </a:bodyPr>
            <a:lstStyle/>
            <a:p>
              <a:pPr marL="228600" lvl="1" indent="-228600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dirty="0">
                  <a:latin typeface="Roboto"/>
                </a:rPr>
                <a:t> It</a:t>
              </a:r>
              <a:r>
                <a:rPr lang="en-US" sz="2000" kern="1200" dirty="0">
                  <a:latin typeface="Roboto"/>
                </a:rPr>
                <a:t> is represented by methods of an object.</a:t>
              </a:r>
              <a:endParaRPr lang="en-US" sz="20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CA1931-51CA-46E7-8E82-8C2794CEE754}"/>
                </a:ext>
              </a:extLst>
            </p:cNvPr>
            <p:cNvSpPr/>
            <p:nvPr/>
          </p:nvSpPr>
          <p:spPr>
            <a:xfrm>
              <a:off x="866532" y="5064656"/>
              <a:ext cx="2067348" cy="743480"/>
            </a:xfrm>
            <a:custGeom>
              <a:avLst/>
              <a:gdLst>
                <a:gd name="connsiteX0" fmla="*/ 0 w 2233377"/>
                <a:gd name="connsiteY0" fmla="*/ 123916 h 743480"/>
                <a:gd name="connsiteX1" fmla="*/ 123916 w 2233377"/>
                <a:gd name="connsiteY1" fmla="*/ 0 h 743480"/>
                <a:gd name="connsiteX2" fmla="*/ 2109461 w 2233377"/>
                <a:gd name="connsiteY2" fmla="*/ 0 h 743480"/>
                <a:gd name="connsiteX3" fmla="*/ 2233377 w 2233377"/>
                <a:gd name="connsiteY3" fmla="*/ 123916 h 743480"/>
                <a:gd name="connsiteX4" fmla="*/ 2233377 w 2233377"/>
                <a:gd name="connsiteY4" fmla="*/ 619564 h 743480"/>
                <a:gd name="connsiteX5" fmla="*/ 2109461 w 2233377"/>
                <a:gd name="connsiteY5" fmla="*/ 743480 h 743480"/>
                <a:gd name="connsiteX6" fmla="*/ 123916 w 2233377"/>
                <a:gd name="connsiteY6" fmla="*/ 743480 h 743480"/>
                <a:gd name="connsiteX7" fmla="*/ 0 w 2233377"/>
                <a:gd name="connsiteY7" fmla="*/ 619564 h 743480"/>
                <a:gd name="connsiteX8" fmla="*/ 0 w 2233377"/>
                <a:gd name="connsiteY8" fmla="*/ 123916 h 74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3377" h="743480">
                  <a:moveTo>
                    <a:pt x="0" y="123916"/>
                  </a:moveTo>
                  <a:cubicBezTo>
                    <a:pt x="0" y="55479"/>
                    <a:pt x="55479" y="0"/>
                    <a:pt x="123916" y="0"/>
                  </a:cubicBezTo>
                  <a:lnTo>
                    <a:pt x="2109461" y="0"/>
                  </a:lnTo>
                  <a:cubicBezTo>
                    <a:pt x="2177898" y="0"/>
                    <a:pt x="2233377" y="55479"/>
                    <a:pt x="2233377" y="123916"/>
                  </a:cubicBezTo>
                  <a:lnTo>
                    <a:pt x="2233377" y="619564"/>
                  </a:lnTo>
                  <a:cubicBezTo>
                    <a:pt x="2233377" y="688001"/>
                    <a:pt x="2177898" y="743480"/>
                    <a:pt x="2109461" y="743480"/>
                  </a:cubicBezTo>
                  <a:lnTo>
                    <a:pt x="123916" y="743480"/>
                  </a:lnTo>
                  <a:cubicBezTo>
                    <a:pt x="55479" y="743480"/>
                    <a:pt x="0" y="688001"/>
                    <a:pt x="0" y="619564"/>
                  </a:cubicBezTo>
                  <a:lnTo>
                    <a:pt x="0" y="1239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3849200"/>
                <a:satOff val="40961"/>
                <a:lumOff val="-13138"/>
                <a:alphaOff val="0"/>
              </a:schemeClr>
            </a:fillRef>
            <a:effectRef idx="0">
              <a:schemeClr val="accent4">
                <a:hueOff val="-3849200"/>
                <a:satOff val="40961"/>
                <a:lumOff val="-131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974" tIns="89634" rIns="142974" bIns="89634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Behavior</a:t>
              </a: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60955BD-3507-47A7-9177-3DD6D63DF825}"/>
              </a:ext>
            </a:extLst>
          </p:cNvPr>
          <p:cNvSpPr/>
          <p:nvPr/>
        </p:nvSpPr>
        <p:spPr>
          <a:xfrm>
            <a:off x="8886554" y="4272313"/>
            <a:ext cx="2388735" cy="597183"/>
          </a:xfrm>
          <a:custGeom>
            <a:avLst/>
            <a:gdLst>
              <a:gd name="connsiteX0" fmla="*/ 0 w 2388735"/>
              <a:gd name="connsiteY0" fmla="*/ 0 h 597183"/>
              <a:gd name="connsiteX1" fmla="*/ 2388735 w 2388735"/>
              <a:gd name="connsiteY1" fmla="*/ 0 h 597183"/>
              <a:gd name="connsiteX2" fmla="*/ 2388735 w 2388735"/>
              <a:gd name="connsiteY2" fmla="*/ 597183 h 597183"/>
              <a:gd name="connsiteX3" fmla="*/ 0 w 2388735"/>
              <a:gd name="connsiteY3" fmla="*/ 597183 h 597183"/>
              <a:gd name="connsiteX4" fmla="*/ 0 w 2388735"/>
              <a:gd name="connsiteY4" fmla="*/ 0 h 59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8735" h="597183">
                <a:moveTo>
                  <a:pt x="0" y="0"/>
                </a:moveTo>
                <a:lnTo>
                  <a:pt x="2388735" y="0"/>
                </a:lnTo>
                <a:lnTo>
                  <a:pt x="2388735" y="597183"/>
                </a:lnTo>
                <a:lnTo>
                  <a:pt x="0" y="5971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27584" tIns="227584" rIns="227584" bIns="227584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kern="1200">
                <a:solidFill>
                  <a:schemeClr val="tx1"/>
                </a:solidFill>
              </a:rPr>
              <a:t> </a:t>
            </a:r>
            <a:endParaRPr lang="en-US" sz="3200" b="1" kern="1200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B11AD89-D032-4EEE-A795-42E43FE29161}"/>
              </a:ext>
            </a:extLst>
          </p:cNvPr>
          <p:cNvSpPr/>
          <p:nvPr/>
        </p:nvSpPr>
        <p:spPr>
          <a:xfrm>
            <a:off x="9726592" y="2794482"/>
            <a:ext cx="895775" cy="895775"/>
          </a:xfrm>
          <a:custGeom>
            <a:avLst/>
            <a:gdLst>
              <a:gd name="connsiteX0" fmla="*/ 0 w 895775"/>
              <a:gd name="connsiteY0" fmla="*/ 447888 h 895775"/>
              <a:gd name="connsiteX1" fmla="*/ 447888 w 895775"/>
              <a:gd name="connsiteY1" fmla="*/ 0 h 895775"/>
              <a:gd name="connsiteX2" fmla="*/ 895776 w 895775"/>
              <a:gd name="connsiteY2" fmla="*/ 447888 h 895775"/>
              <a:gd name="connsiteX3" fmla="*/ 447888 w 895775"/>
              <a:gd name="connsiteY3" fmla="*/ 895776 h 895775"/>
              <a:gd name="connsiteX4" fmla="*/ 0 w 895775"/>
              <a:gd name="connsiteY4" fmla="*/ 447888 h 8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775" h="895775">
                <a:moveTo>
                  <a:pt x="0" y="447888"/>
                </a:moveTo>
                <a:cubicBezTo>
                  <a:pt x="0" y="200526"/>
                  <a:pt x="200526" y="0"/>
                  <a:pt x="447888" y="0"/>
                </a:cubicBezTo>
                <a:cubicBezTo>
                  <a:pt x="695250" y="0"/>
                  <a:pt x="895776" y="200526"/>
                  <a:pt x="895776" y="447888"/>
                </a:cubicBezTo>
                <a:cubicBezTo>
                  <a:pt x="895776" y="695250"/>
                  <a:pt x="695250" y="895776"/>
                  <a:pt x="447888" y="895776"/>
                </a:cubicBezTo>
                <a:cubicBezTo>
                  <a:pt x="200526" y="895776"/>
                  <a:pt x="0" y="695250"/>
                  <a:pt x="0" y="447888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583" tIns="156583" rIns="156583" bIns="15658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>
                <a:solidFill>
                  <a:schemeClr val="tx1"/>
                </a:solidFill>
              </a:rPr>
              <a:t>Bark Sleep</a:t>
            </a:r>
            <a:endParaRPr lang="en-US" sz="2000" b="1" kern="1200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63F8BF-203C-48D9-A4C1-C3DD3731398D}"/>
              </a:ext>
            </a:extLst>
          </p:cNvPr>
          <p:cNvSpPr/>
          <p:nvPr/>
        </p:nvSpPr>
        <p:spPr>
          <a:xfrm>
            <a:off x="9085615" y="2122451"/>
            <a:ext cx="895775" cy="895775"/>
          </a:xfrm>
          <a:custGeom>
            <a:avLst/>
            <a:gdLst>
              <a:gd name="connsiteX0" fmla="*/ 0 w 895775"/>
              <a:gd name="connsiteY0" fmla="*/ 447888 h 895775"/>
              <a:gd name="connsiteX1" fmla="*/ 447888 w 895775"/>
              <a:gd name="connsiteY1" fmla="*/ 0 h 895775"/>
              <a:gd name="connsiteX2" fmla="*/ 895776 w 895775"/>
              <a:gd name="connsiteY2" fmla="*/ 447888 h 895775"/>
              <a:gd name="connsiteX3" fmla="*/ 447888 w 895775"/>
              <a:gd name="connsiteY3" fmla="*/ 895776 h 895775"/>
              <a:gd name="connsiteX4" fmla="*/ 0 w 895775"/>
              <a:gd name="connsiteY4" fmla="*/ 447888 h 8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775" h="895775">
                <a:moveTo>
                  <a:pt x="0" y="447888"/>
                </a:moveTo>
                <a:cubicBezTo>
                  <a:pt x="0" y="200526"/>
                  <a:pt x="200526" y="0"/>
                  <a:pt x="447888" y="0"/>
                </a:cubicBezTo>
                <a:cubicBezTo>
                  <a:pt x="695250" y="0"/>
                  <a:pt x="895776" y="200526"/>
                  <a:pt x="895776" y="447888"/>
                </a:cubicBezTo>
                <a:cubicBezTo>
                  <a:pt x="895776" y="695250"/>
                  <a:pt x="695250" y="895776"/>
                  <a:pt x="447888" y="895776"/>
                </a:cubicBezTo>
                <a:cubicBezTo>
                  <a:pt x="200526" y="895776"/>
                  <a:pt x="0" y="695250"/>
                  <a:pt x="0" y="447888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1924600"/>
              <a:satOff val="20480"/>
              <a:lumOff val="-6569"/>
              <a:alphaOff val="0"/>
            </a:schemeClr>
          </a:fillRef>
          <a:effectRef idx="3">
            <a:schemeClr val="accent4">
              <a:hueOff val="-1924600"/>
              <a:satOff val="20480"/>
              <a:lumOff val="-656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583" tIns="156583" rIns="156583" bIns="15658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>
                <a:solidFill>
                  <a:schemeClr val="tx1"/>
                </a:solidFill>
              </a:rPr>
              <a:t>Age Color</a:t>
            </a:r>
            <a:endParaRPr lang="en-US" sz="2000" b="1" kern="1200" dirty="0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7F2E247-CFB9-456F-80EE-6E790E9FEF1E}"/>
              </a:ext>
            </a:extLst>
          </p:cNvPr>
          <p:cNvSpPr/>
          <p:nvPr/>
        </p:nvSpPr>
        <p:spPr>
          <a:xfrm>
            <a:off x="9974343" y="1890398"/>
            <a:ext cx="949683" cy="926724"/>
          </a:xfrm>
          <a:custGeom>
            <a:avLst/>
            <a:gdLst>
              <a:gd name="connsiteX0" fmla="*/ 0 w 949683"/>
              <a:gd name="connsiteY0" fmla="*/ 463362 h 926724"/>
              <a:gd name="connsiteX1" fmla="*/ 474842 w 949683"/>
              <a:gd name="connsiteY1" fmla="*/ 0 h 926724"/>
              <a:gd name="connsiteX2" fmla="*/ 949684 w 949683"/>
              <a:gd name="connsiteY2" fmla="*/ 463362 h 926724"/>
              <a:gd name="connsiteX3" fmla="*/ 474842 w 949683"/>
              <a:gd name="connsiteY3" fmla="*/ 926724 h 926724"/>
              <a:gd name="connsiteX4" fmla="*/ 0 w 949683"/>
              <a:gd name="connsiteY4" fmla="*/ 463362 h 92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683" h="926724">
                <a:moveTo>
                  <a:pt x="0" y="463362"/>
                </a:moveTo>
                <a:cubicBezTo>
                  <a:pt x="0" y="207454"/>
                  <a:pt x="212594" y="0"/>
                  <a:pt x="474842" y="0"/>
                </a:cubicBezTo>
                <a:cubicBezTo>
                  <a:pt x="737090" y="0"/>
                  <a:pt x="949684" y="207454"/>
                  <a:pt x="949684" y="463362"/>
                </a:cubicBezTo>
                <a:cubicBezTo>
                  <a:pt x="949684" y="719270"/>
                  <a:pt x="737090" y="926724"/>
                  <a:pt x="474842" y="926724"/>
                </a:cubicBezTo>
                <a:cubicBezTo>
                  <a:pt x="212594" y="926724"/>
                  <a:pt x="0" y="719270"/>
                  <a:pt x="0" y="463362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-3849200"/>
              <a:satOff val="40961"/>
              <a:lumOff val="-13138"/>
              <a:alphaOff val="0"/>
            </a:schemeClr>
          </a:fillRef>
          <a:effectRef idx="3">
            <a:schemeClr val="accent4">
              <a:hueOff val="-3849200"/>
              <a:satOff val="40961"/>
              <a:lumOff val="-1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1938" tIns="158576" rIns="161938" bIns="15857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b="1" kern="1200" dirty="0">
                <a:solidFill>
                  <a:schemeClr val="tx1"/>
                </a:solidFill>
              </a:rPr>
              <a:t>Name of</a:t>
            </a:r>
            <a:r>
              <a:rPr lang="en-US" sz="2000" b="1" kern="1200" dirty="0">
                <a:solidFill>
                  <a:schemeClr val="tx1"/>
                </a:solidFill>
              </a:rPr>
              <a:t> Dog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AAEA1A-909A-427A-8025-6F6FF3852933}"/>
              </a:ext>
            </a:extLst>
          </p:cNvPr>
          <p:cNvGrpSpPr/>
          <p:nvPr/>
        </p:nvGrpSpPr>
        <p:grpSpPr>
          <a:xfrm>
            <a:off x="9196857" y="4399711"/>
            <a:ext cx="1628207" cy="2118992"/>
            <a:chOff x="8913852" y="4250116"/>
            <a:chExt cx="1892020" cy="2268587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9" name="3D Model 8" descr="Beagle">
                  <a:extLst>
                    <a:ext uri="{FF2B5EF4-FFF2-40B4-BE49-F238E27FC236}">
                      <a16:creationId xmlns:a16="http://schemas.microsoft.com/office/drawing/2014/main" id="{E45C0660-7C7E-4F53-B625-DFD2E42BAD1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40385813"/>
                    </p:ext>
                  </p:extLst>
                </p:nvPr>
              </p:nvGraphicFramePr>
              <p:xfrm>
                <a:off x="8913852" y="4250116"/>
                <a:ext cx="1806922" cy="1806922"/>
              </p:xfrm>
              <a:graphic>
                <a:graphicData uri="http://schemas.microsoft.com/office/drawing/2017/model3d">
                  <am3d:model3d r:embed="rId3">
                    <am3d:spPr>
                      <a:xfrm>
                        <a:off x="0" y="0"/>
                        <a:ext cx="1554975" cy="1687770"/>
                      </a:xfrm>
                      <a:prstGeom prst="rect">
                        <a:avLst/>
                      </a:prstGeom>
                    </am3d:spPr>
                    <am3d:camera>
                      <am3d:pos x="0" y="0" z="63192346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144601" d="1000000"/>
                      <am3d:preTrans dx="2910307" dy="-13852496" dz="-1456342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660796" ay="2277295" az="409547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230959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9" name="3D Model 8" descr="Beagle">
                  <a:extLst>
                    <a:ext uri="{FF2B5EF4-FFF2-40B4-BE49-F238E27FC236}">
                      <a16:creationId xmlns:a16="http://schemas.microsoft.com/office/drawing/2014/main" id="{E45C0660-7C7E-4F53-B625-DFD2E42BAD1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96857" y="4399711"/>
                  <a:ext cx="1554975" cy="168777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B4824D-F44D-4FD4-A30E-0BC6DC8154D2}"/>
                </a:ext>
              </a:extLst>
            </p:cNvPr>
            <p:cNvSpPr/>
            <p:nvPr/>
          </p:nvSpPr>
          <p:spPr>
            <a:xfrm>
              <a:off x="9080720" y="6057038"/>
              <a:ext cx="17251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Roboto"/>
                </a:rPr>
                <a:t>Dog Object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BCDC62-140E-498A-88AA-48428EED7711}"/>
              </a:ext>
            </a:extLst>
          </p:cNvPr>
          <p:cNvGrpSpPr/>
          <p:nvPr/>
        </p:nvGrpSpPr>
        <p:grpSpPr>
          <a:xfrm>
            <a:off x="8687492" y="1724329"/>
            <a:ext cx="2786857" cy="2611683"/>
            <a:chOff x="8687492" y="1724329"/>
            <a:chExt cx="2786857" cy="2611683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0746A6BF-9264-4E11-AF7A-64AFFC41B133}"/>
                </a:ext>
              </a:extLst>
            </p:cNvPr>
            <p:cNvSpPr/>
            <p:nvPr/>
          </p:nvSpPr>
          <p:spPr>
            <a:xfrm>
              <a:off x="9832094" y="4017514"/>
              <a:ext cx="497653" cy="318498"/>
            </a:xfrm>
            <a:prstGeom prst="down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675E2F2-C306-41B1-AAA7-862AA26CE9B9}"/>
                </a:ext>
              </a:extLst>
            </p:cNvPr>
            <p:cNvGrpSpPr/>
            <p:nvPr/>
          </p:nvGrpSpPr>
          <p:grpSpPr>
            <a:xfrm>
              <a:off x="8687492" y="1724329"/>
              <a:ext cx="2786857" cy="2229486"/>
              <a:chOff x="8687492" y="1724329"/>
              <a:chExt cx="2786857" cy="222948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7735220-3ED4-4C13-9F4D-D558125F0454}"/>
                  </a:ext>
                </a:extLst>
              </p:cNvPr>
              <p:cNvSpPr/>
              <p:nvPr/>
            </p:nvSpPr>
            <p:spPr>
              <a:xfrm>
                <a:off x="8792995" y="1833812"/>
                <a:ext cx="2567890" cy="891794"/>
              </a:xfrm>
              <a:prstGeom prst="ellipse">
                <a:avLst/>
              </a:prstGeom>
            </p:spPr>
            <p:style>
              <a:lnRef idx="0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2" name="Shape 31">
                <a:extLst>
                  <a:ext uri="{FF2B5EF4-FFF2-40B4-BE49-F238E27FC236}">
                    <a16:creationId xmlns:a16="http://schemas.microsoft.com/office/drawing/2014/main" id="{5ECC8A65-1B47-405E-A01E-97ACEF9D7A1D}"/>
                  </a:ext>
                </a:extLst>
              </p:cNvPr>
              <p:cNvSpPr/>
              <p:nvPr/>
            </p:nvSpPr>
            <p:spPr>
              <a:xfrm>
                <a:off x="8687492" y="1724329"/>
                <a:ext cx="2786857" cy="2229486"/>
              </a:xfrm>
              <a:prstGeom prst="funnel">
                <a:avLst/>
              </a:prstGeom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</p:grpSp>
      <p:sp>
        <p:nvSpPr>
          <p:cNvPr id="25" name="Slide Number Placeholder 1">
            <a:extLst>
              <a:ext uri="{FF2B5EF4-FFF2-40B4-BE49-F238E27FC236}">
                <a16:creationId xmlns:a16="http://schemas.microsoft.com/office/drawing/2014/main" id="{AB8E2449-B4B7-4D65-ADDB-C61955DE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/>
          <a:p>
            <a:fld id="{48BB047D-A6CD-43AB-96F0-683C726B586B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07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832" y="159100"/>
            <a:ext cx="11465168" cy="1037492"/>
          </a:xfrm>
        </p:spPr>
        <p:txBody>
          <a:bodyPr/>
          <a:lstStyle/>
          <a:p>
            <a:r>
              <a:rPr lang="en-US" dirty="0"/>
              <a:t>What is a Class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3582D-A19C-41A5-AEBF-A85733A9E125}"/>
              </a:ext>
            </a:extLst>
          </p:cNvPr>
          <p:cNvSpPr/>
          <p:nvPr/>
        </p:nvSpPr>
        <p:spPr>
          <a:xfrm>
            <a:off x="877801" y="2311951"/>
            <a:ext cx="622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Cambria Math" panose="02040503050406030204" pitchFamily="18" charset="0"/>
              </a:rPr>
              <a:t>A class is a set of instruction.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EFB872-5BB4-4940-B2DE-3151232B88AC}"/>
              </a:ext>
            </a:extLst>
          </p:cNvPr>
          <p:cNvSpPr/>
          <p:nvPr/>
        </p:nvSpPr>
        <p:spPr>
          <a:xfrm>
            <a:off x="882990" y="4515941"/>
            <a:ext cx="6535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  <a:ea typeface="Cambria Math" panose="02040503050406030204" pitchFamily="18" charset="0"/>
              </a:rPr>
              <a:t>It is also referred as blueprint.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1AC53-CCF3-4FAB-90D2-026C7B23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601" y="3820625"/>
            <a:ext cx="3462868" cy="261338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F9F5695-4420-4F31-B6DD-74AB716E84B2}"/>
              </a:ext>
            </a:extLst>
          </p:cNvPr>
          <p:cNvGrpSpPr/>
          <p:nvPr/>
        </p:nvGrpSpPr>
        <p:grpSpPr>
          <a:xfrm>
            <a:off x="8146848" y="1638956"/>
            <a:ext cx="2674375" cy="1992320"/>
            <a:chOff x="8244356" y="1429027"/>
            <a:chExt cx="2674375" cy="19923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57F0C0-64B9-4022-8B4D-8007C12EDA5F}"/>
                </a:ext>
              </a:extLst>
            </p:cNvPr>
            <p:cNvGrpSpPr/>
            <p:nvPr/>
          </p:nvGrpSpPr>
          <p:grpSpPr>
            <a:xfrm>
              <a:off x="8244356" y="1429027"/>
              <a:ext cx="2674375" cy="1992320"/>
              <a:chOff x="8244356" y="1429027"/>
              <a:chExt cx="2674375" cy="1992320"/>
            </a:xfrm>
          </p:grpSpPr>
          <p:pic>
            <p:nvPicPr>
              <p:cNvPr id="2052" name="Picture 4" descr="Image result for instruction icon">
                <a:extLst>
                  <a:ext uri="{FF2B5EF4-FFF2-40B4-BE49-F238E27FC236}">
                    <a16:creationId xmlns:a16="http://schemas.microsoft.com/office/drawing/2014/main" id="{03F6F3AD-3FE5-48D8-9171-834C857B5A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4356" y="1429027"/>
                <a:ext cx="2674375" cy="1992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attribute icon">
                <a:extLst>
                  <a:ext uri="{FF2B5EF4-FFF2-40B4-BE49-F238E27FC236}">
                    <a16:creationId xmlns:a16="http://schemas.microsoft.com/office/drawing/2014/main" id="{1E27FE73-F106-4E5E-AA47-6DF7593FFF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12621" b="9023"/>
              <a:stretch/>
            </p:blipFill>
            <p:spPr bwMode="auto">
              <a:xfrm rot="10800000">
                <a:off x="8343391" y="1576809"/>
                <a:ext cx="1172486" cy="91872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Image result for function icon">
                <a:extLst>
                  <a:ext uri="{FF2B5EF4-FFF2-40B4-BE49-F238E27FC236}">
                    <a16:creationId xmlns:a16="http://schemas.microsoft.com/office/drawing/2014/main" id="{9F6B6FCE-85DC-417A-A4E5-E01BCB0E8D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46667" y="1618376"/>
                <a:ext cx="835589" cy="8355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D4B96C-1D06-4AA0-9976-5D768C22AA01}"/>
                </a:ext>
              </a:extLst>
            </p:cNvPr>
            <p:cNvSpPr/>
            <p:nvPr/>
          </p:nvSpPr>
          <p:spPr>
            <a:xfrm>
              <a:off x="8310670" y="2428777"/>
              <a:ext cx="127087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</a:pPr>
              <a:r>
                <a:rPr lang="en-US" sz="2000" b="1" dirty="0">
                  <a:latin typeface="+mj-lt"/>
                  <a:ea typeface="Cambria Math" panose="02040503050406030204" pitchFamily="18" charset="0"/>
                </a:rPr>
                <a:t>Member Variables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E8EC74-2147-4CDE-A641-47BE0EA2FDFF}"/>
                </a:ext>
              </a:extLst>
            </p:cNvPr>
            <p:cNvSpPr/>
            <p:nvPr/>
          </p:nvSpPr>
          <p:spPr>
            <a:xfrm>
              <a:off x="9581543" y="2623399"/>
              <a:ext cx="12708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000"/>
                </a:spcBef>
                <a:spcAft>
                  <a:spcPts val="1000"/>
                </a:spcAft>
                <a:buClr>
                  <a:schemeClr val="accent1"/>
                </a:buClr>
              </a:pPr>
              <a:r>
                <a:rPr lang="en-US" sz="2000" b="1" dirty="0">
                  <a:latin typeface="+mj-lt"/>
                  <a:ea typeface="Cambria Math" panose="02040503050406030204" pitchFamily="18" charset="0"/>
                </a:rPr>
                <a:t>Methods</a:t>
              </a: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BDCC603B-8927-4B98-A6CA-FD1F68AD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/>
          <a:p>
            <a:fld id="{48BB047D-A6CD-43AB-96F0-683C726B586B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65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0CC8D-7CBD-4889-A7E9-0661E90A24F9}"/>
              </a:ext>
            </a:extLst>
          </p:cNvPr>
          <p:cNvSpPr/>
          <p:nvPr/>
        </p:nvSpPr>
        <p:spPr>
          <a:xfrm>
            <a:off x="670559" y="1805130"/>
            <a:ext cx="60752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class</a:t>
            </a:r>
            <a:r>
              <a:rPr lang="en-US" sz="2400" b="1" dirty="0"/>
              <a:t> Dog {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    // Properties or Member Variables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public:</a:t>
            </a:r>
          </a:p>
          <a:p>
            <a:r>
              <a:rPr lang="en-US" sz="2400" b="1" dirty="0"/>
              <a:t>    String breed;</a:t>
            </a:r>
          </a:p>
          <a:p>
            <a:r>
              <a:rPr lang="en-US" sz="2400" b="1" dirty="0"/>
              <a:t>    String size;</a:t>
            </a:r>
          </a:p>
          <a:p>
            <a:r>
              <a:rPr lang="en-US" sz="2400" b="1" dirty="0"/>
              <a:t>  </a:t>
            </a:r>
          </a:p>
          <a:p>
            <a:r>
              <a:rPr lang="en-US" sz="2400" b="1" dirty="0"/>
              <a:t>   </a:t>
            </a:r>
            <a:r>
              <a:rPr lang="en-US" sz="2400" b="1" dirty="0">
                <a:solidFill>
                  <a:schemeClr val="accent6"/>
                </a:solidFill>
              </a:rPr>
              <a:t> // method</a:t>
            </a:r>
          </a:p>
          <a:p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void</a:t>
            </a:r>
            <a:r>
              <a:rPr lang="en-US" sz="2400" b="1" dirty="0"/>
              <a:t> run() {</a:t>
            </a:r>
          </a:p>
          <a:p>
            <a:r>
              <a:rPr lang="en-US" sz="2400" b="1" dirty="0" err="1"/>
              <a:t>cout</a:t>
            </a:r>
            <a:r>
              <a:rPr lang="en-US" sz="2400" b="1" dirty="0"/>
              <a:t>&lt;&lt;"Running . . .";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B5D19-43EE-4E23-8167-371D9FC3C6F1}"/>
              </a:ext>
            </a:extLst>
          </p:cNvPr>
          <p:cNvSpPr/>
          <p:nvPr/>
        </p:nvSpPr>
        <p:spPr>
          <a:xfrm>
            <a:off x="7175938" y="1805130"/>
            <a:ext cx="501606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// Creating Object</a:t>
            </a:r>
            <a:endParaRPr lang="en-US" sz="2400" b="1" dirty="0"/>
          </a:p>
          <a:p>
            <a:r>
              <a:rPr lang="en-US" sz="2400" b="1" dirty="0"/>
              <a:t>Dog </a:t>
            </a:r>
            <a:r>
              <a:rPr lang="en-US" sz="2400" b="1" dirty="0" err="1"/>
              <a:t>maltese</a:t>
            </a:r>
            <a:r>
              <a:rPr lang="en-US" sz="2400" b="1" dirty="0"/>
              <a:t>;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accent6"/>
                </a:solidFill>
              </a:rPr>
              <a:t>//Accessing variables and methods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 err="1"/>
              <a:t>maltese.breed</a:t>
            </a:r>
            <a:r>
              <a:rPr lang="en-US" sz="2400" b="1" dirty="0"/>
              <a:t> = "Maltese";</a:t>
            </a:r>
          </a:p>
          <a:p>
            <a:r>
              <a:rPr lang="en-US" sz="2400" b="1" dirty="0" err="1"/>
              <a:t>maltese.size</a:t>
            </a:r>
            <a:r>
              <a:rPr lang="en-US" sz="2400" b="1" dirty="0"/>
              <a:t> = "Small";</a:t>
            </a:r>
          </a:p>
          <a:p>
            <a:pPr>
              <a:lnSpc>
                <a:spcPct val="200000"/>
              </a:lnSpc>
            </a:pPr>
            <a:r>
              <a:rPr lang="en-US" sz="2400" b="1" dirty="0" err="1"/>
              <a:t>maltese.run</a:t>
            </a:r>
            <a:r>
              <a:rPr lang="en-US" sz="2400" b="1" dirty="0"/>
              <a:t>();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3FB580-66B3-4207-80AE-5803C178DB42}"/>
              </a:ext>
            </a:extLst>
          </p:cNvPr>
          <p:cNvCxnSpPr>
            <a:cxnSpLocks/>
          </p:cNvCxnSpPr>
          <p:nvPr/>
        </p:nvCxnSpPr>
        <p:spPr>
          <a:xfrm>
            <a:off x="6624910" y="1305025"/>
            <a:ext cx="0" cy="424794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A9A5A478-FF6C-4279-994A-F08E016B224A}"/>
              </a:ext>
            </a:extLst>
          </p:cNvPr>
          <p:cNvSpPr/>
          <p:nvPr/>
        </p:nvSpPr>
        <p:spPr>
          <a:xfrm rot="20201323">
            <a:off x="155063" y="1238015"/>
            <a:ext cx="1411935" cy="375859"/>
          </a:xfrm>
          <a:prstGeom prst="wedgeEllipseCallout">
            <a:avLst>
              <a:gd name="adj1" fmla="val -6742"/>
              <a:gd name="adj2" fmla="val 113561"/>
            </a:avLst>
          </a:prstGeom>
          <a:solidFill>
            <a:srgbClr val="F0A01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Keyword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22EFEBD-28B1-4069-AC4C-214AC62998E0}"/>
              </a:ext>
            </a:extLst>
          </p:cNvPr>
          <p:cNvSpPr/>
          <p:nvPr/>
        </p:nvSpPr>
        <p:spPr>
          <a:xfrm>
            <a:off x="1691640" y="1194283"/>
            <a:ext cx="1630677" cy="390550"/>
          </a:xfrm>
          <a:prstGeom prst="wedgeEllipseCallout">
            <a:avLst>
              <a:gd name="adj1" fmla="val -51547"/>
              <a:gd name="adj2" fmla="val 119259"/>
            </a:avLst>
          </a:prstGeom>
          <a:solidFill>
            <a:srgbClr val="F0A01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EFD2F-32EA-4E40-BA32-A189A94F3887}"/>
              </a:ext>
            </a:extLst>
          </p:cNvPr>
          <p:cNvSpPr/>
          <p:nvPr/>
        </p:nvSpPr>
        <p:spPr>
          <a:xfrm>
            <a:off x="293077" y="483246"/>
            <a:ext cx="580292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1" cap="all" dirty="0"/>
              <a:t>writing a class in </a:t>
            </a:r>
            <a:r>
              <a:rPr lang="en-US" sz="3600" b="1" cap="all" dirty="0" err="1"/>
              <a:t>c++</a:t>
            </a:r>
            <a:r>
              <a:rPr lang="en-US" sz="3600" b="1" cap="all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C7F65-EC58-4BDD-916D-D651689FEF29}"/>
              </a:ext>
            </a:extLst>
          </p:cNvPr>
          <p:cNvSpPr/>
          <p:nvPr/>
        </p:nvSpPr>
        <p:spPr>
          <a:xfrm>
            <a:off x="6096000" y="483245"/>
            <a:ext cx="580292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1" cap="all" dirty="0"/>
              <a:t>Creating Object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9278087-EFF5-43C8-AA25-31E333B2B2D9}"/>
              </a:ext>
            </a:extLst>
          </p:cNvPr>
          <p:cNvSpPr/>
          <p:nvPr/>
        </p:nvSpPr>
        <p:spPr>
          <a:xfrm rot="1228080">
            <a:off x="9297815" y="1689973"/>
            <a:ext cx="1411935" cy="375859"/>
          </a:xfrm>
          <a:prstGeom prst="wedgeEllipseCallout">
            <a:avLst>
              <a:gd name="adj1" fmla="val -14819"/>
              <a:gd name="adj2" fmla="val 153740"/>
            </a:avLst>
          </a:prstGeom>
          <a:solidFill>
            <a:srgbClr val="F0A01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Keyword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839ABCF6-211B-4D5C-ABCE-2A6C56A9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/>
          <a:lstStyle/>
          <a:p>
            <a:fld id="{48BB047D-A6CD-43AB-96F0-683C726B586B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47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uiExpand="1" animBg="1"/>
      <p:bldP spid="12" grpId="0" uiExpand="1" animBg="1"/>
      <p:bldP spid="9" grpId="0"/>
      <p:bldP spid="10" grpId="0"/>
      <p:bldP spid="13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1022-C14B-4463-A9FE-5CD23A0D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851094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716DE-2107-44B5-8599-4DC717B2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EAC8B8-26E6-48A5-A67A-CB164FB2CCAF}"/>
              </a:ext>
            </a:extLst>
          </p:cNvPr>
          <p:cNvSpPr/>
          <p:nvPr/>
        </p:nvSpPr>
        <p:spPr>
          <a:xfrm>
            <a:off x="2058573" y="1871002"/>
            <a:ext cx="4332850" cy="3714912"/>
          </a:xfrm>
          <a:custGeom>
            <a:avLst/>
            <a:gdLst>
              <a:gd name="connsiteX0" fmla="*/ 0 w 4823654"/>
              <a:gd name="connsiteY0" fmla="*/ 2411827 h 4823654"/>
              <a:gd name="connsiteX1" fmla="*/ 2411827 w 4823654"/>
              <a:gd name="connsiteY1" fmla="*/ 0 h 4823654"/>
              <a:gd name="connsiteX2" fmla="*/ 4823654 w 4823654"/>
              <a:gd name="connsiteY2" fmla="*/ 2411827 h 4823654"/>
              <a:gd name="connsiteX3" fmla="*/ 2411827 w 4823654"/>
              <a:gd name="connsiteY3" fmla="*/ 4823654 h 4823654"/>
              <a:gd name="connsiteX4" fmla="*/ 0 w 4823654"/>
              <a:gd name="connsiteY4" fmla="*/ 2411827 h 482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3654" h="4823654">
                <a:moveTo>
                  <a:pt x="0" y="2411827"/>
                </a:moveTo>
                <a:cubicBezTo>
                  <a:pt x="0" y="1079812"/>
                  <a:pt x="1079812" y="0"/>
                  <a:pt x="2411827" y="0"/>
                </a:cubicBezTo>
                <a:cubicBezTo>
                  <a:pt x="3743842" y="0"/>
                  <a:pt x="4823654" y="1079812"/>
                  <a:pt x="4823654" y="2411827"/>
                </a:cubicBezTo>
                <a:cubicBezTo>
                  <a:pt x="4823654" y="3743842"/>
                  <a:pt x="3743842" y="4823654"/>
                  <a:pt x="2411827" y="4823654"/>
                </a:cubicBezTo>
                <a:cubicBezTo>
                  <a:pt x="1079812" y="4823654"/>
                  <a:pt x="0" y="3743842"/>
                  <a:pt x="0" y="2411827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96478" tIns="468766" rIns="1796477" bIns="4086508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kern="1200" dirty="0">
              <a:solidFill>
                <a:schemeClr val="tx1"/>
              </a:solidFill>
            </a:endParaRPr>
          </a:p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>
                <a:solidFill>
                  <a:schemeClr val="tx1"/>
                </a:solidFill>
              </a:rPr>
              <a:t>Class</a:t>
            </a:r>
            <a:endParaRPr lang="en-US" sz="1400" b="1" kern="1200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650A04-0C9B-4AC1-ADEC-7E5F64BAB7FF}"/>
              </a:ext>
            </a:extLst>
          </p:cNvPr>
          <p:cNvSpPr/>
          <p:nvPr/>
        </p:nvSpPr>
        <p:spPr>
          <a:xfrm>
            <a:off x="2438401" y="2729130"/>
            <a:ext cx="3573194" cy="2856785"/>
          </a:xfrm>
          <a:custGeom>
            <a:avLst/>
            <a:gdLst>
              <a:gd name="connsiteX0" fmla="*/ 0 w 3913635"/>
              <a:gd name="connsiteY0" fmla="*/ 1808870 h 3617740"/>
              <a:gd name="connsiteX1" fmla="*/ 1956818 w 3913635"/>
              <a:gd name="connsiteY1" fmla="*/ 0 h 3617740"/>
              <a:gd name="connsiteX2" fmla="*/ 3913636 w 3913635"/>
              <a:gd name="connsiteY2" fmla="*/ 1808870 h 3617740"/>
              <a:gd name="connsiteX3" fmla="*/ 1956818 w 3913635"/>
              <a:gd name="connsiteY3" fmla="*/ 3617740 h 3617740"/>
              <a:gd name="connsiteX4" fmla="*/ 0 w 3913635"/>
              <a:gd name="connsiteY4" fmla="*/ 1808870 h 361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3635" h="3617740">
                <a:moveTo>
                  <a:pt x="0" y="1808870"/>
                </a:moveTo>
                <a:cubicBezTo>
                  <a:pt x="0" y="809859"/>
                  <a:pt x="876097" y="0"/>
                  <a:pt x="1956818" y="0"/>
                </a:cubicBezTo>
                <a:cubicBezTo>
                  <a:pt x="3037539" y="0"/>
                  <a:pt x="3913636" y="809859"/>
                  <a:pt x="3913636" y="1808870"/>
                </a:cubicBezTo>
                <a:cubicBezTo>
                  <a:pt x="3913636" y="2807881"/>
                  <a:pt x="3037539" y="3617740"/>
                  <a:pt x="1956818" y="3617740"/>
                </a:cubicBezTo>
                <a:cubicBezTo>
                  <a:pt x="876097" y="3617740"/>
                  <a:pt x="0" y="2807881"/>
                  <a:pt x="0" y="18088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924600"/>
              <a:satOff val="20480"/>
              <a:lumOff val="-6569"/>
              <a:alphaOff val="0"/>
            </a:schemeClr>
          </a:fillRef>
          <a:effectRef idx="0">
            <a:schemeClr val="accent4">
              <a:hueOff val="-1924600"/>
              <a:satOff val="20480"/>
              <a:lumOff val="-656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87181" tIns="368349" rIns="1187180" bIns="2855545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chemeClr val="tx1"/>
                </a:solidFill>
              </a:rPr>
              <a:t>Public members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A7CD9-C77B-4975-92A3-3502EDE7CF44}"/>
              </a:ext>
            </a:extLst>
          </p:cNvPr>
          <p:cNvSpPr/>
          <p:nvPr/>
        </p:nvSpPr>
        <p:spPr>
          <a:xfrm>
            <a:off x="3008590" y="3920622"/>
            <a:ext cx="2432815" cy="1635218"/>
          </a:xfrm>
          <a:custGeom>
            <a:avLst/>
            <a:gdLst>
              <a:gd name="connsiteX0" fmla="*/ 0 w 2804665"/>
              <a:gd name="connsiteY0" fmla="*/ 1205914 h 2411827"/>
              <a:gd name="connsiteX1" fmla="*/ 1402333 w 2804665"/>
              <a:gd name="connsiteY1" fmla="*/ 0 h 2411827"/>
              <a:gd name="connsiteX2" fmla="*/ 2804666 w 2804665"/>
              <a:gd name="connsiteY2" fmla="*/ 1205914 h 2411827"/>
              <a:gd name="connsiteX3" fmla="*/ 1402333 w 2804665"/>
              <a:gd name="connsiteY3" fmla="*/ 2411828 h 2411827"/>
              <a:gd name="connsiteX4" fmla="*/ 0 w 2804665"/>
              <a:gd name="connsiteY4" fmla="*/ 1205914 h 241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665" h="2411827">
                <a:moveTo>
                  <a:pt x="0" y="1205914"/>
                </a:moveTo>
                <a:cubicBezTo>
                  <a:pt x="0" y="539906"/>
                  <a:pt x="627846" y="0"/>
                  <a:pt x="1402333" y="0"/>
                </a:cubicBezTo>
                <a:cubicBezTo>
                  <a:pt x="2176820" y="0"/>
                  <a:pt x="2804666" y="539906"/>
                  <a:pt x="2804666" y="1205914"/>
                </a:cubicBezTo>
                <a:cubicBezTo>
                  <a:pt x="2804666" y="1871922"/>
                  <a:pt x="2176820" y="2411828"/>
                  <a:pt x="1402333" y="2411828"/>
                </a:cubicBezTo>
                <a:cubicBezTo>
                  <a:pt x="627846" y="2411828"/>
                  <a:pt x="0" y="1871922"/>
                  <a:pt x="0" y="1205914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849200"/>
              <a:satOff val="40961"/>
              <a:lumOff val="-13138"/>
              <a:alphaOff val="0"/>
            </a:schemeClr>
          </a:fillRef>
          <a:effectRef idx="0">
            <a:schemeClr val="accent4">
              <a:hueOff val="-3849200"/>
              <a:satOff val="40961"/>
              <a:lumOff val="-131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1422" tIns="773645" rIns="581422" bIns="77364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Private members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224A42-860D-41B4-89FF-44F4847DD086}"/>
              </a:ext>
            </a:extLst>
          </p:cNvPr>
          <p:cNvSpPr/>
          <p:nvPr/>
        </p:nvSpPr>
        <p:spPr>
          <a:xfrm>
            <a:off x="363416" y="3593090"/>
            <a:ext cx="1460509" cy="11288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Outside 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8FF8C3-79B9-4322-B5ED-1D82D26B1DD4}"/>
              </a:ext>
            </a:extLst>
          </p:cNvPr>
          <p:cNvCxnSpPr>
            <a:cxnSpLocks/>
            <a:stCxn id="14" idx="6"/>
            <a:endCxn id="12" idx="0"/>
          </p:cNvCxnSpPr>
          <p:nvPr/>
        </p:nvCxnSpPr>
        <p:spPr>
          <a:xfrm flipV="1">
            <a:off x="1823925" y="4157523"/>
            <a:ext cx="614476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594F58-2BD0-4274-B1FC-D8AFA9A1F57B}"/>
              </a:ext>
            </a:extLst>
          </p:cNvPr>
          <p:cNvCxnSpPr>
            <a:cxnSpLocks/>
          </p:cNvCxnSpPr>
          <p:nvPr/>
        </p:nvCxnSpPr>
        <p:spPr>
          <a:xfrm>
            <a:off x="4905829" y="3309257"/>
            <a:ext cx="0" cy="8482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B05564-E9E0-4D42-AA63-A7419CAEF69B}"/>
              </a:ext>
            </a:extLst>
          </p:cNvPr>
          <p:cNvCxnSpPr>
            <a:cxnSpLocks/>
          </p:cNvCxnSpPr>
          <p:nvPr/>
        </p:nvCxnSpPr>
        <p:spPr>
          <a:xfrm>
            <a:off x="6700032" y="1373655"/>
            <a:ext cx="0" cy="470960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2" descr="Image result for atm machine">
            <a:extLst>
              <a:ext uri="{FF2B5EF4-FFF2-40B4-BE49-F238E27FC236}">
                <a16:creationId xmlns:a16="http://schemas.microsoft.com/office/drawing/2014/main" id="{FFC9AE4C-92A4-41BC-9351-7D5BFC67E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0"/>
          <a:stretch/>
        </p:blipFill>
        <p:spPr bwMode="auto">
          <a:xfrm>
            <a:off x="6882158" y="1081756"/>
            <a:ext cx="4946426" cy="49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5834D364-C783-422B-8A3F-52F7E93E8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42" y="1495149"/>
            <a:ext cx="5047900" cy="421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03_CA - v5" id="{676C8139-D340-432F-9674-2FA823DFFDED}" vid="{F880323A-559C-41C8-8579-8950CC3EC8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8" ma:contentTypeDescription="Create a new document." ma:contentTypeScope="" ma:versionID="64306857b40e113f381545cdb3594eb7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04d7ab51c00b34ec40cb1b4b98079026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F0C872-40F0-4E6E-990F-D5B14C4220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88AAE1-610C-4AC3-8008-2C517A489104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infopath/2007/PartnerControls"/>
    <ds:schemaRef ds:uri="fb0879af-3eba-417a-a55a-ffe6dcd6ca77"/>
    <ds:schemaRef ds:uri="http://purl.org/dc/elements/1.1/"/>
    <ds:schemaRef ds:uri="http://schemas.openxmlformats.org/package/2006/metadata/core-properties"/>
    <ds:schemaRef ds:uri="6dc4bcd6-49db-4c07-9060-8acfc67cef9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4F4D60-31A2-4F16-8653-414C58B2C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759a66-45ac-4dcc-97a7-1d1447a6f8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384</Words>
  <Application>Microsoft Office PowerPoint</Application>
  <PresentationFormat>Widescreen</PresentationFormat>
  <Paragraphs>94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Roboto</vt:lpstr>
      <vt:lpstr>Office Theme</vt:lpstr>
      <vt:lpstr>Object-Oriented Programming (OOP) Basic Concepts in c++</vt:lpstr>
      <vt:lpstr>PowerPoint Presentation</vt:lpstr>
      <vt:lpstr>PowerPoint Presentation</vt:lpstr>
      <vt:lpstr>PowerPoint Presentation</vt:lpstr>
      <vt:lpstr>PowerPoint Presentation</vt:lpstr>
      <vt:lpstr>What is an Object ?</vt:lpstr>
      <vt:lpstr>What is a Class ?</vt:lpstr>
      <vt:lpstr>PowerPoint Presentation</vt:lpstr>
      <vt:lpstr>Encapsulation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 Basic Concepts in c++</dc:title>
  <dc:creator/>
  <cp:lastModifiedBy/>
  <cp:revision>3</cp:revision>
  <dcterms:created xsi:type="dcterms:W3CDTF">2019-03-31T12:53:04Z</dcterms:created>
  <dcterms:modified xsi:type="dcterms:W3CDTF">2021-03-14T14:09:50Z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