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sldIdLst>
    <p:sldId id="256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3" r:id="rId20"/>
    <p:sldId id="28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3135" autoAdjust="0"/>
  </p:normalViewPr>
  <p:slideViewPr>
    <p:cSldViewPr snapToGrid="0" snapToObjects="1">
      <p:cViewPr varScale="1">
        <p:scale>
          <a:sx n="66" d="100"/>
          <a:sy n="66" d="100"/>
        </p:scale>
        <p:origin x="150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EDA ANIKA TASNIM" userId="8fb70a1d-16e3-4c86-a699-7b87e9bfa60b" providerId="ADAL" clId="{00B1C805-81A3-42E5-AABC-DF5F82DC0B70}"/>
    <pc:docChg chg="modSld">
      <pc:chgData name="SYEDA ANIKA TASNIM" userId="8fb70a1d-16e3-4c86-a699-7b87e9bfa60b" providerId="ADAL" clId="{00B1C805-81A3-42E5-AABC-DF5F82DC0B70}" dt="2022-02-06T03:29:22.466" v="9" actId="20577"/>
      <pc:docMkLst>
        <pc:docMk/>
      </pc:docMkLst>
      <pc:sldChg chg="modSp mod">
        <pc:chgData name="SYEDA ANIKA TASNIM" userId="8fb70a1d-16e3-4c86-a699-7b87e9bfa60b" providerId="ADAL" clId="{00B1C805-81A3-42E5-AABC-DF5F82DC0B70}" dt="2022-02-06T03:29:22.466" v="9" actId="20577"/>
        <pc:sldMkLst>
          <pc:docMk/>
          <pc:sldMk cId="700707328" sldId="256"/>
        </pc:sldMkLst>
        <pc:graphicFrameChg chg="modGraphic">
          <ac:chgData name="SYEDA ANIKA TASNIM" userId="8fb70a1d-16e3-4c86-a699-7b87e9bfa60b" providerId="ADAL" clId="{00B1C805-81A3-42E5-AABC-DF5F82DC0B70}" dt="2022-02-06T03:29:22.466" v="9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Dr. Md. Mahbub Chowdhury Mishu" userId="09162e0f-fafd-430e-8e71-18113d49a68e" providerId="ADAL" clId="{84912AC3-43BE-4B27-AEBD-9CB975EC9AC6}"/>
    <pc:docChg chg="delSld modSld">
      <pc:chgData name="Dr. Md. Mahbub Chowdhury Mishu" userId="09162e0f-fafd-430e-8e71-18113d49a68e" providerId="ADAL" clId="{84912AC3-43BE-4B27-AEBD-9CB975EC9AC6}" dt="2020-04-24T18:51:16.209" v="15" actId="20577"/>
      <pc:docMkLst>
        <pc:docMk/>
      </pc:docMkLst>
      <pc:sldChg chg="modSp">
        <pc:chgData name="Dr. Md. Mahbub Chowdhury Mishu" userId="09162e0f-fafd-430e-8e71-18113d49a68e" providerId="ADAL" clId="{84912AC3-43BE-4B27-AEBD-9CB975EC9AC6}" dt="2020-04-24T18:51:16.209" v="15" actId="20577"/>
        <pc:sldMkLst>
          <pc:docMk/>
          <pc:sldMk cId="700707328" sldId="256"/>
        </pc:sldMkLst>
        <pc:graphicFrameChg chg="mod modGraphic">
          <ac:chgData name="Dr. Md. Mahbub Chowdhury Mishu" userId="09162e0f-fafd-430e-8e71-18113d49a68e" providerId="ADAL" clId="{84912AC3-43BE-4B27-AEBD-9CB975EC9AC6}" dt="2020-04-24T18:51:16.209" v="15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del">
        <pc:chgData name="Dr. Md. Mahbub Chowdhury Mishu" userId="09162e0f-fafd-430e-8e71-18113d49a68e" providerId="ADAL" clId="{84912AC3-43BE-4B27-AEBD-9CB975EC9AC6}" dt="2020-04-22T10:59:35.041" v="1" actId="2696"/>
        <pc:sldMkLst>
          <pc:docMk/>
          <pc:sldMk cId="1923382373" sldId="264"/>
        </pc:sldMkLst>
      </pc:sldChg>
      <pc:sldChg chg="del">
        <pc:chgData name="Dr. Md. Mahbub Chowdhury Mishu" userId="09162e0f-fafd-430e-8e71-18113d49a68e" providerId="ADAL" clId="{84912AC3-43BE-4B27-AEBD-9CB975EC9AC6}" dt="2020-04-22T10:59:34.272" v="0" actId="2696"/>
        <pc:sldMkLst>
          <pc:docMk/>
          <pc:sldMk cId="3224969828" sldId="265"/>
        </pc:sldMkLst>
      </pc:sldChg>
      <pc:sldChg chg="del">
        <pc:chgData name="Dr. Md. Mahbub Chowdhury Mishu" userId="09162e0f-fafd-430e-8e71-18113d49a68e" providerId="ADAL" clId="{84912AC3-43BE-4B27-AEBD-9CB975EC9AC6}" dt="2020-04-22T11:00:06.634" v="4" actId="2696"/>
        <pc:sldMkLst>
          <pc:docMk/>
          <pc:sldMk cId="1154311418" sldId="285"/>
        </pc:sldMkLst>
      </pc:sldChg>
      <pc:sldChg chg="del">
        <pc:chgData name="Dr. Md. Mahbub Chowdhury Mishu" userId="09162e0f-fafd-430e-8e71-18113d49a68e" providerId="ADAL" clId="{84912AC3-43BE-4B27-AEBD-9CB975EC9AC6}" dt="2020-04-22T11:00:06.128" v="3" actId="2696"/>
        <pc:sldMkLst>
          <pc:docMk/>
          <pc:sldMk cId="3026500075" sldId="286"/>
        </pc:sldMkLst>
      </pc:sldChg>
      <pc:sldChg chg="del">
        <pc:chgData name="Dr. Md. Mahbub Chowdhury Mishu" userId="09162e0f-fafd-430e-8e71-18113d49a68e" providerId="ADAL" clId="{84912AC3-43BE-4B27-AEBD-9CB975EC9AC6}" dt="2020-04-22T11:00:05.413" v="2" actId="2696"/>
        <pc:sldMkLst>
          <pc:docMk/>
          <pc:sldMk cId="2235011168" sldId="287"/>
        </pc:sldMkLst>
      </pc:sldChg>
    </pc:docChg>
  </pc:docChgLst>
  <pc:docChgLst>
    <pc:chgData name="SYEDA ANIKA TASNIM" userId="8fb70a1d-16e3-4c86-a699-7b87e9bfa60b" providerId="ADAL" clId="{576650EE-21EB-4503-9774-2E6EA2A72BF2}"/>
    <pc:docChg chg="delSld modSld">
      <pc:chgData name="SYEDA ANIKA TASNIM" userId="8fb70a1d-16e3-4c86-a699-7b87e9bfa60b" providerId="ADAL" clId="{576650EE-21EB-4503-9774-2E6EA2A72BF2}" dt="2021-06-14T08:04:31.102" v="11" actId="2696"/>
      <pc:docMkLst>
        <pc:docMk/>
      </pc:docMkLst>
      <pc:sldChg chg="modSp mod">
        <pc:chgData name="SYEDA ANIKA TASNIM" userId="8fb70a1d-16e3-4c86-a699-7b87e9bfa60b" providerId="ADAL" clId="{576650EE-21EB-4503-9774-2E6EA2A72BF2}" dt="2021-06-13T03:31:18.224" v="10" actId="14734"/>
        <pc:sldMkLst>
          <pc:docMk/>
          <pc:sldMk cId="700707328" sldId="256"/>
        </pc:sldMkLst>
        <pc:graphicFrameChg chg="modGraphic">
          <ac:chgData name="SYEDA ANIKA TASNIM" userId="8fb70a1d-16e3-4c86-a699-7b87e9bfa60b" providerId="ADAL" clId="{576650EE-21EB-4503-9774-2E6EA2A72BF2}" dt="2021-06-13T03:31:18.224" v="10" actId="14734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del">
        <pc:chgData name="SYEDA ANIKA TASNIM" userId="8fb70a1d-16e3-4c86-a699-7b87e9bfa60b" providerId="ADAL" clId="{576650EE-21EB-4503-9774-2E6EA2A72BF2}" dt="2021-06-14T08:04:31.102" v="11" actId="2696"/>
        <pc:sldMkLst>
          <pc:docMk/>
          <pc:sldMk cId="2082328009" sldId="282"/>
        </pc:sldMkLst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SYEDA ANIKA TASNIM" userId="8fb70a1d-16e3-4c86-a699-7b87e9bfa60b" providerId="ADAL" clId="{4A960AEF-71D7-4C6B-8705-3AA629052172}"/>
    <pc:docChg chg="custSel modSld">
      <pc:chgData name="SYEDA ANIKA TASNIM" userId="8fb70a1d-16e3-4c86-a699-7b87e9bfa60b" providerId="ADAL" clId="{4A960AEF-71D7-4C6B-8705-3AA629052172}" dt="2021-01-31T15:03:53.510" v="68" actId="20577"/>
      <pc:docMkLst>
        <pc:docMk/>
      </pc:docMkLst>
      <pc:sldChg chg="modSp mod">
        <pc:chgData name="SYEDA ANIKA TASNIM" userId="8fb70a1d-16e3-4c86-a699-7b87e9bfa60b" providerId="ADAL" clId="{4A960AEF-71D7-4C6B-8705-3AA629052172}" dt="2021-01-31T15:03:53.510" v="68" actId="20577"/>
        <pc:sldMkLst>
          <pc:docMk/>
          <pc:sldMk cId="700707328" sldId="256"/>
        </pc:sldMkLst>
        <pc:graphicFrameChg chg="modGraphic">
          <ac:chgData name="SYEDA ANIKA TASNIM" userId="8fb70a1d-16e3-4c86-a699-7b87e9bfa60b" providerId="ADAL" clId="{4A960AEF-71D7-4C6B-8705-3AA629052172}" dt="2021-01-31T15:03:53.510" v="68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5B321-58E3-4F66-B288-C5C2461CB7EB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C7907-55A9-4F55-A136-00322427D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46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BA432-EC52-4819-BB0E-384D0C53192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11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16C00CD-A0C4-4CDB-BFF2-6C57119EFFB3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1021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1A1BE2-0457-4B57-BAA1-B705F7E91853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2596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0C2230B-8382-4A4E-98D4-B35A003860DF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0387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4ED144-DEE9-4DE9-8DD8-350A5C75F3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5023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24553"/>
            <a:ext cx="7808976" cy="745571"/>
          </a:xfrm>
        </p:spPr>
        <p:txBody>
          <a:bodyPr>
            <a:noAutofit/>
          </a:bodyPr>
          <a:lstStyle/>
          <a:p>
            <a:r>
              <a:rPr lang="en-US" sz="3000" b="1" dirty="0"/>
              <a:t>Making Decisions using if-else statements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53471"/>
              </p:ext>
            </p:extLst>
          </p:nvPr>
        </p:nvGraphicFramePr>
        <p:xfrm>
          <a:off x="476205" y="5186042"/>
          <a:ext cx="8335798" cy="10188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250253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39252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737435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Spring 21-22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err="1"/>
                        <a:t>Syeda</a:t>
                      </a:r>
                      <a:r>
                        <a:rPr lang="en-US" i="1" dirty="0"/>
                        <a:t> Anika </a:t>
                      </a:r>
                      <a:r>
                        <a:rPr lang="en-US" i="1" dirty="0" err="1"/>
                        <a:t>Tasnim</a:t>
                      </a:r>
                      <a:endParaRPr lang="en-US" i="1" dirty="0"/>
                    </a:p>
                    <a:p>
                      <a:r>
                        <a:rPr lang="en-US" i="1" dirty="0"/>
                        <a:t>anika.tasnim@aiub.edu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933745" cy="484632"/>
          </a:xfrm>
        </p:spPr>
        <p:txBody>
          <a:bodyPr>
            <a:normAutofit fontScale="92500"/>
          </a:bodyPr>
          <a:lstStyle/>
          <a:p>
            <a:r>
              <a:rPr lang="en-US" dirty="0"/>
              <a:t>Course Code: CSC1102 &amp;1103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Introduction to Programming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Logical operators</a:t>
            </a:r>
          </a:p>
        </p:txBody>
      </p:sp>
      <p:graphicFrame>
        <p:nvGraphicFramePr>
          <p:cNvPr id="47107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7249748"/>
              </p:ext>
            </p:extLst>
          </p:nvPr>
        </p:nvGraphicFramePr>
        <p:xfrm>
          <a:off x="1032668" y="2200715"/>
          <a:ext cx="7077075" cy="1600200"/>
        </p:xfrm>
        <a:graphic>
          <a:graphicData uri="http://schemas.openxmlformats.org/drawingml/2006/table">
            <a:tbl>
              <a:tblPr/>
              <a:tblGrid>
                <a:gridCol w="1084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86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35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Operator</a:t>
                      </a:r>
                    </a:p>
                  </a:txBody>
                  <a:tcPr marL="78634" marR="786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Symbol</a:t>
                      </a:r>
                    </a:p>
                  </a:txBody>
                  <a:tcPr marL="78634" marR="786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Meaning</a:t>
                      </a:r>
                    </a:p>
                  </a:txBody>
                  <a:tcPr marL="78634" marR="786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AND</a:t>
                      </a:r>
                    </a:p>
                  </a:txBody>
                  <a:tcPr marL="78634" marR="786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&amp;&amp;</a:t>
                      </a:r>
                    </a:p>
                  </a:txBody>
                  <a:tcPr marL="78634" marR="786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 &amp;&amp; y is true if BOTH x and y are true</a:t>
                      </a:r>
                    </a:p>
                  </a:txBody>
                  <a:tcPr marL="78634" marR="786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</a:p>
                  </a:txBody>
                  <a:tcPr marL="78634" marR="786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||</a:t>
                      </a:r>
                    </a:p>
                  </a:txBody>
                  <a:tcPr marL="78634" marR="786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 || y is true if at least one of x and y is true</a:t>
                      </a:r>
                    </a:p>
                  </a:txBody>
                  <a:tcPr marL="78634" marR="786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NOT</a:t>
                      </a:r>
                    </a:p>
                  </a:txBody>
                  <a:tcPr marL="78634" marR="786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!</a:t>
                      </a:r>
                    </a:p>
                  </a:txBody>
                  <a:tcPr marL="78634" marR="786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!x is true if x is false</a:t>
                      </a:r>
                    </a:p>
                  </a:txBody>
                  <a:tcPr marL="78634" marR="786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333375" y="4433888"/>
            <a:ext cx="8524875" cy="1371600"/>
            <a:chOff x="441325" y="3276600"/>
            <a:chExt cx="8524875" cy="1371600"/>
          </a:xfrm>
        </p:grpSpPr>
        <p:sp>
          <p:nvSpPr>
            <p:cNvPr id="12313" name="Text Box 25"/>
            <p:cNvSpPr txBox="1">
              <a:spLocks noChangeArrowheads="1"/>
            </p:cNvSpPr>
            <p:nvPr/>
          </p:nvSpPr>
          <p:spPr bwMode="auto">
            <a:xfrm>
              <a:off x="441325" y="3276600"/>
              <a:ext cx="7004050" cy="3667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0" dirty="0"/>
                <a:t> Logical values as operands or in tests:  true = non-zero, false=zero</a:t>
              </a:r>
            </a:p>
          </p:txBody>
        </p:sp>
        <p:sp>
          <p:nvSpPr>
            <p:cNvPr id="12314" name="Text Box 32"/>
            <p:cNvSpPr txBox="1">
              <a:spLocks noChangeArrowheads="1"/>
            </p:cNvSpPr>
            <p:nvPr/>
          </p:nvSpPr>
          <p:spPr bwMode="auto">
            <a:xfrm>
              <a:off x="457200" y="3748088"/>
              <a:ext cx="7346950" cy="36671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0" dirty="0"/>
                <a:t> Logical values returned as results of expressions:  true = 1, false=zero</a:t>
              </a:r>
            </a:p>
          </p:txBody>
        </p:sp>
        <p:sp>
          <p:nvSpPr>
            <p:cNvPr id="12315" name="Text Box 33"/>
            <p:cNvSpPr txBox="1">
              <a:spLocks noChangeArrowheads="1"/>
            </p:cNvSpPr>
            <p:nvPr/>
          </p:nvSpPr>
          <p:spPr bwMode="auto">
            <a:xfrm>
              <a:off x="6064250" y="4281488"/>
              <a:ext cx="2901950" cy="36671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0"/>
                <a:t>Example:   </a:t>
              </a:r>
              <a:r>
                <a:rPr lang="en-US" altLang="en-US" sz="1800" b="0">
                  <a:latin typeface="Courier New" panose="02070309020205020404" pitchFamily="49" charset="0"/>
                </a:rPr>
                <a:t>5 || 0</a:t>
              </a:r>
              <a:r>
                <a:rPr lang="en-US" altLang="en-US" sz="1800" b="0"/>
                <a:t>  is  </a:t>
              </a:r>
              <a:r>
                <a:rPr lang="en-US" altLang="en-US" sz="1800" b="0">
                  <a:latin typeface="Courier New" panose="02070309020205020404" pitchFamily="49" charset="0"/>
                </a:rPr>
                <a:t>1 </a:t>
              </a:r>
              <a:r>
                <a:rPr lang="en-US" altLang="en-US" sz="1800" b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3924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Precedence of operators</a:t>
            </a:r>
          </a:p>
        </p:txBody>
      </p:sp>
      <p:sp>
        <p:nvSpPr>
          <p:cNvPr id="13317" name="Text Box 28"/>
          <p:cNvSpPr txBox="1">
            <a:spLocks noChangeArrowheads="1"/>
          </p:cNvSpPr>
          <p:nvPr/>
        </p:nvSpPr>
        <p:spPr bwMode="auto">
          <a:xfrm>
            <a:off x="4040188" y="3327581"/>
            <a:ext cx="505779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/>
              <a:t>   Example for operator precedence: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</a:rPr>
              <a:t>a &gt; b &amp;&amp; b &gt; c || b &gt; d </a:t>
            </a:r>
            <a:endParaRPr lang="en-US" altLang="en-US" sz="1800" dirty="0">
              <a:latin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/>
              <a:t>Is equivalent to: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</a:rPr>
              <a:t>((a &gt; b) &amp;&amp; (b &gt; c)) || (b &gt; d)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 dirty="0">
              <a:latin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96925" y="2442369"/>
            <a:ext cx="3352800" cy="3200400"/>
            <a:chOff x="2971800" y="1752600"/>
            <a:chExt cx="3352800" cy="3200400"/>
          </a:xfrm>
        </p:grpSpPr>
        <p:sp>
          <p:nvSpPr>
            <p:cNvPr id="13315" name="Line 26"/>
            <p:cNvSpPr>
              <a:spLocks noChangeShapeType="1"/>
            </p:cNvSpPr>
            <p:nvPr/>
          </p:nvSpPr>
          <p:spPr bwMode="auto">
            <a:xfrm flipV="1">
              <a:off x="3352800" y="1828800"/>
              <a:ext cx="0" cy="28956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6" name="Text Box 27"/>
            <p:cNvSpPr txBox="1">
              <a:spLocks noChangeArrowheads="1"/>
            </p:cNvSpPr>
            <p:nvPr/>
          </p:nvSpPr>
          <p:spPr bwMode="auto">
            <a:xfrm>
              <a:off x="3505200" y="2149475"/>
              <a:ext cx="2709863" cy="2709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/>
                <a:t>!,  ++,   --,  (type)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b="0" dirty="0"/>
                <a:t>*, /, %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/>
                <a:t>+, -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/>
                <a:t>&lt;, &lt;=, &gt;, &gt;=, ==, !=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/>
                <a:t>&amp;&amp;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/>
                <a:t>||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/>
                <a:t>=</a:t>
              </a:r>
            </a:p>
          </p:txBody>
        </p:sp>
        <p:sp>
          <p:nvSpPr>
            <p:cNvPr id="13318" name="Text Box 29"/>
            <p:cNvSpPr txBox="1">
              <a:spLocks noChangeArrowheads="1"/>
            </p:cNvSpPr>
            <p:nvPr/>
          </p:nvSpPr>
          <p:spPr bwMode="auto">
            <a:xfrm>
              <a:off x="3413125" y="1843088"/>
              <a:ext cx="14033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0" dirty="0">
                  <a:solidFill>
                    <a:srgbClr val="FF0000"/>
                  </a:solidFill>
                </a:rPr>
                <a:t>Precedence</a:t>
              </a:r>
            </a:p>
          </p:txBody>
        </p:sp>
        <p:sp>
          <p:nvSpPr>
            <p:cNvPr id="13319" name="AutoShape 30"/>
            <p:cNvSpPr>
              <a:spLocks noChangeArrowheads="1"/>
            </p:cNvSpPr>
            <p:nvPr/>
          </p:nvSpPr>
          <p:spPr bwMode="auto">
            <a:xfrm>
              <a:off x="2971800" y="1752600"/>
              <a:ext cx="3352800" cy="32004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481975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66812" y="717055"/>
            <a:ext cx="5117988" cy="684973"/>
          </a:xfrm>
        </p:spPr>
        <p:txBody>
          <a:bodyPr/>
          <a:lstStyle/>
          <a:p>
            <a:pPr algn="l"/>
            <a:r>
              <a:rPr lang="en-US" altLang="en-US" sz="3600" dirty="0">
                <a:solidFill>
                  <a:schemeClr val="tx1"/>
                </a:solidFill>
              </a:rPr>
              <a:t>Nested if statements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99" t="20357" r="59166" b="47037"/>
          <a:stretch>
            <a:fillRect/>
          </a:stretch>
        </p:blipFill>
        <p:spPr bwMode="auto">
          <a:xfrm>
            <a:off x="1190170" y="1776101"/>
            <a:ext cx="2416629" cy="3322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3" t="18874" r="50000" b="7016"/>
          <a:stretch>
            <a:fillRect/>
          </a:stretch>
        </p:blipFill>
        <p:spPr bwMode="auto">
          <a:xfrm>
            <a:off x="4676551" y="611494"/>
            <a:ext cx="4057650" cy="6000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5118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Multiple choices – </a:t>
            </a:r>
            <a:r>
              <a:rPr lang="en-US" altLang="en-US" dirty="0">
                <a:latin typeface="Courier New" panose="02070309020205020404" pitchFamily="49" charset="0"/>
              </a:rPr>
              <a:t>else-if</a:t>
            </a:r>
          </a:p>
        </p:txBody>
      </p:sp>
      <p:sp>
        <p:nvSpPr>
          <p:cNvPr id="15363" name="AutoShape 3"/>
          <p:cNvSpPr>
            <a:spLocks noChangeArrowheads="1"/>
          </p:cNvSpPr>
          <p:nvPr/>
        </p:nvSpPr>
        <p:spPr bwMode="auto">
          <a:xfrm>
            <a:off x="1571172" y="4749798"/>
            <a:ext cx="457200" cy="914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>
            <a:off x="1418772" y="3682998"/>
            <a:ext cx="1066800" cy="1219200"/>
          </a:xfrm>
          <a:prstGeom prst="rightArrowCallout">
            <a:avLst>
              <a:gd name="adj1" fmla="val 28571"/>
              <a:gd name="adj2" fmla="val 28571"/>
              <a:gd name="adj3" fmla="val 16667"/>
              <a:gd name="adj4" fmla="val 66667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5365" name="AutoShape 5"/>
          <p:cNvSpPr>
            <a:spLocks noChangeArrowheads="1"/>
          </p:cNvSpPr>
          <p:nvPr/>
        </p:nvSpPr>
        <p:spPr bwMode="auto">
          <a:xfrm>
            <a:off x="1342572" y="2235198"/>
            <a:ext cx="1295400" cy="1447800"/>
          </a:xfrm>
          <a:prstGeom prst="rightArrowCallout">
            <a:avLst>
              <a:gd name="adj1" fmla="val 27941"/>
              <a:gd name="adj2" fmla="val 27941"/>
              <a:gd name="adj3" fmla="val 16667"/>
              <a:gd name="adj4" fmla="val 66667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2637972" y="269954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8000"/>
                </a:solidFill>
                <a:latin typeface="Courier New" panose="02070309020205020404" pitchFamily="49" charset="0"/>
              </a:rPr>
              <a:t>if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656772" y="3149598"/>
            <a:ext cx="73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8000"/>
                </a:solidFill>
                <a:latin typeface="Courier New" panose="02070309020205020404" pitchFamily="49" charset="0"/>
              </a:rPr>
              <a:t>else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2634344" y="3925660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8000"/>
                </a:solidFill>
                <a:latin typeface="Courier New" panose="02070309020205020404" pitchFamily="49" charset="0"/>
              </a:rPr>
              <a:t>if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732972" y="4611686"/>
            <a:ext cx="730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8000"/>
                </a:solidFill>
                <a:latin typeface="Courier New" panose="02070309020205020404" pitchFamily="49" charset="0"/>
              </a:rPr>
              <a:t>else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793297" y="1835148"/>
            <a:ext cx="1685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Courier New" panose="02070309020205020404" pitchFamily="49" charset="0"/>
              </a:rPr>
              <a:t>int number;</a:t>
            </a: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3022147" y="2692398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Courier New" panose="02070309020205020404" pitchFamily="49" charset="0"/>
              </a:rPr>
              <a:t>negative</a:t>
            </a:r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3095172" y="3911598"/>
            <a:ext cx="73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Courier New" panose="02070309020205020404" pitchFamily="49" charset="0"/>
              </a:rPr>
              <a:t>zero</a:t>
            </a: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2123622" y="5145086"/>
            <a:ext cx="1276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Courier New" panose="02070309020205020404" pitchFamily="49" charset="0"/>
              </a:rPr>
              <a:t>positive</a:t>
            </a:r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>
            <a:off x="1799772" y="5664198"/>
            <a:ext cx="0" cy="867231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>
            <a:off x="2637972" y="2997198"/>
            <a:ext cx="1828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>
            <a:off x="4466772" y="2997198"/>
            <a:ext cx="0" cy="2971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7" name="Line 17"/>
          <p:cNvSpPr>
            <a:spLocks noChangeShapeType="1"/>
          </p:cNvSpPr>
          <p:nvPr/>
        </p:nvSpPr>
        <p:spPr bwMode="auto">
          <a:xfrm flipH="1">
            <a:off x="1799772" y="5968998"/>
            <a:ext cx="2667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8" name="Line 18"/>
          <p:cNvSpPr>
            <a:spLocks noChangeShapeType="1"/>
          </p:cNvSpPr>
          <p:nvPr/>
        </p:nvSpPr>
        <p:spPr bwMode="auto">
          <a:xfrm>
            <a:off x="2485572" y="4292598"/>
            <a:ext cx="15240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9" name="Line 19"/>
          <p:cNvSpPr>
            <a:spLocks noChangeShapeType="1"/>
          </p:cNvSpPr>
          <p:nvPr/>
        </p:nvSpPr>
        <p:spPr bwMode="auto">
          <a:xfrm>
            <a:off x="4009572" y="4292598"/>
            <a:ext cx="0" cy="1676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0" name="Text Box 20"/>
          <p:cNvSpPr txBox="1">
            <a:spLocks noChangeArrowheads="1"/>
          </p:cNvSpPr>
          <p:nvPr/>
        </p:nvSpPr>
        <p:spPr bwMode="auto">
          <a:xfrm>
            <a:off x="4931229" y="2235198"/>
            <a:ext cx="35814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</a:rPr>
              <a:t>if ( </a:t>
            </a:r>
            <a:r>
              <a:rPr lang="en-US" altLang="en-US" sz="1800" b="0" i="1" dirty="0">
                <a:latin typeface="Courier New" panose="02070309020205020404" pitchFamily="49" charset="0"/>
              </a:rPr>
              <a:t>expression 1</a:t>
            </a:r>
            <a:r>
              <a:rPr lang="en-US" altLang="en-US" sz="1800" b="0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i="1" dirty="0">
                <a:latin typeface="Courier New" panose="02070309020205020404" pitchFamily="49" charset="0"/>
              </a:rPr>
              <a:t>    program statement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</a:rPr>
              <a:t>else if ( </a:t>
            </a:r>
            <a:r>
              <a:rPr lang="en-US" altLang="en-US" sz="1800" b="0" i="1" dirty="0">
                <a:latin typeface="Courier New" panose="02070309020205020404" pitchFamily="49" charset="0"/>
              </a:rPr>
              <a:t>expression 2</a:t>
            </a:r>
            <a:r>
              <a:rPr lang="en-US" altLang="en-US" sz="1800" b="0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i="1" dirty="0">
                <a:latin typeface="Courier New" panose="02070309020205020404" pitchFamily="49" charset="0"/>
              </a:rPr>
              <a:t>    program statement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</a:rPr>
              <a:t>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i="1" dirty="0">
                <a:latin typeface="Courier New" panose="02070309020205020404" pitchFamily="49" charset="0"/>
              </a:rPr>
              <a:t>    program statement 3</a:t>
            </a:r>
          </a:p>
        </p:txBody>
      </p:sp>
      <p:sp>
        <p:nvSpPr>
          <p:cNvPr id="15381" name="AutoShape 21"/>
          <p:cNvSpPr>
            <a:spLocks noChangeArrowheads="1"/>
          </p:cNvSpPr>
          <p:nvPr/>
        </p:nvSpPr>
        <p:spPr bwMode="auto">
          <a:xfrm>
            <a:off x="4923971" y="4800600"/>
            <a:ext cx="3505200" cy="1905000"/>
          </a:xfrm>
          <a:prstGeom prst="cloudCallout">
            <a:avLst>
              <a:gd name="adj1" fmla="val -40806"/>
              <a:gd name="adj2" fmla="val -10025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0"/>
              <a:t>Program style: this unindented formatting improves the readability of the statement and makes it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0"/>
              <a:t>clearer that a three-way decision is being made.</a:t>
            </a:r>
          </a:p>
        </p:txBody>
      </p:sp>
    </p:spTree>
    <p:extLst>
      <p:ext uri="{BB962C8B-B14F-4D97-AF65-F5344CB8AC3E}">
        <p14:creationId xmlns:p14="http://schemas.microsoft.com/office/powerpoint/2010/main" val="3150583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Example – multiple choices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   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825499" y="1779587"/>
            <a:ext cx="7491413" cy="507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/* Program to evaluate simple expressions of the form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number operator number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main () 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CC"/>
                </a:solidFill>
                <a:latin typeface="Courier New" panose="02070309020205020404" pitchFamily="49" charset="0"/>
              </a:rPr>
              <a:t>float </a:t>
            </a:r>
            <a:r>
              <a:rPr lang="en-US" altLang="en-US" sz="1800" b="1" dirty="0">
                <a:latin typeface="Courier New" panose="02070309020205020404" pitchFamily="49" charset="0"/>
              </a:rPr>
              <a:t>value1, value2;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CC"/>
                </a:solidFill>
                <a:latin typeface="Courier New" panose="02070309020205020404" pitchFamily="49" charset="0"/>
              </a:rPr>
              <a:t>char </a:t>
            </a:r>
            <a:r>
              <a:rPr lang="en-US" altLang="en-US" sz="1800" b="1" dirty="0">
                <a:latin typeface="Courier New" panose="02070309020205020404" pitchFamily="49" charset="0"/>
              </a:rPr>
              <a:t>operator;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&lt;&lt;“Type in your expression”&lt;&lt;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cin</a:t>
            </a:r>
            <a:r>
              <a:rPr lang="en-US" altLang="en-US" sz="1800" b="1" dirty="0">
                <a:latin typeface="Courier New" panose="02070309020205020404" pitchFamily="49" charset="0"/>
              </a:rPr>
              <a:t>&gt;&gt;value1&gt;&gt;operator&gt;&gt;value2;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CC"/>
                </a:solidFill>
                <a:latin typeface="Courier New" panose="02070309020205020404" pitchFamily="49" charset="0"/>
              </a:rPr>
              <a:t>if </a:t>
            </a:r>
            <a:r>
              <a:rPr lang="en-US" altLang="en-US" sz="1800" b="1" dirty="0">
                <a:latin typeface="Courier New" panose="02070309020205020404" pitchFamily="49" charset="0"/>
              </a:rPr>
              <a:t>( operator == '+' 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&lt;&lt;value1 + value2&lt;&lt;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CC"/>
                </a:solidFill>
                <a:latin typeface="Courier New" panose="02070309020205020404" pitchFamily="49" charset="0"/>
              </a:rPr>
              <a:t>else if </a:t>
            </a:r>
            <a:r>
              <a:rPr lang="en-US" altLang="en-US" sz="1800" b="1" dirty="0">
                <a:latin typeface="Courier New" panose="02070309020205020404" pitchFamily="49" charset="0"/>
              </a:rPr>
              <a:t>( operator == '-' 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&lt;&lt;value1 - value2&lt;&lt;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CC"/>
                </a:solidFill>
                <a:latin typeface="Courier New" panose="02070309020205020404" pitchFamily="49" charset="0"/>
              </a:rPr>
              <a:t>else if</a:t>
            </a:r>
            <a:r>
              <a:rPr lang="en-US" altLang="en-US" sz="1800" b="1" dirty="0">
                <a:latin typeface="Courier New" panose="02070309020205020404" pitchFamily="49" charset="0"/>
              </a:rPr>
              <a:t> ( operator == '*' 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&lt;&lt;value1 * value2&lt;&lt;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CC"/>
                </a:solidFill>
                <a:latin typeface="Courier New" panose="02070309020205020404" pitchFamily="49" charset="0"/>
              </a:rPr>
              <a:t>else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CC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1800" b="1" dirty="0">
                <a:latin typeface="Courier New" panose="02070309020205020404" pitchFamily="49" charset="0"/>
              </a:rPr>
              <a:t> ( operator == '/' 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&lt;&lt;value1 / value2&lt;&lt;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CC"/>
                </a:solidFill>
                <a:latin typeface="Courier New" panose="02070309020205020404" pitchFamily="49" charset="0"/>
              </a:rPr>
              <a:t>else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&lt;&lt;"Unknown operator."; 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CC"/>
                </a:solidFill>
                <a:latin typeface="Courier New" panose="02070309020205020404" pitchFamily="49" charset="0"/>
              </a:rPr>
              <a:t>return </a:t>
            </a:r>
            <a:r>
              <a:rPr lang="en-US" altLang="en-US" sz="1800" b="1" dirty="0">
                <a:latin typeface="Courier New" panose="02070309020205020404" pitchFamily="49" charset="0"/>
              </a:rPr>
              <a:t>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5731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switch</a:t>
            </a:r>
            <a:r>
              <a:rPr lang="en-US" altLang="en-US" dirty="0"/>
              <a:t> statement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/>
              <a:t>  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441325" y="1978523"/>
            <a:ext cx="7026275" cy="4302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  <a:latin typeface="Courier New" panose="02070309020205020404" pitchFamily="49" charset="0"/>
              </a:rPr>
              <a:t>switch</a:t>
            </a:r>
            <a:r>
              <a:rPr lang="en-US" altLang="en-US" sz="1600" b="1" dirty="0">
                <a:latin typeface="Courier New" panose="02070309020205020404" pitchFamily="49" charset="0"/>
              </a:rPr>
              <a:t> ( </a:t>
            </a:r>
            <a:r>
              <a:rPr lang="en-US" altLang="en-US" sz="1600" b="1" i="1" dirty="0">
                <a:latin typeface="Courier New" panose="02070309020205020404" pitchFamily="49" charset="0"/>
              </a:rPr>
              <a:t>expression </a:t>
            </a:r>
            <a:r>
              <a:rPr lang="en-US" altLang="en-US" sz="1600" b="1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  <a:latin typeface="Courier New" panose="02070309020205020404" pitchFamily="49" charset="0"/>
              </a:rPr>
              <a:t>case</a:t>
            </a:r>
            <a:r>
              <a:rPr lang="en-US" altLang="en-US" sz="1600" b="1" dirty="0">
                <a:latin typeface="Courier New" panose="02070309020205020404" pitchFamily="49" charset="0"/>
              </a:rPr>
              <a:t> </a:t>
            </a:r>
            <a:r>
              <a:rPr lang="en-US" altLang="en-US" sz="1600" b="1" i="1" dirty="0">
                <a:latin typeface="Courier New" panose="02070309020205020404" pitchFamily="49" charset="0"/>
              </a:rPr>
              <a:t>value1</a:t>
            </a:r>
            <a:r>
              <a:rPr lang="en-US" altLang="en-US" sz="1600" b="1" dirty="0">
                <a:latin typeface="Courier New" panose="02070309020205020404" pitchFamily="49" charset="0"/>
              </a:rPr>
              <a:t>: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i="1" dirty="0">
                <a:latin typeface="Courier New" panose="02070309020205020404" pitchFamily="49" charset="0"/>
              </a:rPr>
              <a:t>	program statement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...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</a:t>
            </a:r>
            <a:r>
              <a:rPr lang="en-US" altLang="en-US" sz="1600" b="1" dirty="0">
                <a:solidFill>
                  <a:srgbClr val="0070C0"/>
                </a:solidFill>
                <a:latin typeface="Courier New" panose="02070309020205020404" pitchFamily="49" charset="0"/>
              </a:rPr>
              <a:t>break</a:t>
            </a:r>
            <a:r>
              <a:rPr lang="en-US" altLang="en-US" sz="16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  <a:latin typeface="Courier New" panose="02070309020205020404" pitchFamily="49" charset="0"/>
              </a:rPr>
              <a:t>case</a:t>
            </a:r>
            <a:r>
              <a:rPr lang="en-US" altLang="en-US" sz="1600" b="1" dirty="0">
                <a:latin typeface="Courier New" panose="02070309020205020404" pitchFamily="49" charset="0"/>
              </a:rPr>
              <a:t> </a:t>
            </a:r>
            <a:r>
              <a:rPr lang="en-US" altLang="en-US" sz="1600" b="1" i="1" dirty="0">
                <a:latin typeface="Courier New" panose="02070309020205020404" pitchFamily="49" charset="0"/>
              </a:rPr>
              <a:t>value2</a:t>
            </a:r>
            <a:r>
              <a:rPr lang="en-US" altLang="en-US" sz="1600" b="1" dirty="0">
                <a:latin typeface="Courier New" panose="02070309020205020404" pitchFamily="49" charset="0"/>
              </a:rPr>
              <a:t>: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i="1" dirty="0">
                <a:latin typeface="Courier New" panose="02070309020205020404" pitchFamily="49" charset="0"/>
              </a:rPr>
              <a:t>	program statement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...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</a:t>
            </a:r>
            <a:r>
              <a:rPr lang="en-US" altLang="en-US" sz="1600" b="1" dirty="0">
                <a:solidFill>
                  <a:srgbClr val="0070C0"/>
                </a:solidFill>
                <a:latin typeface="Courier New" panose="02070309020205020404" pitchFamily="49" charset="0"/>
              </a:rPr>
              <a:t>break</a:t>
            </a:r>
            <a:r>
              <a:rPr lang="en-US" altLang="en-US" sz="16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</a:t>
            </a:r>
            <a:r>
              <a:rPr lang="en-US" altLang="en-US" sz="1600" b="1" dirty="0">
                <a:solidFill>
                  <a:srgbClr val="0070C0"/>
                </a:solidFill>
                <a:latin typeface="Courier New" panose="02070309020205020404" pitchFamily="49" charset="0"/>
              </a:rPr>
              <a:t>case</a:t>
            </a:r>
            <a:r>
              <a:rPr lang="en-US" altLang="en-US" sz="1600" b="1" dirty="0">
                <a:latin typeface="Courier New" panose="02070309020205020404" pitchFamily="49" charset="0"/>
              </a:rPr>
              <a:t> </a:t>
            </a:r>
            <a:r>
              <a:rPr lang="en-US" altLang="en-US" sz="1600" b="1" i="1" dirty="0" err="1">
                <a:latin typeface="Courier New" panose="02070309020205020404" pitchFamily="49" charset="0"/>
              </a:rPr>
              <a:t>valueN</a:t>
            </a:r>
            <a:r>
              <a:rPr lang="en-US" altLang="en-US" sz="1600" b="1" dirty="0">
                <a:latin typeface="Courier New" panose="02070309020205020404" pitchFamily="49" charset="0"/>
              </a:rPr>
              <a:t>: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i="1" dirty="0">
                <a:latin typeface="Courier New" panose="02070309020205020404" pitchFamily="49" charset="0"/>
              </a:rPr>
              <a:t>	program statement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...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</a:t>
            </a:r>
            <a:r>
              <a:rPr lang="en-US" altLang="en-US" sz="1600" b="1" dirty="0">
                <a:solidFill>
                  <a:srgbClr val="0070C0"/>
                </a:solidFill>
                <a:latin typeface="Courier New" panose="02070309020205020404" pitchFamily="49" charset="0"/>
              </a:rPr>
              <a:t>break</a:t>
            </a:r>
            <a:r>
              <a:rPr lang="en-US" altLang="en-US" sz="16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  <a:latin typeface="Courier New" panose="02070309020205020404" pitchFamily="49" charset="0"/>
              </a:rPr>
              <a:t>default</a:t>
            </a:r>
            <a:r>
              <a:rPr lang="en-US" altLang="en-US" sz="1600" b="1" dirty="0">
                <a:latin typeface="Courier New" panose="02070309020205020404" pitchFamily="49" charset="0"/>
              </a:rPr>
              <a:t>: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i="1" dirty="0">
                <a:latin typeface="Courier New" panose="02070309020205020404" pitchFamily="49" charset="0"/>
              </a:rPr>
              <a:t>	program statement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...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</a:t>
            </a:r>
            <a:r>
              <a:rPr lang="en-US" altLang="en-US" sz="1600" b="1" dirty="0">
                <a:solidFill>
                  <a:srgbClr val="0070C0"/>
                </a:solidFill>
                <a:latin typeface="Courier New" panose="02070309020205020404" pitchFamily="49" charset="0"/>
              </a:rPr>
              <a:t>break</a:t>
            </a:r>
            <a:r>
              <a:rPr lang="en-US" altLang="en-US" sz="16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7413" name="AutoShape 5"/>
          <p:cNvSpPr>
            <a:spLocks noChangeArrowheads="1"/>
          </p:cNvSpPr>
          <p:nvPr/>
        </p:nvSpPr>
        <p:spPr bwMode="auto">
          <a:xfrm>
            <a:off x="4343400" y="1783011"/>
            <a:ext cx="4626429" cy="2821378"/>
          </a:xfrm>
          <a:prstGeom prst="cloudCallout">
            <a:avLst>
              <a:gd name="adj1" fmla="val -72753"/>
              <a:gd name="adj2" fmla="val -37058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b="0" dirty="0"/>
              <a:t>The </a:t>
            </a:r>
            <a:r>
              <a:rPr lang="en-US" altLang="en-US" sz="1600" b="0" i="1" dirty="0"/>
              <a:t>expression  </a:t>
            </a:r>
            <a:r>
              <a:rPr lang="en-US" altLang="en-US" sz="1600" b="0" dirty="0"/>
              <a:t>is successively compared against the values  </a:t>
            </a:r>
            <a:r>
              <a:rPr lang="en-US" altLang="en-US" sz="1600" b="0" i="1" dirty="0"/>
              <a:t>value1</a:t>
            </a:r>
            <a:r>
              <a:rPr lang="en-US" altLang="en-US" sz="1600" b="0" dirty="0"/>
              <a:t>, </a:t>
            </a:r>
            <a:r>
              <a:rPr lang="en-US" altLang="en-US" sz="1600" b="0" i="1" dirty="0"/>
              <a:t>value2, ..., </a:t>
            </a:r>
            <a:r>
              <a:rPr lang="en-US" altLang="en-US" sz="1600" b="0" i="1" dirty="0" err="1"/>
              <a:t>valuen</a:t>
            </a:r>
            <a:r>
              <a:rPr lang="en-US" altLang="en-US" sz="1600" b="0" dirty="0"/>
              <a:t>. If a case is found whose value is equal to the value of  </a:t>
            </a:r>
            <a:r>
              <a:rPr lang="en-US" altLang="en-US" sz="1600" b="0" i="1" dirty="0"/>
              <a:t>expression</a:t>
            </a:r>
            <a:r>
              <a:rPr lang="en-US" altLang="en-US" sz="1600" b="0" dirty="0"/>
              <a:t>, the program statements that follow the case are executed.</a:t>
            </a:r>
          </a:p>
        </p:txBody>
      </p:sp>
      <p:sp>
        <p:nvSpPr>
          <p:cNvPr id="17414" name="Text Box 8"/>
          <p:cNvSpPr txBox="1">
            <a:spLocks noChangeArrowheads="1"/>
          </p:cNvSpPr>
          <p:nvPr/>
        </p:nvSpPr>
        <p:spPr bwMode="auto">
          <a:xfrm>
            <a:off x="4708525" y="4681927"/>
            <a:ext cx="3825875" cy="1979613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buFontTx/>
              <a:buNone/>
            </a:pPr>
            <a:r>
              <a:rPr lang="en-US" altLang="en-US" sz="1800" b="0" dirty="0"/>
              <a:t>The switch test expression must be one with an </a:t>
            </a:r>
            <a:r>
              <a:rPr lang="en-US" altLang="en-US" sz="1800" dirty="0"/>
              <a:t>integer value</a:t>
            </a:r>
            <a:r>
              <a:rPr lang="en-US" altLang="en-US" sz="1800" b="0" dirty="0"/>
              <a:t>  (including type char) (No float !). </a:t>
            </a: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en-US" altLang="en-US" sz="1800" b="0" dirty="0"/>
              <a:t>The case values must be integer-type </a:t>
            </a:r>
            <a:r>
              <a:rPr lang="en-US" altLang="en-US" sz="1800" dirty="0"/>
              <a:t> constants</a:t>
            </a:r>
            <a:r>
              <a:rPr lang="en-US" altLang="en-US" sz="1800" b="0" dirty="0"/>
              <a:t>   or integer constant expressions (You can't use a variable for a case label !)</a:t>
            </a:r>
          </a:p>
        </p:txBody>
      </p:sp>
    </p:spTree>
    <p:extLst>
      <p:ext uri="{BB962C8B-B14F-4D97-AF65-F5344CB8AC3E}">
        <p14:creationId xmlns:p14="http://schemas.microsoft.com/office/powerpoint/2010/main" val="128587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Example - </a:t>
            </a:r>
            <a:r>
              <a:rPr lang="en-US" altLang="en-US" dirty="0">
                <a:latin typeface="Courier New" panose="02070309020205020404" pitchFamily="49" charset="0"/>
              </a:rPr>
              <a:t>switch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81" y="1875966"/>
            <a:ext cx="4294619" cy="467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857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The conditional operator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  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2133600" y="4114800"/>
            <a:ext cx="4143375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</a:rPr>
              <a:t>maxValue = ( a &gt; b ) ? a : b;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Equivalent to: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</a:rPr>
              <a:t>if ( a &gt; b 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</a:rPr>
              <a:t>	maxValue = 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</a:rPr>
              <a:t>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</a:rPr>
              <a:t>	maxValue = b;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Courier New" panose="02070309020205020404" pitchFamily="49" charset="0"/>
            </a:endParaRP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457200" y="1849376"/>
            <a:ext cx="4892675" cy="36933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i="1" dirty="0"/>
              <a:t>condition </a:t>
            </a:r>
            <a:r>
              <a:rPr lang="en-US" altLang="en-US" sz="1800" b="0" dirty="0"/>
              <a:t>? </a:t>
            </a:r>
            <a:r>
              <a:rPr lang="en-US" altLang="en-US" sz="1800" b="0" i="1" dirty="0"/>
              <a:t>expression1 </a:t>
            </a:r>
            <a:r>
              <a:rPr lang="en-US" altLang="en-US" sz="1800" b="0" dirty="0"/>
              <a:t>: </a:t>
            </a:r>
            <a:r>
              <a:rPr lang="en-US" altLang="en-US" sz="1800" b="0" i="1" dirty="0"/>
              <a:t>expression2</a:t>
            </a:r>
            <a:endParaRPr lang="en-US" altLang="en-US" sz="1800" b="0" dirty="0"/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457200" y="2438400"/>
            <a:ext cx="8299450" cy="146526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i="1"/>
              <a:t>condition </a:t>
            </a:r>
            <a:r>
              <a:rPr lang="en-US" altLang="en-US" sz="1800" b="0"/>
              <a:t>is an expression that is evaluated first.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If the result of the evaluation of </a:t>
            </a:r>
            <a:r>
              <a:rPr lang="en-US" altLang="en-US" sz="1800" b="0" i="1"/>
              <a:t>condition  </a:t>
            </a:r>
            <a:r>
              <a:rPr lang="en-US" altLang="en-US" sz="1800" b="0"/>
              <a:t>is TRUE (nonzero), then </a:t>
            </a:r>
            <a:r>
              <a:rPr lang="en-US" altLang="en-US" sz="1800" b="0" i="1"/>
              <a:t>expression1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is evaluated and the result of the evaluation becomes the result of the operation.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If </a:t>
            </a:r>
            <a:r>
              <a:rPr lang="en-US" altLang="en-US" sz="1800" b="0" i="1"/>
              <a:t>condition </a:t>
            </a:r>
            <a:r>
              <a:rPr lang="en-US" altLang="en-US" sz="1800" b="0"/>
              <a:t>is FALSE (zero), then </a:t>
            </a:r>
            <a:r>
              <a:rPr lang="en-US" altLang="en-US" sz="1800" b="0" i="1"/>
              <a:t>expression2 </a:t>
            </a:r>
            <a:r>
              <a:rPr lang="en-US" altLang="en-US" sz="1800" b="0"/>
              <a:t>is evaluated and its result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becomes  the result of the operation</a:t>
            </a:r>
          </a:p>
        </p:txBody>
      </p:sp>
    </p:spTree>
    <p:extLst>
      <p:ext uri="{BB962C8B-B14F-4D97-AF65-F5344CB8AC3E}">
        <p14:creationId xmlns:p14="http://schemas.microsoft.com/office/powerpoint/2010/main" val="2684031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/>
              <a:t>Lecture 3: Outline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1956179"/>
            <a:ext cx="5689600" cy="39925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800" b="1" dirty="0"/>
              <a:t>Making Decisions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The </a:t>
            </a:r>
            <a:r>
              <a:rPr lang="en-US" altLang="en-US" sz="2400" dirty="0">
                <a:latin typeface="Courier New" panose="02070309020205020404" pitchFamily="49" charset="0"/>
              </a:rPr>
              <a:t>if</a:t>
            </a:r>
            <a:r>
              <a:rPr lang="en-US" altLang="en-US" sz="2400" dirty="0"/>
              <a:t> Statement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The </a:t>
            </a:r>
            <a:r>
              <a:rPr lang="en-US" altLang="en-US" sz="2400" dirty="0">
                <a:latin typeface="Courier New" panose="02070309020205020404" pitchFamily="49" charset="0"/>
              </a:rPr>
              <a:t>if-else</a:t>
            </a:r>
            <a:r>
              <a:rPr lang="en-US" altLang="en-US" sz="2400" dirty="0"/>
              <a:t> Construct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Logical Operators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Boolean Variables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Nested </a:t>
            </a:r>
            <a:r>
              <a:rPr lang="en-US" altLang="en-US" sz="2400" dirty="0">
                <a:latin typeface="Courier New" panose="02070309020205020404" pitchFamily="49" charset="0"/>
              </a:rPr>
              <a:t>if</a:t>
            </a:r>
            <a:r>
              <a:rPr lang="en-US" altLang="en-US" sz="2400" dirty="0"/>
              <a:t> Statements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The </a:t>
            </a:r>
            <a:r>
              <a:rPr lang="en-US" altLang="en-US" sz="2400" dirty="0">
                <a:latin typeface="Courier New" panose="02070309020205020404" pitchFamily="49" charset="0"/>
              </a:rPr>
              <a:t>else if</a:t>
            </a:r>
            <a:r>
              <a:rPr lang="en-US" altLang="en-US" sz="2400" dirty="0"/>
              <a:t> Construct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The </a:t>
            </a:r>
            <a:r>
              <a:rPr lang="en-US" altLang="en-US" sz="2400" dirty="0">
                <a:latin typeface="Courier New" panose="02070309020205020404" pitchFamily="49" charset="0"/>
              </a:rPr>
              <a:t>switch</a:t>
            </a:r>
            <a:r>
              <a:rPr lang="en-US" altLang="en-US" sz="2400" dirty="0"/>
              <a:t> Statement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The Conditional Operator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800" b="1" dirty="0"/>
              <a:t>Character </a:t>
            </a:r>
            <a:r>
              <a:rPr lang="en-US" altLang="en-US" sz="2800" b="1" dirty="0" err="1"/>
              <a:t>Input/Output</a:t>
            </a:r>
            <a:endParaRPr lang="en-US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75571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if</a:t>
            </a:r>
            <a:r>
              <a:rPr lang="en-US" altLang="en-US"/>
              <a:t> statement</a:t>
            </a:r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754062" y="2438400"/>
            <a:ext cx="4130675" cy="6508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	if ( </a:t>
            </a:r>
            <a:r>
              <a:rPr lang="en-US" altLang="en-US" sz="1800" b="0" i="1"/>
              <a:t>expression </a:t>
            </a:r>
            <a:r>
              <a:rPr lang="en-US" altLang="en-US" sz="1800" b="0"/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i="1"/>
              <a:t>		program statement</a:t>
            </a:r>
          </a:p>
        </p:txBody>
      </p:sp>
      <p:sp>
        <p:nvSpPr>
          <p:cNvPr id="6148" name="AutoShape 5"/>
          <p:cNvSpPr>
            <a:spLocks noChangeArrowheads="1"/>
          </p:cNvSpPr>
          <p:nvPr/>
        </p:nvSpPr>
        <p:spPr bwMode="auto">
          <a:xfrm>
            <a:off x="5257800" y="3467100"/>
            <a:ext cx="3657600" cy="2362200"/>
          </a:xfrm>
          <a:prstGeom prst="cloudCallout">
            <a:avLst>
              <a:gd name="adj1" fmla="val -59344"/>
              <a:gd name="adj2" fmla="val -64063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/>
              <a:t>If expression is true  (non-zero), executes statement.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/>
              <a:t>If gives you the choice of executing statement or skipping it.</a:t>
            </a:r>
          </a:p>
        </p:txBody>
      </p:sp>
      <p:sp>
        <p:nvSpPr>
          <p:cNvPr id="6149" name="AutoShape 7"/>
          <p:cNvSpPr>
            <a:spLocks noChangeArrowheads="1"/>
          </p:cNvSpPr>
          <p:nvPr/>
        </p:nvSpPr>
        <p:spPr bwMode="auto">
          <a:xfrm>
            <a:off x="1752600" y="5029200"/>
            <a:ext cx="2209800" cy="4572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Program statement</a:t>
            </a:r>
          </a:p>
        </p:txBody>
      </p:sp>
      <p:sp>
        <p:nvSpPr>
          <p:cNvPr id="6150" name="AutoShape 8"/>
          <p:cNvSpPr>
            <a:spLocks noChangeArrowheads="1"/>
          </p:cNvSpPr>
          <p:nvPr/>
        </p:nvSpPr>
        <p:spPr bwMode="auto">
          <a:xfrm>
            <a:off x="1676400" y="3581400"/>
            <a:ext cx="2362200" cy="10668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expression</a:t>
            </a:r>
          </a:p>
        </p:txBody>
      </p:sp>
      <p:sp>
        <p:nvSpPr>
          <p:cNvPr id="6151" name="Line 9"/>
          <p:cNvSpPr>
            <a:spLocks noChangeShapeType="1"/>
          </p:cNvSpPr>
          <p:nvPr/>
        </p:nvSpPr>
        <p:spPr bwMode="auto">
          <a:xfrm>
            <a:off x="2819400" y="3124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" name="Line 10"/>
          <p:cNvSpPr>
            <a:spLocks noChangeShapeType="1"/>
          </p:cNvSpPr>
          <p:nvPr/>
        </p:nvSpPr>
        <p:spPr bwMode="auto">
          <a:xfrm>
            <a:off x="2819400" y="4648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3" name="Text Box 11"/>
          <p:cNvSpPr txBox="1">
            <a:spLocks noChangeArrowheads="1"/>
          </p:cNvSpPr>
          <p:nvPr/>
        </p:nvSpPr>
        <p:spPr bwMode="auto">
          <a:xfrm>
            <a:off x="2193925" y="4532313"/>
            <a:ext cx="539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yes</a:t>
            </a:r>
          </a:p>
        </p:txBody>
      </p:sp>
      <p:sp>
        <p:nvSpPr>
          <p:cNvPr id="6154" name="Line 13"/>
          <p:cNvSpPr>
            <a:spLocks noChangeShapeType="1"/>
          </p:cNvSpPr>
          <p:nvPr/>
        </p:nvSpPr>
        <p:spPr bwMode="auto">
          <a:xfrm>
            <a:off x="4038600" y="4114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5" name="Text Box 15"/>
          <p:cNvSpPr txBox="1">
            <a:spLocks noChangeArrowheads="1"/>
          </p:cNvSpPr>
          <p:nvPr/>
        </p:nvSpPr>
        <p:spPr bwMode="auto">
          <a:xfrm>
            <a:off x="4108450" y="37338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no</a:t>
            </a:r>
          </a:p>
        </p:txBody>
      </p:sp>
      <p:sp>
        <p:nvSpPr>
          <p:cNvPr id="6156" name="Line 20"/>
          <p:cNvSpPr>
            <a:spLocks noChangeShapeType="1"/>
          </p:cNvSpPr>
          <p:nvPr/>
        </p:nvSpPr>
        <p:spPr bwMode="auto">
          <a:xfrm>
            <a:off x="2819400" y="5486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7" name="Line 21"/>
          <p:cNvSpPr>
            <a:spLocks noChangeShapeType="1"/>
          </p:cNvSpPr>
          <p:nvPr/>
        </p:nvSpPr>
        <p:spPr bwMode="auto">
          <a:xfrm flipH="1">
            <a:off x="4648200" y="41148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8" name="Line 22"/>
          <p:cNvSpPr>
            <a:spLocks noChangeShapeType="1"/>
          </p:cNvSpPr>
          <p:nvPr/>
        </p:nvSpPr>
        <p:spPr bwMode="auto">
          <a:xfrm flipH="1">
            <a:off x="2819400" y="57150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17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/>
              <a:t>Example - </a:t>
            </a:r>
            <a:r>
              <a:rPr lang="en-US" altLang="en-US">
                <a:latin typeface="Courier New" panose="02070309020205020404" pitchFamily="49" charset="0"/>
              </a:rPr>
              <a:t>if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     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857250" y="2124075"/>
            <a:ext cx="7904728" cy="3444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</a:rPr>
              <a:t>// Program to calculate the absolute value of an integer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main (void)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number;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&lt;&lt;"Type in your number: “&lt;&lt;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cin</a:t>
            </a:r>
            <a:r>
              <a:rPr lang="en-US" altLang="en-US" sz="1800" b="1" dirty="0">
                <a:latin typeface="Courier New" panose="02070309020205020404" pitchFamily="49" charset="0"/>
              </a:rPr>
              <a:t>&gt;&gt;number;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CC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1800" b="1" dirty="0">
                <a:latin typeface="Courier New" panose="02070309020205020404" pitchFamily="49" charset="0"/>
              </a:rPr>
              <a:t> ( number &lt; 0 )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number = -number;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&lt;&lt;"The absolute value is “&lt;&lt;number&lt;&lt;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return 0;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1219200" y="3962400"/>
            <a:ext cx="3200400" cy="6096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noFill/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888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if-else</a:t>
            </a:r>
            <a:r>
              <a:rPr lang="en-US" altLang="en-US" dirty="0"/>
              <a:t> statement</a:t>
            </a:r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5695950" y="2562226"/>
            <a:ext cx="3276600" cy="1905000"/>
          </a:xfrm>
          <a:prstGeom prst="cloudCallout">
            <a:avLst>
              <a:gd name="adj1" fmla="val -57069"/>
              <a:gd name="adj2" fmla="val -81589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 if-else statement: enables you to choose between two statements</a:t>
            </a:r>
          </a:p>
        </p:txBody>
      </p:sp>
      <p:sp>
        <p:nvSpPr>
          <p:cNvPr id="8197" name="AutoShape 5"/>
          <p:cNvSpPr>
            <a:spLocks noChangeArrowheads="1"/>
          </p:cNvSpPr>
          <p:nvPr/>
        </p:nvSpPr>
        <p:spPr bwMode="auto">
          <a:xfrm>
            <a:off x="762000" y="5029200"/>
            <a:ext cx="2209800" cy="4572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Program statement 1</a:t>
            </a:r>
          </a:p>
        </p:txBody>
      </p:sp>
      <p:sp>
        <p:nvSpPr>
          <p:cNvPr id="8198" name="AutoShape 6"/>
          <p:cNvSpPr>
            <a:spLocks noChangeArrowheads="1"/>
          </p:cNvSpPr>
          <p:nvPr/>
        </p:nvSpPr>
        <p:spPr bwMode="auto">
          <a:xfrm>
            <a:off x="2286000" y="3581400"/>
            <a:ext cx="2362200" cy="10668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expression</a:t>
            </a:r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>
            <a:off x="3429000" y="3124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0" name="Text Box 9"/>
          <p:cNvSpPr txBox="1">
            <a:spLocks noChangeArrowheads="1"/>
          </p:cNvSpPr>
          <p:nvPr/>
        </p:nvSpPr>
        <p:spPr bwMode="auto">
          <a:xfrm>
            <a:off x="1447800" y="3733800"/>
            <a:ext cx="53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yes</a:t>
            </a:r>
          </a:p>
        </p:txBody>
      </p:sp>
      <p:sp>
        <p:nvSpPr>
          <p:cNvPr id="8201" name="Line 10"/>
          <p:cNvSpPr>
            <a:spLocks noChangeShapeType="1"/>
          </p:cNvSpPr>
          <p:nvPr/>
        </p:nvSpPr>
        <p:spPr bwMode="auto">
          <a:xfrm>
            <a:off x="4648200" y="4114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2" name="Text Box 11"/>
          <p:cNvSpPr txBox="1">
            <a:spLocks noChangeArrowheads="1"/>
          </p:cNvSpPr>
          <p:nvPr/>
        </p:nvSpPr>
        <p:spPr bwMode="auto">
          <a:xfrm>
            <a:off x="4648200" y="3748088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no</a:t>
            </a:r>
          </a:p>
        </p:txBody>
      </p:sp>
      <p:sp>
        <p:nvSpPr>
          <p:cNvPr id="8203" name="Line 13"/>
          <p:cNvSpPr>
            <a:spLocks noChangeShapeType="1"/>
          </p:cNvSpPr>
          <p:nvPr/>
        </p:nvSpPr>
        <p:spPr bwMode="auto">
          <a:xfrm flipH="1">
            <a:off x="5257800" y="4114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4" name="AutoShape 25"/>
          <p:cNvSpPr>
            <a:spLocks noChangeArrowheads="1"/>
          </p:cNvSpPr>
          <p:nvPr/>
        </p:nvSpPr>
        <p:spPr bwMode="auto">
          <a:xfrm>
            <a:off x="4038600" y="5029200"/>
            <a:ext cx="2209800" cy="4572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Program statement 2</a:t>
            </a:r>
          </a:p>
        </p:txBody>
      </p:sp>
      <p:sp>
        <p:nvSpPr>
          <p:cNvPr id="8205" name="Line 26"/>
          <p:cNvSpPr>
            <a:spLocks noChangeShapeType="1"/>
          </p:cNvSpPr>
          <p:nvPr/>
        </p:nvSpPr>
        <p:spPr bwMode="auto">
          <a:xfrm flipH="1">
            <a:off x="1676400" y="4114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6" name="Line 27"/>
          <p:cNvSpPr>
            <a:spLocks noChangeShapeType="1"/>
          </p:cNvSpPr>
          <p:nvPr/>
        </p:nvSpPr>
        <p:spPr bwMode="auto">
          <a:xfrm>
            <a:off x="1676400" y="4114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7" name="Line 28"/>
          <p:cNvSpPr>
            <a:spLocks noChangeShapeType="1"/>
          </p:cNvSpPr>
          <p:nvPr/>
        </p:nvSpPr>
        <p:spPr bwMode="auto">
          <a:xfrm flipH="1">
            <a:off x="1676400" y="5486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8" name="Line 29"/>
          <p:cNvSpPr>
            <a:spLocks noChangeShapeType="1"/>
          </p:cNvSpPr>
          <p:nvPr/>
        </p:nvSpPr>
        <p:spPr bwMode="auto">
          <a:xfrm flipH="1">
            <a:off x="5257800" y="5486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9" name="Text Box 30"/>
          <p:cNvSpPr txBox="1">
            <a:spLocks noChangeArrowheads="1"/>
          </p:cNvSpPr>
          <p:nvPr/>
        </p:nvSpPr>
        <p:spPr bwMode="auto">
          <a:xfrm>
            <a:off x="1363662" y="1912546"/>
            <a:ext cx="4130675" cy="12001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	if ( </a:t>
            </a:r>
            <a:r>
              <a:rPr lang="en-US" altLang="en-US" sz="1800" b="0" i="1"/>
              <a:t>expression </a:t>
            </a:r>
            <a:r>
              <a:rPr lang="en-US" altLang="en-US" sz="1800" b="0"/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i="1"/>
              <a:t>		program statement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i="1"/>
              <a:t>	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i="1"/>
              <a:t>		program statement 2</a:t>
            </a:r>
          </a:p>
        </p:txBody>
      </p:sp>
      <p:sp>
        <p:nvSpPr>
          <p:cNvPr id="8210" name="Line 31"/>
          <p:cNvSpPr>
            <a:spLocks noChangeShapeType="1"/>
          </p:cNvSpPr>
          <p:nvPr/>
        </p:nvSpPr>
        <p:spPr bwMode="auto">
          <a:xfrm>
            <a:off x="1676400" y="60198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1" name="Line 32"/>
          <p:cNvSpPr>
            <a:spLocks noChangeShapeType="1"/>
          </p:cNvSpPr>
          <p:nvPr/>
        </p:nvSpPr>
        <p:spPr bwMode="auto">
          <a:xfrm>
            <a:off x="3429000" y="6019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1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Example: </a:t>
            </a:r>
            <a:r>
              <a:rPr lang="en-US" altLang="en-US" dirty="0">
                <a:latin typeface="Courier New" panose="02070309020205020404" pitchFamily="49" charset="0"/>
              </a:rPr>
              <a:t>if-else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    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963487" y="1878846"/>
            <a:ext cx="7215437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Program to determine if a number is even or odd</a:t>
            </a: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main 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number_to_test</a:t>
            </a:r>
            <a:r>
              <a:rPr lang="en-US" altLang="en-US" sz="1800" b="1" dirty="0">
                <a:latin typeface="Courier New" panose="02070309020205020404" pitchFamily="49" charset="0"/>
              </a:rPr>
              <a:t>, remainder;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&lt;&lt;“Enter your number to be tested: ”&lt;&lt;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cin</a:t>
            </a:r>
            <a:r>
              <a:rPr lang="en-US" altLang="en-US" sz="1800" b="1" dirty="0">
                <a:latin typeface="Courier New" panose="02070309020205020404" pitchFamily="49" charset="0"/>
              </a:rPr>
              <a:t>&gt;&gt;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number_to_tes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remainder =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number_to_test</a:t>
            </a:r>
            <a:r>
              <a:rPr lang="en-US" altLang="en-US" sz="1800" b="1" dirty="0">
                <a:latin typeface="Courier New" panose="02070309020205020404" pitchFamily="49" charset="0"/>
              </a:rPr>
              <a:t> % 2;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CC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1800" b="1" dirty="0">
                <a:latin typeface="Courier New" panose="02070309020205020404" pitchFamily="49" charset="0"/>
              </a:rPr>
              <a:t> ( remainder == 0 )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&lt;&lt;"The number is even“&lt;&lt;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CC"/>
                </a:solidFill>
                <a:latin typeface="Courier New" panose="02070309020205020404" pitchFamily="49" charset="0"/>
              </a:rPr>
              <a:t>else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&lt;&lt;"The number is odd“&lt;&lt;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  <a:endParaRPr lang="en-US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236122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0"/>
              <a:t>   </a:t>
            </a:r>
            <a:endParaRPr lang="en-US" altLang="en-US" b="0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64281" y="1935991"/>
            <a:ext cx="7215437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/* Program to determine if a number is even or odd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and also the number cannot be negative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main 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number_to_test</a:t>
            </a:r>
            <a:r>
              <a:rPr lang="en-US" altLang="en-US" sz="1800" b="1" dirty="0">
                <a:latin typeface="Courier New" panose="02070309020205020404" pitchFamily="49" charset="0"/>
              </a:rPr>
              <a:t>, remainder;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&lt;&lt;“Enter your number to be tested: ”&lt;&lt;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cin</a:t>
            </a:r>
            <a:r>
              <a:rPr lang="en-US" altLang="en-US" sz="1800" b="1" dirty="0">
                <a:latin typeface="Courier New" panose="02070309020205020404" pitchFamily="49" charset="0"/>
              </a:rPr>
              <a:t>&gt;&gt;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number_to_tes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remainder =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number_to_test</a:t>
            </a:r>
            <a:r>
              <a:rPr lang="en-US" altLang="en-US" sz="1800" b="1" dirty="0">
                <a:latin typeface="Courier New" panose="02070309020205020404" pitchFamily="49" charset="0"/>
              </a:rPr>
              <a:t> % 2;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CC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1800" b="1" dirty="0">
                <a:latin typeface="Courier New" panose="02070309020205020404" pitchFamily="49" charset="0"/>
              </a:rPr>
              <a:t> 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number_to_test</a:t>
            </a:r>
            <a:r>
              <a:rPr lang="en-US" altLang="en-US" sz="1800" b="1" dirty="0">
                <a:latin typeface="Courier New" panose="02070309020205020404" pitchFamily="49" charset="0"/>
              </a:rPr>
              <a:t> &gt;= 0 &amp;&amp; remainder == 0 )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&lt;&lt;"The number is even“&lt;&lt;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CC"/>
                </a:solidFill>
                <a:latin typeface="Courier New" panose="02070309020205020404" pitchFamily="49" charset="0"/>
              </a:rPr>
              <a:t>else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&lt;&lt;"The number is odd“&lt;&lt;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CC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1800" b="1" dirty="0">
                <a:latin typeface="Courier New" panose="02070309020205020404" pitchFamily="49" charset="0"/>
              </a:rPr>
              <a:t>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  <a:endParaRPr lang="en-US" altLang="en-US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4000" dirty="0"/>
              <a:t>Example: compound relational test</a:t>
            </a:r>
          </a:p>
        </p:txBody>
      </p:sp>
    </p:spTree>
    <p:extLst>
      <p:ext uri="{BB962C8B-B14F-4D97-AF65-F5344CB8AC3E}">
        <p14:creationId xmlns:p14="http://schemas.microsoft.com/office/powerpoint/2010/main" val="1017152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1982442" y="1949899"/>
            <a:ext cx="5334000" cy="4272756"/>
            <a:chOff x="1905000" y="1751111"/>
            <a:chExt cx="5334000" cy="4272756"/>
          </a:xfrm>
        </p:grpSpPr>
        <p:sp>
          <p:nvSpPr>
            <p:cNvPr id="5" name="Rectangle 4"/>
            <p:cNvSpPr/>
            <p:nvPr/>
          </p:nvSpPr>
          <p:spPr bwMode="auto">
            <a:xfrm>
              <a:off x="3476625" y="2819400"/>
              <a:ext cx="2172432" cy="647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r>
                <a:rPr lang="en-US" altLang="en-US" sz="1200" b="1" dirty="0">
                  <a:latin typeface="Courier New" panose="02070309020205020404" pitchFamily="49" charset="0"/>
                </a:rPr>
                <a:t>rem_4 = year % 4;</a:t>
              </a:r>
            </a:p>
            <a:p>
              <a:pPr eaLnBrk="1" hangingPunct="1"/>
              <a:r>
                <a:rPr lang="en-US" altLang="en-US" sz="1200" b="1" dirty="0">
                  <a:latin typeface="Courier New" panose="02070309020205020404" pitchFamily="49" charset="0"/>
                </a:rPr>
                <a:t>rem_100 = year % 100;</a:t>
              </a:r>
            </a:p>
            <a:p>
              <a:pPr eaLnBrk="1" hangingPunct="1"/>
              <a:r>
                <a:rPr lang="en-US" altLang="en-US" sz="1200" b="1" dirty="0">
                  <a:latin typeface="Courier New" panose="02070309020205020404" pitchFamily="49" charset="0"/>
                </a:rPr>
                <a:t>rem_400 = year % 400;</a:t>
              </a:r>
            </a:p>
          </p:txBody>
        </p:sp>
        <p:sp>
          <p:nvSpPr>
            <p:cNvPr id="6" name="Parallelogram 5"/>
            <p:cNvSpPr/>
            <p:nvPr/>
          </p:nvSpPr>
          <p:spPr bwMode="auto">
            <a:xfrm>
              <a:off x="3810000" y="2286000"/>
              <a:ext cx="1486266" cy="304800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r>
                <a:rPr lang="en-US" sz="1200" b="1" dirty="0">
                  <a:latin typeface="Courier New" panose="02070309020205020404" pitchFamily="49" charset="0"/>
                </a:rPr>
                <a:t>Input year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>
              <a:off x="4495800" y="2590800"/>
              <a:ext cx="9708" cy="2286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" name="Oval 8"/>
            <p:cNvSpPr/>
            <p:nvPr/>
          </p:nvSpPr>
          <p:spPr bwMode="auto">
            <a:xfrm>
              <a:off x="4343400" y="1754934"/>
              <a:ext cx="304800" cy="3048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11" name="Straight Arrow Connector 10"/>
            <p:cNvCxnSpPr>
              <a:stCxn id="9" idx="4"/>
            </p:cNvCxnSpPr>
            <p:nvPr/>
          </p:nvCxnSpPr>
          <p:spPr bwMode="auto">
            <a:xfrm>
              <a:off x="4495800" y="2059734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TextBox 13"/>
            <p:cNvSpPr txBox="1"/>
            <p:nvPr/>
          </p:nvSpPr>
          <p:spPr>
            <a:xfrm>
              <a:off x="3733800" y="1751111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Start</a:t>
              </a: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2589885" y="3686407"/>
              <a:ext cx="3963315" cy="1418994"/>
              <a:chOff x="2589885" y="3686407"/>
              <a:chExt cx="3963315" cy="1418994"/>
            </a:xfrm>
          </p:grpSpPr>
          <p:sp>
            <p:nvSpPr>
              <p:cNvPr id="16" name="Diamond 15"/>
              <p:cNvSpPr/>
              <p:nvPr/>
            </p:nvSpPr>
            <p:spPr bwMode="auto">
              <a:xfrm>
                <a:off x="2589885" y="3686407"/>
                <a:ext cx="3963315" cy="1418994"/>
              </a:xfrm>
              <a:prstGeom prst="diamond">
                <a:avLst/>
              </a:prstGeom>
              <a:solidFill>
                <a:schemeClr val="bg1">
                  <a:lumMod val="85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1" hangingPunct="1"/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016437" y="4137270"/>
                <a:ext cx="32004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/>
                <a:r>
                  <a:rPr lang="en-US" altLang="en-US" sz="1400" b="1" dirty="0">
                    <a:latin typeface="Courier New" panose="02070309020205020404" pitchFamily="49" charset="0"/>
                  </a:rPr>
                  <a:t>(rem_4 == 0 &amp;&amp; rem_100 != 0) 	|| rem_400 == 0</a:t>
                </a:r>
                <a:endParaRPr lang="en-US" sz="1400" b="1" dirty="0"/>
              </a:p>
            </p:txBody>
          </p:sp>
        </p:grpSp>
        <p:sp>
          <p:nvSpPr>
            <p:cNvPr id="18" name="Rectangle 17"/>
            <p:cNvSpPr/>
            <p:nvPr/>
          </p:nvSpPr>
          <p:spPr bwMode="auto">
            <a:xfrm>
              <a:off x="5867400" y="4761555"/>
              <a:ext cx="1371600" cy="371705"/>
            </a:xfrm>
            <a:prstGeom prst="rect">
              <a:avLst/>
            </a:prstGeom>
            <a:solidFill>
              <a:srgbClr val="FF33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chemeClr val="bg1"/>
                  </a:solidFill>
                </a:rPr>
                <a:t>Not Leap Year</a:t>
              </a:r>
              <a:endParaRPr kumimoji="0" 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1905000" y="4838700"/>
              <a:ext cx="1371600" cy="371705"/>
            </a:xfrm>
            <a:prstGeom prst="rect">
              <a:avLst/>
            </a:prstGeom>
            <a:solidFill>
              <a:srgbClr val="92D05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/>
                <a:t>Leap Year</a:t>
              </a:r>
              <a:endPara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22" name="Straight Arrow Connector 21"/>
            <p:cNvCxnSpPr>
              <a:stCxn id="5" idx="2"/>
              <a:endCxn id="16" idx="0"/>
            </p:cNvCxnSpPr>
            <p:nvPr/>
          </p:nvCxnSpPr>
          <p:spPr bwMode="auto">
            <a:xfrm>
              <a:off x="4562841" y="3467100"/>
              <a:ext cx="8702" cy="21930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Straight Arrow Connector 24"/>
            <p:cNvCxnSpPr>
              <a:stCxn id="16" idx="1"/>
              <a:endCxn id="21" idx="0"/>
            </p:cNvCxnSpPr>
            <p:nvPr/>
          </p:nvCxnSpPr>
          <p:spPr bwMode="auto">
            <a:xfrm>
              <a:off x="2589885" y="4395904"/>
              <a:ext cx="915" cy="44279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Arrow Connector 27"/>
            <p:cNvCxnSpPr>
              <a:stCxn id="16" idx="3"/>
              <a:endCxn id="18" idx="0"/>
            </p:cNvCxnSpPr>
            <p:nvPr/>
          </p:nvCxnSpPr>
          <p:spPr bwMode="auto">
            <a:xfrm>
              <a:off x="6553200" y="4395904"/>
              <a:ext cx="0" cy="36565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" name="TextBox 31"/>
            <p:cNvSpPr txBox="1"/>
            <p:nvPr/>
          </p:nvSpPr>
          <p:spPr>
            <a:xfrm>
              <a:off x="3847676" y="5716090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End</a:t>
              </a: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4457213" y="5726162"/>
              <a:ext cx="304800" cy="287635"/>
              <a:chOff x="4380647" y="5726162"/>
              <a:chExt cx="304800" cy="287635"/>
            </a:xfrm>
          </p:grpSpPr>
          <p:sp>
            <p:nvSpPr>
              <p:cNvPr id="31" name="Oval 30"/>
              <p:cNvSpPr/>
              <p:nvPr/>
            </p:nvSpPr>
            <p:spPr bwMode="auto">
              <a:xfrm>
                <a:off x="4380647" y="5726162"/>
                <a:ext cx="304800" cy="287635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" name="Oval 32"/>
              <p:cNvSpPr/>
              <p:nvPr/>
            </p:nvSpPr>
            <p:spPr bwMode="auto">
              <a:xfrm>
                <a:off x="4452816" y="5793779"/>
                <a:ext cx="161560" cy="1524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34" name="Straight Arrow Connector 33"/>
            <p:cNvCxnSpPr>
              <a:stCxn id="21" idx="2"/>
              <a:endCxn id="31" idx="1"/>
            </p:cNvCxnSpPr>
            <p:nvPr/>
          </p:nvCxnSpPr>
          <p:spPr bwMode="auto">
            <a:xfrm>
              <a:off x="2590800" y="5210405"/>
              <a:ext cx="1911050" cy="55788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Straight Arrow Connector 36"/>
            <p:cNvCxnSpPr>
              <a:stCxn id="18" idx="2"/>
              <a:endCxn id="31" idx="7"/>
            </p:cNvCxnSpPr>
            <p:nvPr/>
          </p:nvCxnSpPr>
          <p:spPr bwMode="auto">
            <a:xfrm flipH="1">
              <a:off x="4717376" y="5133260"/>
              <a:ext cx="1835824" cy="6350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" name="Rectangle 40"/>
            <p:cNvSpPr/>
            <p:nvPr/>
          </p:nvSpPr>
          <p:spPr>
            <a:xfrm>
              <a:off x="1996029" y="4359533"/>
              <a:ext cx="54213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rgbClr val="008000"/>
                  </a:solidFill>
                </a:rPr>
                <a:t>true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571703" y="4359533"/>
              <a:ext cx="5820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false</a:t>
              </a: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/>
              <a:t>Flowchart to determine if a year is a leap year</a:t>
            </a:r>
          </a:p>
        </p:txBody>
      </p:sp>
    </p:spTree>
    <p:extLst>
      <p:ext uri="{BB962C8B-B14F-4D97-AF65-F5344CB8AC3E}">
        <p14:creationId xmlns:p14="http://schemas.microsoft.com/office/powerpoint/2010/main" val="3050987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4000" dirty="0"/>
              <a:t>Example: compound relational test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/>
              <a:t>   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687771" y="1729224"/>
            <a:ext cx="776687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Program to determine if a year is a leap year or not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main 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year, rem_4, rem_100, rem_400;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&lt;&lt;"Enter the year to be tested: “&lt;&lt;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cin</a:t>
            </a:r>
            <a:r>
              <a:rPr lang="en-US" altLang="en-US" sz="1800" b="1" dirty="0">
                <a:latin typeface="Courier New" panose="02070309020205020404" pitchFamily="49" charset="0"/>
              </a:rPr>
              <a:t>&gt;&gt;year;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rem_4 = year % 4;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rem_100 = year % 100;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rem_400 = year % 400;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CC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1800" b="1" dirty="0">
                <a:latin typeface="Courier New" panose="02070309020205020404" pitchFamily="49" charset="0"/>
              </a:rPr>
              <a:t> ( (rem_4 == 0 &amp;&amp; rem_100 != 0) || rem_400 == 0 )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&lt;&lt;“It's a leap year.”&lt;&lt;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CC"/>
                </a:solidFill>
                <a:latin typeface="Courier New" panose="02070309020205020404" pitchFamily="49" charset="0"/>
              </a:rPr>
              <a:t>else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&lt;&lt;“It's not a leap year.“&lt;&lt;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CC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1800" b="1" dirty="0">
                <a:latin typeface="Courier New" panose="02070309020205020404" pitchFamily="49" charset="0"/>
              </a:rPr>
              <a:t>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1104900" y="4419600"/>
            <a:ext cx="7311977" cy="12573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002774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64F994B0480E4EA0F01584F11416CF" ma:contentTypeVersion="2" ma:contentTypeDescription="Create a new document." ma:contentTypeScope="" ma:versionID="1a3850d43032bf0e5747f8b6e7858f64">
  <xsd:schema xmlns:xsd="http://www.w3.org/2001/XMLSchema" xmlns:xs="http://www.w3.org/2001/XMLSchema" xmlns:p="http://schemas.microsoft.com/office/2006/metadata/properties" xmlns:ns2="8fba2282-9261-44e4-88a0-ea7809cc7acd" targetNamespace="http://schemas.microsoft.com/office/2006/metadata/properties" ma:root="true" ma:fieldsID="ccf1dea5a4dc1b4b620f83bd044893c7" ns2:_="">
    <xsd:import namespace="8fba2282-9261-44e4-88a0-ea7809cc7ac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ba2282-9261-44e4-88a0-ea7809cc7ac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BE41811-329D-48A2-9929-4B26BA448DFD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BB1E1A1-A502-42EF-AA29-78C9BDD062E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EF6F51-A1B6-4A91-B4D6-47824EDD9C0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</TotalTime>
  <Words>1189</Words>
  <Application>Microsoft Office PowerPoint</Application>
  <PresentationFormat>On-screen Show (4:3)</PresentationFormat>
  <Paragraphs>235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Corbel</vt:lpstr>
      <vt:lpstr>Courier New</vt:lpstr>
      <vt:lpstr>Wingdings</vt:lpstr>
      <vt:lpstr>Spectrum</vt:lpstr>
      <vt:lpstr>Making Decisions using if-else statements</vt:lpstr>
      <vt:lpstr>Lecture 3: Outline</vt:lpstr>
      <vt:lpstr>The if statement</vt:lpstr>
      <vt:lpstr>Example - if</vt:lpstr>
      <vt:lpstr>The if-else statement</vt:lpstr>
      <vt:lpstr>Example: if-else</vt:lpstr>
      <vt:lpstr>Example: compound relational test</vt:lpstr>
      <vt:lpstr>Flowchart to determine if a year is a leap year</vt:lpstr>
      <vt:lpstr>Example: compound relational test</vt:lpstr>
      <vt:lpstr>Logical operators</vt:lpstr>
      <vt:lpstr>Precedence of operators</vt:lpstr>
      <vt:lpstr>Nested if statements</vt:lpstr>
      <vt:lpstr>Multiple choices – else-if</vt:lpstr>
      <vt:lpstr>Example – multiple choices</vt:lpstr>
      <vt:lpstr>The switch statement</vt:lpstr>
      <vt:lpstr>Example - switch</vt:lpstr>
      <vt:lpstr>The conditional operator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SYEDA ANIKA TASNIM</cp:lastModifiedBy>
  <cp:revision>35</cp:revision>
  <dcterms:created xsi:type="dcterms:W3CDTF">2018-12-10T17:20:29Z</dcterms:created>
  <dcterms:modified xsi:type="dcterms:W3CDTF">2022-02-06T03:29:25Z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0x0101002D64F994B0480E4EA0F01584F11416CF</vt:lpwstr>
  </property>
</Properties>
</file>