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0"/>
  </p:notesMasterIdLst>
  <p:sldIdLst>
    <p:sldId id="256" r:id="rId5"/>
    <p:sldId id="268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96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3" r:id="rId27"/>
    <p:sldId id="294" r:id="rId28"/>
    <p:sldId id="29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4651" autoAdjust="0"/>
  </p:normalViewPr>
  <p:slideViewPr>
    <p:cSldViewPr snapToGrid="0" snapToObjects="1">
      <p:cViewPr varScale="1">
        <p:scale>
          <a:sx n="60" d="100"/>
          <a:sy n="60" d="100"/>
        </p:scale>
        <p:origin x="16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SYEDA ANIKA TASNIM" userId="8fb70a1d-16e3-4c86-a699-7b87e9bfa60b" providerId="ADAL" clId="{FF0193B9-D49D-40D1-B0FF-D7DA3CADA2CE}"/>
    <pc:docChg chg="modSld">
      <pc:chgData name="SYEDA ANIKA TASNIM" userId="8fb70a1d-16e3-4c86-a699-7b87e9bfa60b" providerId="ADAL" clId="{FF0193B9-D49D-40D1-B0FF-D7DA3CADA2CE}" dt="2021-06-16T02:01:44.818" v="18" actId="20577"/>
      <pc:docMkLst>
        <pc:docMk/>
      </pc:docMkLst>
      <pc:sldChg chg="modSp mod">
        <pc:chgData name="SYEDA ANIKA TASNIM" userId="8fb70a1d-16e3-4c86-a699-7b87e9bfa60b" providerId="ADAL" clId="{FF0193B9-D49D-40D1-B0FF-D7DA3CADA2CE}" dt="2021-06-16T02:01:44.818" v="18" actId="20577"/>
        <pc:sldMkLst>
          <pc:docMk/>
          <pc:sldMk cId="700707328" sldId="256"/>
        </pc:sldMkLst>
        <pc:graphicFrameChg chg="modGraphic">
          <ac:chgData name="SYEDA ANIKA TASNIM" userId="8fb70a1d-16e3-4c86-a699-7b87e9bfa60b" providerId="ADAL" clId="{FF0193B9-D49D-40D1-B0FF-D7DA3CADA2CE}" dt="2021-06-16T02:01:44.818" v="18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. Mahbub Chowdhury Mishu" userId="09162e0f-fafd-430e-8e71-18113d49a68e" providerId="ADAL" clId="{4396B2A0-701B-4131-B9D1-03796D84FDA2}"/>
    <pc:docChg chg="custSel delSld modSld">
      <pc:chgData name="Dr. Md. Mahbub Chowdhury Mishu" userId="09162e0f-fafd-430e-8e71-18113d49a68e" providerId="ADAL" clId="{4396B2A0-701B-4131-B9D1-03796D84FDA2}" dt="2020-04-24T18:50:38.595" v="21" actId="20577"/>
      <pc:docMkLst>
        <pc:docMk/>
      </pc:docMkLst>
      <pc:sldChg chg="modSp">
        <pc:chgData name="Dr. Md. Mahbub Chowdhury Mishu" userId="09162e0f-fafd-430e-8e71-18113d49a68e" providerId="ADAL" clId="{4396B2A0-701B-4131-B9D1-03796D84FDA2}" dt="2020-04-24T18:50:38.595" v="21" actId="20577"/>
        <pc:sldMkLst>
          <pc:docMk/>
          <pc:sldMk cId="700707328" sldId="256"/>
        </pc:sldMkLst>
        <pc:graphicFrameChg chg="mod modGraphic">
          <ac:chgData name="Dr. Md. Mahbub Chowdhury Mishu" userId="09162e0f-fafd-430e-8e71-18113d49a68e" providerId="ADAL" clId="{4396B2A0-701B-4131-B9D1-03796D84FDA2}" dt="2020-04-24T18:50:38.595" v="2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del">
        <pc:chgData name="Dr. Md. Mahbub Chowdhury Mishu" userId="09162e0f-fafd-430e-8e71-18113d49a68e" providerId="ADAL" clId="{4396B2A0-701B-4131-B9D1-03796D84FDA2}" dt="2020-04-22T11:03:14.196" v="9" actId="2696"/>
        <pc:sldMkLst>
          <pc:docMk/>
          <pc:sldMk cId="1923382373" sldId="264"/>
        </pc:sldMkLst>
      </pc:sldChg>
      <pc:sldChg chg="del">
        <pc:chgData name="Dr. Md. Mahbub Chowdhury Mishu" userId="09162e0f-fafd-430e-8e71-18113d49a68e" providerId="ADAL" clId="{4396B2A0-701B-4131-B9D1-03796D84FDA2}" dt="2020-04-22T11:03:13.675" v="8" actId="2696"/>
        <pc:sldMkLst>
          <pc:docMk/>
          <pc:sldMk cId="3224969828" sldId="265"/>
        </pc:sldMkLst>
      </pc:sldChg>
      <pc:sldChg chg="modSp">
        <pc:chgData name="Dr. Md. Mahbub Chowdhury Mishu" userId="09162e0f-fafd-430e-8e71-18113d49a68e" providerId="ADAL" clId="{4396B2A0-701B-4131-B9D1-03796D84FDA2}" dt="2020-04-22T11:01:39.469" v="4" actId="20577"/>
        <pc:sldMkLst>
          <pc:docMk/>
          <pc:sldMk cId="4180421366" sldId="268"/>
        </pc:sldMkLst>
        <pc:spChg chg="mod">
          <ac:chgData name="Dr. Md. Mahbub Chowdhury Mishu" userId="09162e0f-fafd-430e-8e71-18113d49a68e" providerId="ADAL" clId="{4396B2A0-701B-4131-B9D1-03796D84FDA2}" dt="2020-04-22T11:01:39.469" v="4" actId="20577"/>
          <ac:spMkLst>
            <pc:docMk/>
            <pc:sldMk cId="4180421366" sldId="268"/>
            <ac:spMk id="3075" creationId="{00000000-0000-0000-0000-000000000000}"/>
          </ac:spMkLst>
        </pc:spChg>
      </pc:sldChg>
      <pc:sldChg chg="del">
        <pc:chgData name="Dr. Md. Mahbub Chowdhury Mishu" userId="09162e0f-fafd-430e-8e71-18113d49a68e" providerId="ADAL" clId="{4396B2A0-701B-4131-B9D1-03796D84FDA2}" dt="2020-04-22T11:01:48.005" v="5" actId="2696"/>
        <pc:sldMkLst>
          <pc:docMk/>
          <pc:sldMk cId="2920943094" sldId="269"/>
        </pc:sldMkLst>
      </pc:sldChg>
      <pc:sldChg chg="modSp del">
        <pc:chgData name="Dr. Md. Mahbub Chowdhury Mishu" userId="09162e0f-fafd-430e-8e71-18113d49a68e" providerId="ADAL" clId="{4396B2A0-701B-4131-B9D1-03796D84FDA2}" dt="2020-04-22T11:01:48.020" v="6" actId="2696"/>
        <pc:sldMkLst>
          <pc:docMk/>
          <pc:sldMk cId="1202174067" sldId="270"/>
        </pc:sldMkLst>
        <pc:spChg chg="mod">
          <ac:chgData name="Dr. Md. Mahbub Chowdhury Mishu" userId="09162e0f-fafd-430e-8e71-18113d49a68e" providerId="ADAL" clId="{4396B2A0-701B-4131-B9D1-03796D84FDA2}" dt="2020-04-22T11:00:57.772" v="1" actId="20577"/>
          <ac:spMkLst>
            <pc:docMk/>
            <pc:sldMk cId="1202174067" sldId="270"/>
            <ac:spMk id="8194" creationId="{00000000-0000-0000-0000-000000000000}"/>
          </ac:spMkLst>
        </pc:spChg>
      </pc:sldChg>
      <pc:sldChg chg="del">
        <pc:chgData name="Dr. Md. Mahbub Chowdhury Mishu" userId="09162e0f-fafd-430e-8e71-18113d49a68e" providerId="ADAL" clId="{4396B2A0-701B-4131-B9D1-03796D84FDA2}" dt="2020-04-22T11:01:48.036" v="7" actId="2696"/>
        <pc:sldMkLst>
          <pc:docMk/>
          <pc:sldMk cId="2285271918" sldId="271"/>
        </pc:sldMkLst>
      </pc:sldChg>
    </pc:docChg>
  </pc:docChgLst>
  <pc:docChgLst>
    <pc:chgData name="SYEDA ANIKA TASNIM" userId="8fb70a1d-16e3-4c86-a699-7b87e9bfa60b" providerId="ADAL" clId="{F8A4328B-2E80-49AF-899E-937CB6974B00}"/>
    <pc:docChg chg="undo custSel delSld modSld">
      <pc:chgData name="SYEDA ANIKA TASNIM" userId="8fb70a1d-16e3-4c86-a699-7b87e9bfa60b" providerId="ADAL" clId="{F8A4328B-2E80-49AF-899E-937CB6974B00}" dt="2021-02-07T16:31:07.038" v="530" actId="2696"/>
      <pc:docMkLst>
        <pc:docMk/>
      </pc:docMkLst>
      <pc:sldChg chg="modSp mod">
        <pc:chgData name="SYEDA ANIKA TASNIM" userId="8fb70a1d-16e3-4c86-a699-7b87e9bfa60b" providerId="ADAL" clId="{F8A4328B-2E80-49AF-899E-937CB6974B00}" dt="2021-02-02T13:49:19.016" v="90" actId="20577"/>
        <pc:sldMkLst>
          <pc:docMk/>
          <pc:sldMk cId="700707328" sldId="256"/>
        </pc:sldMkLst>
        <pc:graphicFrameChg chg="modGraphic">
          <ac:chgData name="SYEDA ANIKA TASNIM" userId="8fb70a1d-16e3-4c86-a699-7b87e9bfa60b" providerId="ADAL" clId="{F8A4328B-2E80-49AF-899E-937CB6974B00}" dt="2021-02-02T13:49:19.016" v="90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NotesTx">
        <pc:chgData name="SYEDA ANIKA TASNIM" userId="8fb70a1d-16e3-4c86-a699-7b87e9bfa60b" providerId="ADAL" clId="{F8A4328B-2E80-49AF-899E-937CB6974B00}" dt="2021-02-07T16:25:25.426" v="523" actId="20577"/>
        <pc:sldMkLst>
          <pc:docMk/>
          <pc:sldMk cId="4200423297" sldId="289"/>
        </pc:sldMkLst>
      </pc:sldChg>
      <pc:sldChg chg="modSp mod">
        <pc:chgData name="SYEDA ANIKA TASNIM" userId="8fb70a1d-16e3-4c86-a699-7b87e9bfa60b" providerId="ADAL" clId="{F8A4328B-2E80-49AF-899E-937CB6974B00}" dt="2021-02-07T16:30:04.676" v="529" actId="20577"/>
        <pc:sldMkLst>
          <pc:docMk/>
          <pc:sldMk cId="2403769448" sldId="290"/>
        </pc:sldMkLst>
        <pc:spChg chg="mod">
          <ac:chgData name="SYEDA ANIKA TASNIM" userId="8fb70a1d-16e3-4c86-a699-7b87e9bfa60b" providerId="ADAL" clId="{F8A4328B-2E80-49AF-899E-937CB6974B00}" dt="2021-02-07T16:30:04.676" v="529" actId="20577"/>
          <ac:spMkLst>
            <pc:docMk/>
            <pc:sldMk cId="2403769448" sldId="290"/>
            <ac:spMk id="35843" creationId="{00000000-0000-0000-0000-000000000000}"/>
          </ac:spMkLst>
        </pc:spChg>
      </pc:sldChg>
      <pc:sldChg chg="del">
        <pc:chgData name="SYEDA ANIKA TASNIM" userId="8fb70a1d-16e3-4c86-a699-7b87e9bfa60b" providerId="ADAL" clId="{F8A4328B-2E80-49AF-899E-937CB6974B00}" dt="2021-02-07T16:31:07.038" v="530" actId="2696"/>
        <pc:sldMkLst>
          <pc:docMk/>
          <pc:sldMk cId="33588155" sldId="292"/>
        </pc:sldMkLst>
      </pc:sldChg>
    </pc:docChg>
  </pc:docChgLst>
  <pc:docChgLst>
    <pc:chgData name="SYEDA ANIKA TASNIM" userId="8fb70a1d-16e3-4c86-a699-7b87e9bfa60b" providerId="ADAL" clId="{C247B3D8-76D8-40E0-9551-A1BD08CDD681}"/>
    <pc:docChg chg="modSld">
      <pc:chgData name="SYEDA ANIKA TASNIM" userId="8fb70a1d-16e3-4c86-a699-7b87e9bfa60b" providerId="ADAL" clId="{C247B3D8-76D8-40E0-9551-A1BD08CDD681}" dt="2022-02-10T03:58:09.597" v="9" actId="20577"/>
      <pc:docMkLst>
        <pc:docMk/>
      </pc:docMkLst>
      <pc:sldChg chg="modSp mod">
        <pc:chgData name="SYEDA ANIKA TASNIM" userId="8fb70a1d-16e3-4c86-a699-7b87e9bfa60b" providerId="ADAL" clId="{C247B3D8-76D8-40E0-9551-A1BD08CDD681}" dt="2022-02-10T03:58:09.597" v="9" actId="20577"/>
        <pc:sldMkLst>
          <pc:docMk/>
          <pc:sldMk cId="700707328" sldId="256"/>
        </pc:sldMkLst>
        <pc:graphicFrameChg chg="modGraphic">
          <ac:chgData name="SYEDA ANIKA TASNIM" userId="8fb70a1d-16e3-4c86-a699-7b87e9bfa60b" providerId="ADAL" clId="{C247B3D8-76D8-40E0-9551-A1BD08CDD681}" dt="2022-02-10T03:58:09.597" v="9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72FFB-745E-4E0B-B421-D317A67B7D18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59AD6-3C35-44B3-A0E1-CE5CC001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50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7B3D97-ACCC-490B-95BB-03573A0E063A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8765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D3F6EB-8EC2-4133-B3EB-998AF7B1D010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9362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5BBEE9-1643-4A1B-A43C-B8A7C17A5C4A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4729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7123FC-2865-442C-9A56-4607509A3537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4243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E95D10-58C0-45E9-995F-FCC515A27CEB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643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04F1A8-2733-47F2-8AA7-0A648F17075D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2826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While checks entry condition(before entering the loop’s body) if the condition is false then the loop exits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Do while checks exit condition, as it checks the exit condition for the time no condition is checked. After 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First iteration of the loops body the condition is checked, if the condition is true then loop’s again if not then exits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0FEE1A-96A9-467D-8209-D3DBAB571538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4824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111211-1467-4982-9009-ACEFBA9CD451}" type="slidenum">
              <a:rPr lang="en-US" altLang="en-US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0035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933745" cy="484632"/>
          </a:xfrm>
        </p:spPr>
        <p:txBody>
          <a:bodyPr>
            <a:normAutofit fontScale="92500"/>
          </a:bodyPr>
          <a:lstStyle/>
          <a:p>
            <a:r>
              <a:rPr lang="en-US" dirty="0"/>
              <a:t>Course Code: CSC1102 &amp;1103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212577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410788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14846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601306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21-22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Syeda</a:t>
                      </a:r>
                      <a:r>
                        <a:rPr lang="en-US" i="1" dirty="0"/>
                        <a:t> Anika </a:t>
                      </a:r>
                      <a:r>
                        <a:rPr lang="en-US" i="1" dirty="0" err="1"/>
                        <a:t>Tasnim</a:t>
                      </a:r>
                      <a:endParaRPr lang="en-US" i="1" dirty="0"/>
                    </a:p>
                    <a:p>
                      <a:r>
                        <a:rPr lang="en-US" i="1" dirty="0"/>
                        <a:t>anika.tasnim@aiub.edu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Programming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dirty="0"/>
              <a:t>Relational operators</a:t>
            </a:r>
          </a:p>
        </p:txBody>
      </p:sp>
      <p:graphicFrame>
        <p:nvGraphicFramePr>
          <p:cNvPr id="6" name="Group 5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365825"/>
              </p:ext>
            </p:extLst>
          </p:nvPr>
        </p:nvGraphicFramePr>
        <p:xfrm>
          <a:off x="2212975" y="1889643"/>
          <a:ext cx="4572000" cy="2378078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Operator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Meaning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==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equal to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!=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not equal to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less than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&lt;=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less or equal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greater than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&gt;=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greater or equal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 Box 45"/>
          <p:cNvSpPr txBox="1">
            <a:spLocks noChangeArrowheads="1"/>
          </p:cNvSpPr>
          <p:nvPr/>
        </p:nvSpPr>
        <p:spPr bwMode="auto">
          <a:xfrm>
            <a:off x="825500" y="4366146"/>
            <a:ext cx="8032750" cy="641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relational operators have lower precedence than all arithmetic operators: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a &lt; b + c</a:t>
            </a:r>
            <a:r>
              <a:rPr lang="en-US" altLang="en-US" sz="1800"/>
              <a:t>  is evaluated as  </a:t>
            </a:r>
            <a:r>
              <a:rPr lang="en-US" altLang="en-US" sz="1800">
                <a:latin typeface="Courier New" panose="02070309020205020404" pitchFamily="49" charset="0"/>
              </a:rPr>
              <a:t>a &lt; (b + c)</a:t>
            </a:r>
          </a:p>
        </p:txBody>
      </p:sp>
      <p:sp>
        <p:nvSpPr>
          <p:cNvPr id="8" name="Text Box 46"/>
          <p:cNvSpPr txBox="1">
            <a:spLocks noChangeArrowheads="1"/>
          </p:cNvSpPr>
          <p:nvPr/>
        </p:nvSpPr>
        <p:spPr bwMode="auto">
          <a:xfrm>
            <a:off x="841375" y="5159896"/>
            <a:ext cx="6705600" cy="641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ATTENTION !  Do not confuse: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“is equal to” operator == and the  “assignment” operator =</a:t>
            </a:r>
          </a:p>
        </p:txBody>
      </p:sp>
      <p:sp>
        <p:nvSpPr>
          <p:cNvPr id="9" name="Text Box 52"/>
          <p:cNvSpPr txBox="1">
            <a:spLocks noChangeArrowheads="1"/>
          </p:cNvSpPr>
          <p:nvPr/>
        </p:nvSpPr>
        <p:spPr bwMode="auto">
          <a:xfrm>
            <a:off x="841375" y="5998096"/>
            <a:ext cx="6705600" cy="641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ATTENTION  when comparing floating-point values !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Only &lt; and &gt; comparisons make sense !</a:t>
            </a:r>
          </a:p>
        </p:txBody>
      </p:sp>
    </p:spTree>
    <p:extLst>
      <p:ext uri="{BB962C8B-B14F-4D97-AF65-F5344CB8AC3E}">
        <p14:creationId xmlns:p14="http://schemas.microsoft.com/office/powerpoint/2010/main" val="1680792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Increment operator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897039"/>
            <a:ext cx="8574087" cy="466753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Because addition by 1 is a very common operation in programs, a special operator was created in C for this.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i="1" dirty="0">
                <a:solidFill>
                  <a:srgbClr val="D60093"/>
                </a:solidFill>
              </a:rPr>
              <a:t>Increment operator</a:t>
            </a:r>
            <a:r>
              <a:rPr lang="en-US" altLang="en-US" sz="2400" dirty="0"/>
              <a:t>: the expression ++n is equivalent to the expression n = n + 1.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i="1" dirty="0">
                <a:solidFill>
                  <a:srgbClr val="D60093"/>
                </a:solidFill>
              </a:rPr>
              <a:t>Decrement operator</a:t>
            </a:r>
            <a:r>
              <a:rPr lang="en-US" altLang="en-US" sz="2400" dirty="0"/>
              <a:t>: the expression --n is equivalent to the expression n = n – 1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Increment and decrement operators can be placed in front (</a:t>
            </a:r>
            <a:r>
              <a:rPr lang="en-US" altLang="en-US" sz="2400" i="1" dirty="0">
                <a:solidFill>
                  <a:srgbClr val="D60093"/>
                </a:solidFill>
              </a:rPr>
              <a:t>prefix</a:t>
            </a:r>
            <a:r>
              <a:rPr lang="en-US" altLang="en-US" sz="2400" dirty="0"/>
              <a:t>) or after (</a:t>
            </a:r>
            <a:r>
              <a:rPr lang="en-US" altLang="en-US" sz="2400" dirty="0">
                <a:solidFill>
                  <a:srgbClr val="D60093"/>
                </a:solidFill>
              </a:rPr>
              <a:t>postfix</a:t>
            </a:r>
            <a:r>
              <a:rPr lang="en-US" altLang="en-US" sz="2400" dirty="0"/>
              <a:t>) their operand.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rgbClr val="D60093"/>
                </a:solidFill>
              </a:rPr>
              <a:t>difference between prefix and postfix</a:t>
            </a:r>
            <a:r>
              <a:rPr lang="en-US" altLang="en-US" sz="2400" dirty="0"/>
              <a:t>: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Example: if n=4:  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altLang="en-US" sz="1800" dirty="0"/>
              <a:t>a=n++  leads to a=4, n=5         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altLang="en-US" sz="1800" dirty="0"/>
              <a:t>a=++n leads to a=5, n=5                                  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endParaRPr lang="en-US" altLang="en-US" sz="2000" dirty="0"/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94573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while</a:t>
            </a:r>
            <a:r>
              <a:rPr lang="en-US" altLang="en-US" dirty="0"/>
              <a:t> statement</a:t>
            </a: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1676400" y="2174875"/>
            <a:ext cx="5638800" cy="923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while ( </a:t>
            </a:r>
            <a:r>
              <a:rPr lang="en-US" altLang="en-US" sz="1800" i="1"/>
              <a:t>expression </a:t>
            </a:r>
            <a:r>
              <a:rPr lang="en-US" altLang="en-US" sz="1800"/>
              <a:t>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	program statements . . 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}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1158922" y="3670074"/>
            <a:ext cx="667375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while ( number &lt;= 0 )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&lt;&lt;“The number must be &gt;0“&lt;&lt;</a:t>
            </a:r>
            <a:r>
              <a:rPr lang="en-US" altLang="en-US" sz="2000" dirty="0" err="1">
                <a:latin typeface="Courier New" panose="02070309020205020404" pitchFamily="49" charset="0"/>
              </a:rPr>
              <a:t>endl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&lt;&lt;“Give a new number:  “&lt;&lt;</a:t>
            </a:r>
            <a:r>
              <a:rPr lang="en-US" altLang="en-US" sz="2000" dirty="0" err="1">
                <a:latin typeface="Courier New" panose="02070309020205020404" pitchFamily="49" charset="0"/>
              </a:rPr>
              <a:t>endl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cin</a:t>
            </a:r>
            <a:r>
              <a:rPr lang="en-US" altLang="en-US" sz="2000" dirty="0">
                <a:latin typeface="Courier New" panose="02070309020205020404" pitchFamily="49" charset="0"/>
              </a:rPr>
              <a:t>&gt;&gt;number;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o-RO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108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while</a:t>
            </a:r>
            <a:r>
              <a:rPr lang="en-US" altLang="en-US"/>
              <a:t> statement</a:t>
            </a:r>
          </a:p>
        </p:txBody>
      </p:sp>
      <p:sp>
        <p:nvSpPr>
          <p:cNvPr id="26627" name="AutoShape 5"/>
          <p:cNvSpPr>
            <a:spLocks noChangeArrowheads="1"/>
          </p:cNvSpPr>
          <p:nvPr/>
        </p:nvSpPr>
        <p:spPr bwMode="auto">
          <a:xfrm>
            <a:off x="2092467" y="4312608"/>
            <a:ext cx="2209800" cy="4572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statement</a:t>
            </a:r>
          </a:p>
        </p:txBody>
      </p:sp>
      <p:sp>
        <p:nvSpPr>
          <p:cNvPr id="26628" name="AutoShape 6"/>
          <p:cNvSpPr>
            <a:spLocks noChangeArrowheads="1"/>
          </p:cNvSpPr>
          <p:nvPr/>
        </p:nvSpPr>
        <p:spPr bwMode="auto">
          <a:xfrm>
            <a:off x="1981200" y="3067334"/>
            <a:ext cx="2362200" cy="10668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/>
              <a:t>Loop_expression</a:t>
            </a:r>
            <a:endParaRPr lang="en-US" altLang="en-US" sz="1800" dirty="0"/>
          </a:p>
        </p:txBody>
      </p:sp>
      <p:sp>
        <p:nvSpPr>
          <p:cNvPr id="26629" name="Line 7"/>
          <p:cNvSpPr>
            <a:spLocks noChangeShapeType="1"/>
          </p:cNvSpPr>
          <p:nvPr/>
        </p:nvSpPr>
        <p:spPr bwMode="auto">
          <a:xfrm>
            <a:off x="3200400" y="4111909"/>
            <a:ext cx="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6630" name="Text Box 8"/>
          <p:cNvSpPr txBox="1">
            <a:spLocks noChangeArrowheads="1"/>
          </p:cNvSpPr>
          <p:nvPr/>
        </p:nvSpPr>
        <p:spPr bwMode="auto">
          <a:xfrm>
            <a:off x="2209800" y="3905534"/>
            <a:ext cx="539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yes</a:t>
            </a:r>
          </a:p>
        </p:txBody>
      </p:sp>
      <p:sp>
        <p:nvSpPr>
          <p:cNvPr id="26633" name="Line 11"/>
          <p:cNvSpPr>
            <a:spLocks noChangeShapeType="1"/>
          </p:cNvSpPr>
          <p:nvPr/>
        </p:nvSpPr>
        <p:spPr bwMode="auto">
          <a:xfrm>
            <a:off x="3200400" y="2457734"/>
            <a:ext cx="0" cy="66357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6634" name="Text Box 12"/>
          <p:cNvSpPr txBox="1">
            <a:spLocks noChangeArrowheads="1"/>
          </p:cNvSpPr>
          <p:nvPr/>
        </p:nvSpPr>
        <p:spPr bwMode="auto">
          <a:xfrm>
            <a:off x="4876800" y="3676934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no</a:t>
            </a:r>
          </a:p>
        </p:txBody>
      </p:sp>
      <p:sp>
        <p:nvSpPr>
          <p:cNvPr id="26636" name="AutoShape 18"/>
          <p:cNvSpPr>
            <a:spLocks noChangeArrowheads="1"/>
          </p:cNvSpPr>
          <p:nvPr/>
        </p:nvSpPr>
        <p:spPr bwMode="auto">
          <a:xfrm>
            <a:off x="5821362" y="1962434"/>
            <a:ext cx="3048000" cy="2057400"/>
          </a:xfrm>
          <a:prstGeom prst="cloudCallout">
            <a:avLst>
              <a:gd name="adj1" fmla="val -115044"/>
              <a:gd name="adj2" fmla="val 1259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00000"/>
                </a:solidFill>
              </a:rPr>
              <a:t>Loop with the test in the beginning !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Body might never be executed !</a:t>
            </a:r>
          </a:p>
        </p:txBody>
      </p:sp>
      <p:sp>
        <p:nvSpPr>
          <p:cNvPr id="26638" name="Line 16"/>
          <p:cNvSpPr>
            <a:spLocks noChangeShapeType="1"/>
          </p:cNvSpPr>
          <p:nvPr/>
        </p:nvSpPr>
        <p:spPr bwMode="auto">
          <a:xfrm>
            <a:off x="4343400" y="3600734"/>
            <a:ext cx="13716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6639" name="Line 16"/>
          <p:cNvSpPr>
            <a:spLocks noChangeShapeType="1"/>
          </p:cNvSpPr>
          <p:nvPr/>
        </p:nvSpPr>
        <p:spPr bwMode="auto">
          <a:xfrm flipH="1" flipV="1">
            <a:off x="5715000" y="3600734"/>
            <a:ext cx="0" cy="1905000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" name="Elbow Connector 2"/>
          <p:cNvCxnSpPr/>
          <p:nvPr/>
        </p:nvCxnSpPr>
        <p:spPr>
          <a:xfrm rot="5400000" flipH="1" flipV="1">
            <a:off x="2239311" y="3747578"/>
            <a:ext cx="1954213" cy="38100"/>
          </a:xfrm>
          <a:prstGeom prst="bentConnector5">
            <a:avLst>
              <a:gd name="adj1" fmla="val -24968"/>
              <a:gd name="adj2" fmla="val -5291050"/>
              <a:gd name="adj3" fmla="val 10010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823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108920"/>
            <a:ext cx="7620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#include&lt;</a:t>
            </a:r>
            <a:r>
              <a:rPr lang="en-US" altLang="en-US" sz="18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iostream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/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using namespace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std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()</a:t>
            </a:r>
          </a:p>
          <a:p>
            <a:pPr eaLnBrk="1" hangingPunct="1"/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   //Statements before loop</a:t>
            </a: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n,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/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 = 0;</a:t>
            </a:r>
          </a:p>
          <a:p>
            <a:pPr lvl="1" eaLnBrk="1" hangingPunct="1"/>
            <a:endParaRPr lang="en-US" altLang="en-US" sz="1800" b="1" dirty="0">
              <a:solidFill>
                <a:srgbClr val="009900"/>
              </a:solidFill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1800" b="1" dirty="0">
                <a:latin typeface="Courier New" panose="02070309020205020404" pitchFamily="49" charset="0"/>
              </a:rPr>
              <a:t>n = 1;</a:t>
            </a:r>
            <a:r>
              <a:rPr lang="en-US" altLang="en-US" b="1" dirty="0">
                <a:solidFill>
                  <a:srgbClr val="0099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//initialization loop control variable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1800" b="1" dirty="0">
                <a:latin typeface="Courier New" panose="02070309020205020404" pitchFamily="49" charset="0"/>
              </a:rPr>
              <a:t> (n &lt;= 200){</a:t>
            </a: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//while loop condition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 + n;</a:t>
            </a: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 //Statements inside loop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>
                <a:latin typeface="Courier New" panose="02070309020205020404" pitchFamily="49" charset="0"/>
              </a:rPr>
              <a:t>n = n + 1;</a:t>
            </a:r>
          </a:p>
          <a:p>
            <a:pPr lvl="1" eaLnBrk="1" hangingPunct="1"/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  <a:p>
            <a:pPr lvl="1" eaLnBrk="1" hangingPunct="1"/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//Statements after loop</a:t>
            </a:r>
          </a:p>
          <a:p>
            <a:pPr lvl="1" eaLnBrk="1" hangingPunct="1"/>
            <a:r>
              <a:rPr lang="en-US" altLang="en-US" sz="1800" b="1" dirty="0" err="1">
                <a:solidFill>
                  <a:srgbClr val="0099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&lt;&lt;"The 200th triangular number = " &lt;&lt;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/>
            <a:r>
              <a:rPr lang="en-US" altLang="en-US" sz="1800" b="1" dirty="0">
                <a:latin typeface="Courier New" panose="02070309020205020404" pitchFamily="49" charset="0"/>
              </a:rPr>
              <a:t>return 0;</a:t>
            </a:r>
          </a:p>
          <a:p>
            <a:pPr eaLnBrk="1" hangingPunct="1"/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9" y="519744"/>
            <a:ext cx="9298140" cy="589176"/>
          </a:xfrm>
        </p:spPr>
        <p:txBody>
          <a:bodyPr/>
          <a:lstStyle/>
          <a:p>
            <a:r>
              <a:rPr lang="en-US" altLang="en-US" sz="2400" dirty="0">
                <a:solidFill>
                  <a:schemeClr val="tx1"/>
                </a:solidFill>
              </a:rPr>
              <a:t>Program to calculate the 200th triangular number Using while Loop</a:t>
            </a:r>
          </a:p>
        </p:txBody>
      </p:sp>
    </p:spTree>
    <p:extLst>
      <p:ext uri="{BB962C8B-B14F-4D97-AF65-F5344CB8AC3E}">
        <p14:creationId xmlns:p14="http://schemas.microsoft.com/office/powerpoint/2010/main" val="3638739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562768" y="2114550"/>
            <a:ext cx="80168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2800" dirty="0"/>
              <a:t>A program to find the greatest common divisor of two nonnegative integer values  …</a:t>
            </a:r>
          </a:p>
        </p:txBody>
      </p:sp>
    </p:spTree>
    <p:extLst>
      <p:ext uri="{BB962C8B-B14F-4D97-AF65-F5344CB8AC3E}">
        <p14:creationId xmlns:p14="http://schemas.microsoft.com/office/powerpoint/2010/main" val="3661697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 - </a:t>
            </a:r>
            <a:r>
              <a:rPr lang="en-US" altLang="en-US" dirty="0">
                <a:latin typeface="Courier New" panose="02070309020205020404" pitchFamily="49" charset="0"/>
              </a:rPr>
              <a:t>while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 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88925" y="1809750"/>
            <a:ext cx="776763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/* Program to find the greatest common divisor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of two nonnegative integer values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int main 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int u, v,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cout&lt;&lt;"Please type in two nonnegative integers."&lt;&lt;endl;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cin&gt;&gt;u&gt;&gt;v;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while ( v != 0 )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temp = u % v;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u = v;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v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cout&lt;&lt;"Their greatest common divisor is "&lt;&lt; u;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1663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63562" y="1828800"/>
            <a:ext cx="80168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2800" dirty="0"/>
              <a:t>A program to print out the digits of a number in reverse order …</a:t>
            </a:r>
          </a:p>
        </p:txBody>
      </p:sp>
    </p:spTree>
    <p:extLst>
      <p:ext uri="{BB962C8B-B14F-4D97-AF65-F5344CB8AC3E}">
        <p14:creationId xmlns:p14="http://schemas.microsoft.com/office/powerpoint/2010/main" val="4195254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z="2800" dirty="0"/>
              <a:t>Example – Flowchart for Printing the digits of a number in reverse order.</a:t>
            </a:r>
            <a:endParaRPr lang="en-US" altLang="en-US" sz="2800" dirty="0">
              <a:latin typeface="Courier New" panose="02070309020205020404" pitchFamily="49" charset="0"/>
            </a:endParaRPr>
          </a:p>
        </p:txBody>
      </p:sp>
      <p:sp>
        <p:nvSpPr>
          <p:cNvPr id="7" name="Parallelogram 6"/>
          <p:cNvSpPr/>
          <p:nvPr/>
        </p:nvSpPr>
        <p:spPr bwMode="auto">
          <a:xfrm>
            <a:off x="3502291" y="2558807"/>
            <a:ext cx="2143857" cy="344734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600" b="1" dirty="0">
                <a:latin typeface="Courier New" panose="02070309020205020404" pitchFamily="49" charset="0"/>
              </a:rPr>
              <a:t>Input number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4378590" y="1912989"/>
            <a:ext cx="381000" cy="359719"/>
          </a:xfrm>
          <a:prstGeom prst="ellipse">
            <a:avLst/>
          </a:prstGeom>
          <a:solidFill>
            <a:schemeClr val="accent3">
              <a:lumMod val="95000"/>
            </a:schemeClr>
          </a:solidFill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>
            <a:stCxn id="9" idx="4"/>
            <a:endCxn id="7" idx="0"/>
          </p:cNvCxnSpPr>
          <p:nvPr/>
        </p:nvCxnSpPr>
        <p:spPr bwMode="auto">
          <a:xfrm>
            <a:off x="4569090" y="2272708"/>
            <a:ext cx="5130" cy="2860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3662729" y="1916890"/>
            <a:ext cx="87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</a:t>
            </a:r>
          </a:p>
        </p:txBody>
      </p:sp>
      <p:sp>
        <p:nvSpPr>
          <p:cNvPr id="26" name="Diamond 25"/>
          <p:cNvSpPr/>
          <p:nvPr/>
        </p:nvSpPr>
        <p:spPr bwMode="auto">
          <a:xfrm>
            <a:off x="3482874" y="3248308"/>
            <a:ext cx="2172432" cy="863170"/>
          </a:xfrm>
          <a:prstGeom prst="diamond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z="1600" b="1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2565429" y="4619909"/>
            <a:ext cx="2755874" cy="332567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sz="1400" b="1" dirty="0" err="1">
                <a:latin typeface="Courier New" panose="02070309020205020404" pitchFamily="49" charset="0"/>
              </a:rPr>
              <a:t>right_digit</a:t>
            </a:r>
            <a:r>
              <a:rPr lang="en-US" altLang="en-US" sz="1400" b="1" dirty="0">
                <a:latin typeface="Courier New" panose="02070309020205020404" pitchFamily="49" charset="0"/>
              </a:rPr>
              <a:t> = number%10</a:t>
            </a:r>
          </a:p>
        </p:txBody>
      </p:sp>
      <p:cxnSp>
        <p:nvCxnSpPr>
          <p:cNvPr id="15" name="Straight Arrow Connector 14"/>
          <p:cNvCxnSpPr>
            <a:stCxn id="7" idx="4"/>
            <a:endCxn id="26" idx="0"/>
          </p:cNvCxnSpPr>
          <p:nvPr/>
        </p:nvCxnSpPr>
        <p:spPr bwMode="auto">
          <a:xfrm flipH="1">
            <a:off x="4569090" y="2903541"/>
            <a:ext cx="5130" cy="3447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stCxn id="26" idx="1"/>
          </p:cNvCxnSpPr>
          <p:nvPr/>
        </p:nvCxnSpPr>
        <p:spPr bwMode="auto">
          <a:xfrm>
            <a:off x="3482874" y="3679893"/>
            <a:ext cx="0" cy="9400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4" name="Group 53"/>
          <p:cNvGrpSpPr/>
          <p:nvPr/>
        </p:nvGrpSpPr>
        <p:grpSpPr>
          <a:xfrm>
            <a:off x="5796329" y="5373777"/>
            <a:ext cx="949935" cy="320336"/>
            <a:chOff x="6486102" y="5932092"/>
            <a:chExt cx="949935" cy="320336"/>
          </a:xfrm>
        </p:grpSpPr>
        <p:sp>
          <p:nvSpPr>
            <p:cNvPr id="18" name="TextBox 17"/>
            <p:cNvSpPr txBox="1"/>
            <p:nvPr/>
          </p:nvSpPr>
          <p:spPr>
            <a:xfrm>
              <a:off x="6486102" y="5944651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End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131237" y="5932092"/>
              <a:ext cx="304800" cy="287635"/>
              <a:chOff x="4387671" y="6265565"/>
              <a:chExt cx="304800" cy="287635"/>
            </a:xfrm>
          </p:grpSpPr>
          <p:sp>
            <p:nvSpPr>
              <p:cNvPr id="24" name="Oval 23"/>
              <p:cNvSpPr/>
              <p:nvPr/>
            </p:nvSpPr>
            <p:spPr bwMode="auto">
              <a:xfrm>
                <a:off x="4387671" y="6265565"/>
                <a:ext cx="304800" cy="287635"/>
              </a:xfrm>
              <a:prstGeom prst="ellipse">
                <a:avLst/>
              </a:prstGeom>
              <a:solidFill>
                <a:schemeClr val="accent3">
                  <a:lumMod val="95000"/>
                </a:schemeClr>
              </a:solidFill>
              <a:ln w="19050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 bwMode="auto">
              <a:xfrm>
                <a:off x="4459840" y="6333182"/>
                <a:ext cx="161560" cy="1524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19050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2" name="Rectangle 21"/>
          <p:cNvSpPr/>
          <p:nvPr/>
        </p:nvSpPr>
        <p:spPr>
          <a:xfrm>
            <a:off x="2943635" y="3805920"/>
            <a:ext cx="5725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</a:rPr>
              <a:t>true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96819" y="3338285"/>
            <a:ext cx="6527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2565429" y="5857071"/>
            <a:ext cx="2755874" cy="332567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sz="1400" b="1" dirty="0">
                <a:latin typeface="Courier New" panose="02070309020205020404" pitchFamily="49" charset="0"/>
              </a:rPr>
              <a:t>number = number / 10</a:t>
            </a:r>
          </a:p>
        </p:txBody>
      </p:sp>
      <p:sp>
        <p:nvSpPr>
          <p:cNvPr id="66" name="Parallelogram 65"/>
          <p:cNvSpPr/>
          <p:nvPr/>
        </p:nvSpPr>
        <p:spPr bwMode="auto">
          <a:xfrm>
            <a:off x="2542849" y="5235197"/>
            <a:ext cx="2743889" cy="327961"/>
          </a:xfrm>
          <a:prstGeom prst="parallelogram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400" b="1" dirty="0">
                <a:latin typeface="Courier New" panose="02070309020205020404" pitchFamily="49" charset="0"/>
              </a:rPr>
              <a:t>Print </a:t>
            </a:r>
            <a:r>
              <a:rPr lang="en-US" sz="1400" b="1" dirty="0" err="1">
                <a:latin typeface="Courier New" panose="02070309020205020404" pitchFamily="49" charset="0"/>
              </a:rPr>
              <a:t>right_digit</a:t>
            </a:r>
            <a:endParaRPr lang="en-US" sz="1400" b="1" dirty="0">
              <a:latin typeface="Courier New" panose="02070309020205020404" pitchFamily="49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 bwMode="auto">
          <a:xfrm>
            <a:off x="3510329" y="4941198"/>
            <a:ext cx="0" cy="29079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Arrow Connector 71"/>
          <p:cNvCxnSpPr/>
          <p:nvPr/>
        </p:nvCxnSpPr>
        <p:spPr bwMode="auto">
          <a:xfrm>
            <a:off x="3510329" y="5563158"/>
            <a:ext cx="0" cy="29079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78" name="Elbow Connector 32777"/>
          <p:cNvCxnSpPr/>
          <p:nvPr/>
        </p:nvCxnSpPr>
        <p:spPr>
          <a:xfrm rot="5400000" flipH="1" flipV="1">
            <a:off x="3248980" y="4049564"/>
            <a:ext cx="2401424" cy="1878725"/>
          </a:xfrm>
          <a:prstGeom prst="bentConnector3">
            <a:avLst>
              <a:gd name="adj1" fmla="val -12828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Elbow Connector 85"/>
          <p:cNvCxnSpPr>
            <a:stCxn id="26" idx="3"/>
            <a:endCxn id="24" idx="0"/>
          </p:cNvCxnSpPr>
          <p:nvPr/>
        </p:nvCxnSpPr>
        <p:spPr>
          <a:xfrm>
            <a:off x="5655306" y="3679893"/>
            <a:ext cx="938558" cy="169388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94" name="Rectangle 32793"/>
          <p:cNvSpPr/>
          <p:nvPr/>
        </p:nvSpPr>
        <p:spPr>
          <a:xfrm>
            <a:off x="3758055" y="3518531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1800" b="1" dirty="0">
                <a:latin typeface="Courier New" panose="02070309020205020404" pitchFamily="49" charset="0"/>
              </a:rPr>
              <a:t>number &gt; 0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991027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600" dirty="0"/>
              <a:t>Example -</a:t>
            </a:r>
            <a:r>
              <a:rPr lang="en-US" altLang="en-US" sz="3600" dirty="0">
                <a:latin typeface="Courier New" panose="02070309020205020404" pitchFamily="49" charset="0"/>
              </a:rPr>
              <a:t> while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633484" y="1641440"/>
            <a:ext cx="6250429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// Program to reverse the digits of a number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1800" b="1" dirty="0" err="1">
                <a:solidFill>
                  <a:srgbClr val="009900"/>
                </a:solidFill>
                <a:latin typeface="Courier New" panose="02070309020205020404" pitchFamily="49" charset="0"/>
              </a:rPr>
              <a:t>iostream</a:t>
            </a: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using namespace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std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number,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right_digit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99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&lt;&lt;"Enter your number"&lt;&lt;</a:t>
            </a:r>
            <a:r>
              <a:rPr lang="en-US" altLang="en-US" sz="1800" b="1" dirty="0" err="1">
                <a:solidFill>
                  <a:srgbClr val="0099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9900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1800" b="1" dirty="0">
                <a:latin typeface="Courier New" panose="02070309020205020404" pitchFamily="49" charset="0"/>
              </a:rPr>
              <a:t>&gt;&gt;number;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while </a:t>
            </a:r>
            <a:r>
              <a:rPr lang="en-US" altLang="en-US" sz="1800" b="1" dirty="0">
                <a:latin typeface="Courier New" panose="02070309020205020404" pitchFamily="49" charset="0"/>
              </a:rPr>
              <a:t>( number != 0 ){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right_digit</a:t>
            </a:r>
            <a:r>
              <a:rPr lang="en-US" altLang="en-US" sz="1800" b="1" dirty="0">
                <a:latin typeface="Courier New" panose="02070309020205020404" pitchFamily="49" charset="0"/>
              </a:rPr>
              <a:t> = number %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right_digit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number = number /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800" b="1" dirty="0">
                <a:latin typeface="Courier New" panose="02070309020205020404" pitchFamily="49" charset="0"/>
              </a:rPr>
              <a:t>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42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endParaRPr lang="en-US" altLang="en-US" sz="28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>
                <a:latin typeface="Courier New" panose="02070309020205020404" pitchFamily="49" charset="0"/>
              </a:rPr>
              <a:t>for</a:t>
            </a:r>
            <a:r>
              <a:rPr lang="en-US" altLang="en-US" sz="2400" dirty="0"/>
              <a:t> Loops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Increment Operator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Program Input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>
                <a:latin typeface="Courier New" panose="02070309020205020404" pitchFamily="49" charset="0"/>
              </a:rPr>
              <a:t>for</a:t>
            </a:r>
            <a:r>
              <a:rPr lang="en-US" altLang="en-US" sz="2400" dirty="0"/>
              <a:t> Loop Variants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while </a:t>
            </a:r>
            <a:r>
              <a:rPr lang="en-US" altLang="en-US" sz="2400" dirty="0"/>
              <a:t>Statement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do</a:t>
            </a:r>
            <a:r>
              <a:rPr lang="en-US" altLang="en-US" sz="2400" dirty="0"/>
              <a:t> Statement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break</a:t>
            </a:r>
            <a:r>
              <a:rPr lang="en-US" altLang="en-US" sz="2400" dirty="0"/>
              <a:t> Statement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continue</a:t>
            </a:r>
            <a:r>
              <a:rPr lang="en-US" altLang="en-US" sz="2400" dirty="0"/>
              <a:t> Statement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400" dirty="0"/>
              <a:t>Lecture 4: Outline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0421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000" dirty="0"/>
              <a:t>The  </a:t>
            </a:r>
            <a:r>
              <a:rPr lang="en-US" altLang="en-US" sz="4000" dirty="0">
                <a:latin typeface="Courier New" panose="02070309020205020404" pitchFamily="49" charset="0"/>
              </a:rPr>
              <a:t>do{}while()</a:t>
            </a:r>
            <a:r>
              <a:rPr lang="en-US" altLang="en-US" sz="4000" dirty="0"/>
              <a:t> statement</a:t>
            </a: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1919214" y="2359025"/>
            <a:ext cx="3531358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do{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/>
              <a:t>	program statements . . 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while ( </a:t>
            </a:r>
            <a:r>
              <a:rPr lang="en-US" altLang="en-US" sz="1800" i="1" dirty="0" err="1"/>
              <a:t>loop_expression</a:t>
            </a:r>
            <a:r>
              <a:rPr lang="en-US" altLang="en-US" sz="1800" i="1" dirty="0"/>
              <a:t> </a:t>
            </a:r>
            <a:r>
              <a:rPr lang="en-US" altLang="en-US" sz="1800" dirty="0"/>
              <a:t>);</a:t>
            </a:r>
          </a:p>
        </p:txBody>
      </p:sp>
      <p:sp>
        <p:nvSpPr>
          <p:cNvPr id="33796" name="AutoShape 5"/>
          <p:cNvSpPr>
            <a:spLocks noChangeArrowheads="1"/>
          </p:cNvSpPr>
          <p:nvPr/>
        </p:nvSpPr>
        <p:spPr bwMode="auto">
          <a:xfrm>
            <a:off x="3276600" y="4244975"/>
            <a:ext cx="2209800" cy="4572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statement</a:t>
            </a:r>
          </a:p>
        </p:txBody>
      </p:sp>
      <p:sp>
        <p:nvSpPr>
          <p:cNvPr id="33797" name="AutoShape 6"/>
          <p:cNvSpPr>
            <a:spLocks noChangeArrowheads="1"/>
          </p:cNvSpPr>
          <p:nvPr/>
        </p:nvSpPr>
        <p:spPr bwMode="auto">
          <a:xfrm>
            <a:off x="3276600" y="4930775"/>
            <a:ext cx="2362200" cy="10668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/>
              <a:t>loop_expression</a:t>
            </a:r>
            <a:endParaRPr lang="en-US" altLang="en-US" sz="1800" dirty="0"/>
          </a:p>
        </p:txBody>
      </p:sp>
      <p:sp>
        <p:nvSpPr>
          <p:cNvPr id="33798" name="Line 7"/>
          <p:cNvSpPr>
            <a:spLocks noChangeShapeType="1"/>
          </p:cNvSpPr>
          <p:nvPr/>
        </p:nvSpPr>
        <p:spPr bwMode="auto">
          <a:xfrm>
            <a:off x="4419600" y="47021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9" name="Text Box 8"/>
          <p:cNvSpPr txBox="1">
            <a:spLocks noChangeArrowheads="1"/>
          </p:cNvSpPr>
          <p:nvPr/>
        </p:nvSpPr>
        <p:spPr bwMode="auto">
          <a:xfrm>
            <a:off x="2584450" y="5105400"/>
            <a:ext cx="539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yes</a:t>
            </a:r>
          </a:p>
        </p:txBody>
      </p:sp>
      <p:sp>
        <p:nvSpPr>
          <p:cNvPr id="33800" name="Line 9"/>
          <p:cNvSpPr>
            <a:spLocks noChangeShapeType="1"/>
          </p:cNvSpPr>
          <p:nvPr/>
        </p:nvSpPr>
        <p:spPr bwMode="auto">
          <a:xfrm flipV="1">
            <a:off x="1905000" y="38100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1" name="Line 10"/>
          <p:cNvSpPr>
            <a:spLocks noChangeShapeType="1"/>
          </p:cNvSpPr>
          <p:nvPr/>
        </p:nvSpPr>
        <p:spPr bwMode="auto">
          <a:xfrm>
            <a:off x="1905000" y="54641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Line 11"/>
          <p:cNvSpPr>
            <a:spLocks noChangeShapeType="1"/>
          </p:cNvSpPr>
          <p:nvPr/>
        </p:nvSpPr>
        <p:spPr bwMode="auto">
          <a:xfrm>
            <a:off x="4419600" y="3581400"/>
            <a:ext cx="0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Text Box 12"/>
          <p:cNvSpPr txBox="1">
            <a:spLocks noChangeArrowheads="1"/>
          </p:cNvSpPr>
          <p:nvPr/>
        </p:nvSpPr>
        <p:spPr bwMode="auto">
          <a:xfrm>
            <a:off x="4495800" y="5943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no</a:t>
            </a:r>
          </a:p>
        </p:txBody>
      </p:sp>
      <p:sp>
        <p:nvSpPr>
          <p:cNvPr id="33804" name="Line 16"/>
          <p:cNvSpPr>
            <a:spLocks noChangeShapeType="1"/>
          </p:cNvSpPr>
          <p:nvPr/>
        </p:nvSpPr>
        <p:spPr bwMode="auto">
          <a:xfrm flipV="1">
            <a:off x="1905000" y="3810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Line 17"/>
          <p:cNvSpPr>
            <a:spLocks noChangeShapeType="1"/>
          </p:cNvSpPr>
          <p:nvPr/>
        </p:nvSpPr>
        <p:spPr bwMode="auto">
          <a:xfrm>
            <a:off x="4419600" y="6019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AutoShape 18"/>
          <p:cNvSpPr>
            <a:spLocks noChangeArrowheads="1"/>
          </p:cNvSpPr>
          <p:nvPr/>
        </p:nvSpPr>
        <p:spPr bwMode="auto">
          <a:xfrm>
            <a:off x="5715000" y="2667000"/>
            <a:ext cx="3124200" cy="1752600"/>
          </a:xfrm>
          <a:prstGeom prst="cloudCallout">
            <a:avLst>
              <a:gd name="adj1" fmla="val -48528"/>
              <a:gd name="adj2" fmla="val 10507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Loop with the test at the end !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Body is executed at least once !</a:t>
            </a:r>
          </a:p>
        </p:txBody>
      </p:sp>
    </p:spTree>
    <p:extLst>
      <p:ext uri="{BB962C8B-B14F-4D97-AF65-F5344CB8AC3E}">
        <p14:creationId xmlns:p14="http://schemas.microsoft.com/office/powerpoint/2010/main" val="4200423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000" dirty="0"/>
              <a:t>Which loop to choose 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062" y="1933433"/>
            <a:ext cx="7076747" cy="39925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 dirty="0"/>
              <a:t>Criteria: Who determines looping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Entry-condition loop -&gt; for, while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Exit-condition loop -&gt; do while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 dirty="0"/>
              <a:t>Criteria: Number of repetitions: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Indefinite loops -&gt;while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Counting loops -&gt; for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 dirty="0"/>
              <a:t>You can actually rewrite any while as a for and </a:t>
            </a:r>
            <a:r>
              <a:rPr lang="en-US" altLang="en-US" sz="2800" dirty="0" err="1"/>
              <a:t>viceversa</a:t>
            </a:r>
            <a:r>
              <a:rPr lang="en-US" altLang="en-US" sz="2800" dirty="0"/>
              <a:t>  !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03769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break</a:t>
            </a:r>
            <a:r>
              <a:rPr lang="en-US" altLang="en-US" dirty="0"/>
              <a:t> Statement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670" y="1942531"/>
            <a:ext cx="7076747" cy="39925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/>
              <a:t>Can be used in order to immediately exiting from a loop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/>
              <a:t>After a break, following statements in the loop body are skipped and execution continues with the first statement after the loop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/>
              <a:t>If a break is executed from within nested loops, only the innermost loop is terminated</a:t>
            </a:r>
          </a:p>
        </p:txBody>
      </p:sp>
    </p:spTree>
    <p:extLst>
      <p:ext uri="{BB962C8B-B14F-4D97-AF65-F5344CB8AC3E}">
        <p14:creationId xmlns:p14="http://schemas.microsoft.com/office/powerpoint/2010/main" val="3816305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Similar to the break statement, but it does not make the loop terminate, just skips to the next iteration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continue</a:t>
            </a:r>
            <a:r>
              <a:rPr lang="en-US" altLang="en-US" dirty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837373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06" y="1955041"/>
            <a:ext cx="8229600" cy="4027888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ts val="0"/>
              </a:spcBef>
              <a:buNone/>
            </a:pPr>
            <a:r>
              <a:rPr lang="en-US" altLang="en-US" sz="1800" b="1" kern="1200" dirty="0">
                <a:solidFill>
                  <a:srgbClr val="0099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1800" b="1" kern="1200" dirty="0" err="1">
                <a:solidFill>
                  <a:srgbClr val="009900"/>
                </a:solidFill>
                <a:latin typeface="Courier New" panose="02070309020205020404" pitchFamily="49" charset="0"/>
              </a:rPr>
              <a:t>iostream</a:t>
            </a:r>
            <a:r>
              <a:rPr lang="en-US" altLang="en-US" sz="1800" b="1" kern="1200" dirty="0">
                <a:solidFill>
                  <a:srgbClr val="009900"/>
                </a:solidFill>
                <a:latin typeface="Courier New" panose="02070309020205020404" pitchFamily="49" charset="0"/>
              </a:rPr>
              <a:t>&gt;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solidFill>
                  <a:srgbClr val="0070C0"/>
                </a:solidFill>
                <a:latin typeface="Courier New" panose="02070309020205020404" pitchFamily="49" charset="0"/>
              </a:rPr>
              <a:t>using namespace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</a:t>
            </a:r>
            <a:r>
              <a:rPr lang="en-US" altLang="en-US" sz="1800" b="1" kern="1200" dirty="0" err="1">
                <a:latin typeface="Courier New" panose="02070309020205020404" pitchFamily="49" charset="0"/>
              </a:rPr>
              <a:t>std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main()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latin typeface="Courier New" panose="02070309020205020404" pitchFamily="49" charset="0"/>
              </a:rPr>
              <a:t>{ 		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	// loop from 1 to 10</a:t>
            </a: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solidFill>
                  <a:srgbClr val="0070C0"/>
                </a:solidFill>
                <a:latin typeface="Courier New" panose="02070309020205020404" pitchFamily="49" charset="0"/>
              </a:rPr>
              <a:t>	for 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(</a:t>
            </a:r>
            <a:r>
              <a:rPr lang="en-US" altLang="en-US" sz="1800" b="1" kern="1200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</a:t>
            </a:r>
            <a:r>
              <a:rPr lang="en-US" altLang="en-US" sz="1800" b="1" kern="1200" dirty="0" err="1">
                <a:latin typeface="Courier New" panose="02070309020205020404" pitchFamily="49" charset="0"/>
              </a:rPr>
              <a:t>i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= 1; </a:t>
            </a:r>
            <a:r>
              <a:rPr lang="en-US" altLang="en-US" sz="1800" b="1" kern="1200" dirty="0" err="1">
                <a:latin typeface="Courier New" panose="02070309020205020404" pitchFamily="49" charset="0"/>
              </a:rPr>
              <a:t>i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&lt;= 10; </a:t>
            </a:r>
            <a:r>
              <a:rPr lang="en-US" altLang="en-US" sz="1800" b="1" kern="1200" dirty="0" err="1">
                <a:latin typeface="Courier New" panose="02070309020205020404" pitchFamily="49" charset="0"/>
              </a:rPr>
              <a:t>i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++) {</a:t>
            </a: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 </a:t>
            </a:r>
            <a:endParaRPr lang="en-US" altLang="en-US" sz="1800" b="1" kern="12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1800" b="1" kern="1200" dirty="0">
                <a:latin typeface="Courier New" panose="02070309020205020404" pitchFamily="49" charset="0"/>
              </a:rPr>
              <a:t>	</a:t>
            </a:r>
            <a:r>
              <a:rPr lang="en-US" altLang="en-US" sz="1800" b="1" kern="1200" dirty="0">
                <a:solidFill>
                  <a:srgbClr val="009900"/>
                </a:solidFill>
                <a:latin typeface="Courier New" panose="02070309020205020404" pitchFamily="49" charset="0"/>
              </a:rPr>
              <a:t>/* If </a:t>
            </a:r>
            <a:r>
              <a:rPr lang="en-US" altLang="en-US" sz="1800" b="1" kern="1200" dirty="0" err="1">
                <a:solidFill>
                  <a:srgbClr val="0099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800" b="1" kern="1200" dirty="0">
                <a:solidFill>
                  <a:srgbClr val="009900"/>
                </a:solidFill>
                <a:latin typeface="Courier New" panose="02070309020205020404" pitchFamily="49" charset="0"/>
              </a:rPr>
              <a:t> is equals to 6, continue to next iteration without printing */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latin typeface="Courier New" panose="02070309020205020404" pitchFamily="49" charset="0"/>
              </a:rPr>
              <a:t>		</a:t>
            </a:r>
            <a:r>
              <a:rPr lang="en-US" altLang="en-US" sz="1800" b="1" kern="1200" dirty="0">
                <a:solidFill>
                  <a:srgbClr val="0070C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(</a:t>
            </a:r>
            <a:r>
              <a:rPr lang="en-US" altLang="en-US" sz="1800" b="1" kern="1200" dirty="0" err="1">
                <a:latin typeface="Courier New" panose="02070309020205020404" pitchFamily="49" charset="0"/>
              </a:rPr>
              <a:t>i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== 6)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latin typeface="Courier New" panose="02070309020205020404" pitchFamily="49" charset="0"/>
              </a:rPr>
              <a:t>			</a:t>
            </a:r>
            <a:r>
              <a:rPr lang="en-US" altLang="en-US" sz="1800" b="1" kern="1200" dirty="0">
                <a:solidFill>
                  <a:srgbClr val="0070C0"/>
                </a:solidFill>
                <a:latin typeface="Courier New" panose="02070309020205020404" pitchFamily="49" charset="0"/>
              </a:rPr>
              <a:t>continue;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latin typeface="Courier New" panose="02070309020205020404" pitchFamily="49" charset="0"/>
              </a:rPr>
              <a:t>		</a:t>
            </a:r>
            <a:r>
              <a:rPr lang="en-US" altLang="en-US" sz="1800" b="1" kern="1200" dirty="0">
                <a:solidFill>
                  <a:srgbClr val="0070C0"/>
                </a:solidFill>
                <a:latin typeface="Courier New" panose="02070309020205020404" pitchFamily="49" charset="0"/>
              </a:rPr>
              <a:t>else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latin typeface="Courier New" panose="02070309020205020404" pitchFamily="49" charset="0"/>
              </a:rPr>
              <a:t>		</a:t>
            </a:r>
            <a:r>
              <a:rPr lang="en-US" altLang="en-US" sz="1800" b="1" kern="1200" dirty="0" err="1">
                <a:solidFill>
                  <a:srgbClr val="0099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&lt;&lt; </a:t>
            </a:r>
            <a:r>
              <a:rPr lang="en-US" altLang="en-US" sz="1800" b="1" kern="1200" dirty="0" err="1">
                <a:latin typeface="Courier New" panose="02070309020205020404" pitchFamily="49" charset="0"/>
              </a:rPr>
              <a:t>i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&lt;&lt; " "; </a:t>
            </a:r>
            <a:r>
              <a:rPr lang="en-US" altLang="en-US" sz="1800" b="1" kern="1200" dirty="0">
                <a:solidFill>
                  <a:srgbClr val="009900"/>
                </a:solidFill>
                <a:latin typeface="Courier New" panose="02070309020205020404" pitchFamily="49" charset="0"/>
              </a:rPr>
              <a:t>// otherwise print the value of </a:t>
            </a:r>
            <a:r>
              <a:rPr lang="en-US" altLang="en-US" sz="1800" b="1" kern="1200" dirty="0" err="1">
                <a:solidFill>
                  <a:srgbClr val="0099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800" b="1" kern="1200" dirty="0">
                <a:solidFill>
                  <a:srgbClr val="009900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latin typeface="Courier New" panose="02070309020205020404" pitchFamily="49" charset="0"/>
              </a:rPr>
              <a:t>	}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latin typeface="Courier New" panose="02070309020205020404" pitchFamily="49" charset="0"/>
              </a:rPr>
              <a:t>	</a:t>
            </a:r>
            <a:r>
              <a:rPr lang="en-US" altLang="en-US" sz="1800" b="1" kern="1200" dirty="0">
                <a:solidFill>
                  <a:srgbClr val="0070C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0;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400" dirty="0"/>
              <a:t>Example - </a:t>
            </a:r>
            <a:r>
              <a:rPr lang="en-US" altLang="en-US" sz="4400" dirty="0">
                <a:latin typeface="Courier New" panose="02070309020205020404" pitchFamily="49" charset="0"/>
              </a:rPr>
              <a:t>continue </a:t>
            </a:r>
            <a:r>
              <a:rPr lang="en-US" altLang="en-US" sz="4400" dirty="0"/>
              <a:t>statement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037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32000"/>
            <a:ext cx="8220075" cy="452437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419600" y="2032000"/>
            <a:ext cx="0" cy="43313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400" b="1" kern="0" dirty="0">
                <a:latin typeface="Courier New" panose="02070309020205020404" pitchFamily="49" charset="0"/>
              </a:rPr>
              <a:t>Difference between break and continue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56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Program Looping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4506" y="2029779"/>
            <a:ext cx="8153400" cy="2705994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Looping: doing one thing over and over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Program loop: a set of statements that is executed repetitively for a number of times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Simple example: displaying a message 100 times</a:t>
            </a:r>
            <a:endParaRPr lang="en-US" altLang="en-US" sz="2000" dirty="0"/>
          </a:p>
        </p:txBody>
      </p:sp>
      <p:sp>
        <p:nvSpPr>
          <p:cNvPr id="12292" name="Text Box 8"/>
          <p:cNvSpPr txBox="1">
            <a:spLocks noChangeArrowheads="1"/>
          </p:cNvSpPr>
          <p:nvPr/>
        </p:nvSpPr>
        <p:spPr bwMode="auto">
          <a:xfrm>
            <a:off x="593725" y="4075113"/>
            <a:ext cx="3216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593725" y="4562072"/>
            <a:ext cx="7620000" cy="6413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/>
              <a:t>Program looping: </a:t>
            </a:r>
            <a:r>
              <a:rPr lang="en-US" altLang="en-US" sz="1800" dirty="0"/>
              <a:t>enables you to develop concise programs containing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repetitive processes that could otherwise require many lines of code ! </a:t>
            </a:r>
          </a:p>
        </p:txBody>
      </p:sp>
    </p:spTree>
    <p:extLst>
      <p:ext uri="{BB962C8B-B14F-4D97-AF65-F5344CB8AC3E}">
        <p14:creationId xmlns:p14="http://schemas.microsoft.com/office/powerpoint/2010/main" val="245586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68941" y="683486"/>
            <a:ext cx="8756844" cy="482183"/>
          </a:xfrm>
        </p:spPr>
        <p:txBody>
          <a:bodyPr/>
          <a:lstStyle/>
          <a:p>
            <a:pPr algn="l" eaLnBrk="1" hangingPunct="1"/>
            <a:r>
              <a:rPr lang="en-US" altLang="en-US" sz="2800" dirty="0">
                <a:solidFill>
                  <a:schemeClr val="tx1"/>
                </a:solidFill>
              </a:rPr>
              <a:t>Example – 200</a:t>
            </a:r>
            <a:r>
              <a:rPr lang="en-US" altLang="en-US" sz="2800" baseline="30000" dirty="0">
                <a:solidFill>
                  <a:schemeClr val="tx1"/>
                </a:solidFill>
              </a:rPr>
              <a:t>th</a:t>
            </a:r>
            <a:r>
              <a:rPr lang="en-US" altLang="en-US" sz="2800" dirty="0">
                <a:solidFill>
                  <a:schemeClr val="tx1"/>
                </a:solidFill>
              </a:rPr>
              <a:t> triangular number flowchart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2743200" y="2141981"/>
            <a:ext cx="2209800" cy="4572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n=1</a:t>
            </a:r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2819400" y="4221606"/>
            <a:ext cx="2209800" cy="58737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 err="1"/>
              <a:t>triNum</a:t>
            </a:r>
            <a:r>
              <a:rPr lang="en-US" altLang="en-US" sz="1400" b="1" dirty="0"/>
              <a:t> = </a:t>
            </a:r>
            <a:r>
              <a:rPr lang="en-US" altLang="en-US" sz="1400" b="1" dirty="0" err="1"/>
              <a:t>triNum</a:t>
            </a:r>
            <a:r>
              <a:rPr lang="en-US" altLang="en-US" sz="1400" b="1" dirty="0"/>
              <a:t> + n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2743200" y="2903981"/>
            <a:ext cx="2362200" cy="10668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n&lt;=200</a:t>
            </a: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2819400" y="5037581"/>
            <a:ext cx="2209800" cy="4572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n=n+1</a:t>
            </a: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3886200" y="259918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3886200" y="3970781"/>
            <a:ext cx="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3260725" y="3854894"/>
            <a:ext cx="5261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/>
              <a:t>yes</a:t>
            </a:r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3886200" y="4808981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3886200" y="5494781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 flipH="1">
            <a:off x="571500" y="5723381"/>
            <a:ext cx="3314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26" name="Line 15"/>
          <p:cNvSpPr>
            <a:spLocks noChangeShapeType="1"/>
          </p:cNvSpPr>
          <p:nvPr/>
        </p:nvSpPr>
        <p:spPr bwMode="auto">
          <a:xfrm flipV="1">
            <a:off x="571499" y="2751581"/>
            <a:ext cx="33147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27" name="Line 16"/>
          <p:cNvSpPr>
            <a:spLocks noChangeShapeType="1"/>
          </p:cNvSpPr>
          <p:nvPr/>
        </p:nvSpPr>
        <p:spPr bwMode="auto">
          <a:xfrm flipV="1">
            <a:off x="5105400" y="3437381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28" name="Line 17"/>
          <p:cNvSpPr>
            <a:spLocks noChangeShapeType="1"/>
          </p:cNvSpPr>
          <p:nvPr/>
        </p:nvSpPr>
        <p:spPr bwMode="auto">
          <a:xfrm flipH="1">
            <a:off x="5469726" y="3437381"/>
            <a:ext cx="11911" cy="26894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29" name="Line 18"/>
          <p:cNvSpPr>
            <a:spLocks noChangeShapeType="1"/>
          </p:cNvSpPr>
          <p:nvPr/>
        </p:nvSpPr>
        <p:spPr bwMode="auto">
          <a:xfrm>
            <a:off x="3886200" y="1913381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30" name="Text Box 19"/>
          <p:cNvSpPr txBox="1">
            <a:spLocks noChangeArrowheads="1"/>
          </p:cNvSpPr>
          <p:nvPr/>
        </p:nvSpPr>
        <p:spPr bwMode="auto">
          <a:xfrm>
            <a:off x="5105400" y="3056381"/>
            <a:ext cx="4347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/>
              <a:t>no</a:t>
            </a:r>
          </a:p>
        </p:txBody>
      </p:sp>
      <p:sp>
        <p:nvSpPr>
          <p:cNvPr id="13331" name="AutoShape 25"/>
          <p:cNvSpPr>
            <a:spLocks noChangeArrowheads="1"/>
          </p:cNvSpPr>
          <p:nvPr/>
        </p:nvSpPr>
        <p:spPr bwMode="auto">
          <a:xfrm>
            <a:off x="2743200" y="1456181"/>
            <a:ext cx="2209800" cy="4572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 err="1"/>
              <a:t>triNum</a:t>
            </a:r>
            <a:r>
              <a:rPr lang="en-US" altLang="en-US" sz="1400" b="1" dirty="0"/>
              <a:t> = 0</a:t>
            </a:r>
          </a:p>
        </p:txBody>
      </p:sp>
      <p:sp>
        <p:nvSpPr>
          <p:cNvPr id="13332" name="AutoShape 26"/>
          <p:cNvSpPr>
            <a:spLocks noChangeArrowheads="1"/>
          </p:cNvSpPr>
          <p:nvPr/>
        </p:nvSpPr>
        <p:spPr bwMode="auto">
          <a:xfrm>
            <a:off x="3505200" y="6104381"/>
            <a:ext cx="2209800" cy="4572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Print </a:t>
            </a:r>
            <a:r>
              <a:rPr lang="en-US" altLang="en-US" sz="1400" b="1" dirty="0" err="1"/>
              <a:t>triNum</a:t>
            </a:r>
            <a:endParaRPr lang="en-US" altLang="en-US" sz="1400" b="1" dirty="0"/>
          </a:p>
        </p:txBody>
      </p:sp>
      <p:sp>
        <p:nvSpPr>
          <p:cNvPr id="13333" name="Line 27"/>
          <p:cNvSpPr>
            <a:spLocks noChangeShapeType="1"/>
          </p:cNvSpPr>
          <p:nvPr/>
        </p:nvSpPr>
        <p:spPr bwMode="auto">
          <a:xfrm flipH="1" flipV="1">
            <a:off x="571499" y="2751581"/>
            <a:ext cx="1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34" name="Text Box 28"/>
          <p:cNvSpPr txBox="1">
            <a:spLocks noChangeArrowheads="1"/>
          </p:cNvSpPr>
          <p:nvPr/>
        </p:nvSpPr>
        <p:spPr bwMode="auto">
          <a:xfrm>
            <a:off x="228600" y="1470469"/>
            <a:ext cx="22493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2060"/>
                </a:solidFill>
              </a:rPr>
              <a:t>Statement </a:t>
            </a:r>
            <a:r>
              <a:rPr lang="en-US" altLang="en-US" sz="1600" b="1" dirty="0">
                <a:solidFill>
                  <a:srgbClr val="002060"/>
                </a:solidFill>
              </a:rPr>
              <a:t>before</a:t>
            </a:r>
            <a:r>
              <a:rPr lang="en-US" altLang="en-US" sz="1600" dirty="0">
                <a:solidFill>
                  <a:srgbClr val="002060"/>
                </a:solidFill>
              </a:rPr>
              <a:t> loop</a:t>
            </a:r>
          </a:p>
        </p:txBody>
      </p:sp>
      <p:sp>
        <p:nvSpPr>
          <p:cNvPr id="13335" name="Text Box 29"/>
          <p:cNvSpPr txBox="1">
            <a:spLocks noChangeArrowheads="1"/>
          </p:cNvSpPr>
          <p:nvPr/>
        </p:nvSpPr>
        <p:spPr bwMode="auto">
          <a:xfrm>
            <a:off x="234216" y="1987706"/>
            <a:ext cx="258518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2060"/>
                </a:solidFill>
              </a:rPr>
              <a:t>initialization</a:t>
            </a:r>
            <a:r>
              <a:rPr lang="en-US" altLang="en-US" sz="1600" dirty="0">
                <a:solidFill>
                  <a:srgbClr val="002060"/>
                </a:solidFill>
              </a:rPr>
              <a:t> loop control variable</a:t>
            </a:r>
          </a:p>
        </p:txBody>
      </p:sp>
      <p:sp>
        <p:nvSpPr>
          <p:cNvPr id="13336" name="Text Box 30"/>
          <p:cNvSpPr txBox="1">
            <a:spLocks noChangeArrowheads="1"/>
          </p:cNvSpPr>
          <p:nvPr/>
        </p:nvSpPr>
        <p:spPr bwMode="auto">
          <a:xfrm>
            <a:off x="798989" y="3268104"/>
            <a:ext cx="16209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2060"/>
                </a:solidFill>
              </a:rPr>
              <a:t>Loop </a:t>
            </a:r>
            <a:r>
              <a:rPr lang="en-US" altLang="en-US" sz="1600" b="1" dirty="0">
                <a:solidFill>
                  <a:srgbClr val="002060"/>
                </a:solidFill>
              </a:rPr>
              <a:t>condition</a:t>
            </a:r>
          </a:p>
        </p:txBody>
      </p:sp>
      <p:sp>
        <p:nvSpPr>
          <p:cNvPr id="13337" name="Text Box 31"/>
          <p:cNvSpPr txBox="1">
            <a:spLocks noChangeArrowheads="1"/>
          </p:cNvSpPr>
          <p:nvPr/>
        </p:nvSpPr>
        <p:spPr bwMode="auto">
          <a:xfrm>
            <a:off x="787990" y="4126344"/>
            <a:ext cx="18742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2060"/>
                </a:solidFill>
              </a:rPr>
              <a:t>Statements </a:t>
            </a:r>
            <a:r>
              <a:rPr lang="en-US" altLang="en-US" sz="1600" b="1" dirty="0">
                <a:solidFill>
                  <a:srgbClr val="002060"/>
                </a:solidFill>
              </a:rPr>
              <a:t>inside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2060"/>
                </a:solidFill>
              </a:rPr>
              <a:t>Loop</a:t>
            </a:r>
          </a:p>
        </p:txBody>
      </p:sp>
      <p:sp>
        <p:nvSpPr>
          <p:cNvPr id="13338" name="Text Box 32"/>
          <p:cNvSpPr txBox="1">
            <a:spLocks noChangeArrowheads="1"/>
          </p:cNvSpPr>
          <p:nvPr/>
        </p:nvSpPr>
        <p:spPr bwMode="auto">
          <a:xfrm>
            <a:off x="713272" y="4961381"/>
            <a:ext cx="2247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2060"/>
                </a:solidFill>
              </a:rPr>
              <a:t>Updating </a:t>
            </a:r>
            <a:r>
              <a:rPr lang="en-US" altLang="en-US" sz="1600" dirty="0">
                <a:solidFill>
                  <a:srgbClr val="002060"/>
                </a:solidFill>
              </a:rPr>
              <a:t>loop control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2060"/>
                </a:solidFill>
              </a:rPr>
              <a:t>variable</a:t>
            </a:r>
          </a:p>
        </p:txBody>
      </p:sp>
      <p:sp>
        <p:nvSpPr>
          <p:cNvPr id="13339" name="Text Box 33"/>
          <p:cNvSpPr txBox="1">
            <a:spLocks noChangeArrowheads="1"/>
          </p:cNvSpPr>
          <p:nvPr/>
        </p:nvSpPr>
        <p:spPr bwMode="auto">
          <a:xfrm>
            <a:off x="1230176" y="6126783"/>
            <a:ext cx="20681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2060"/>
                </a:solidFill>
              </a:rPr>
              <a:t>Statement </a:t>
            </a:r>
            <a:r>
              <a:rPr lang="en-US" altLang="en-US" sz="1600" b="1" dirty="0">
                <a:solidFill>
                  <a:srgbClr val="002060"/>
                </a:solidFill>
              </a:rPr>
              <a:t>after</a:t>
            </a:r>
            <a:r>
              <a:rPr lang="en-US" altLang="en-US" sz="1600" dirty="0">
                <a:solidFill>
                  <a:srgbClr val="002060"/>
                </a:solidFill>
              </a:rPr>
              <a:t> loop</a:t>
            </a:r>
          </a:p>
        </p:txBody>
      </p:sp>
      <p:pic>
        <p:nvPicPr>
          <p:cNvPr id="13341" name="Picture 29" descr="ACMNA122 - BBC BITESIZED - great website to use on your smartboard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13381"/>
            <a:ext cx="331078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727700" y="1515504"/>
            <a:ext cx="3376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/>
              <a:t>Some Triangular number examples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15725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45911" y="1908452"/>
            <a:ext cx="84582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/* Program to calculate the 200th triangular number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Introduction of the for statement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#include&lt;</a:t>
            </a:r>
            <a:r>
              <a:rPr lang="en-US" altLang="en-US" sz="18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iostream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using namespace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std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n,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 = 0;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800" b="1" dirty="0">
                <a:latin typeface="Courier New" panose="02070309020205020404" pitchFamily="49" charset="0"/>
              </a:rPr>
              <a:t> ( n = 1; n &lt;= 200; n = n + 1 )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 + n;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99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&lt;&lt;"The 200th triangular number = " &lt;&lt;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400" dirty="0"/>
              <a:t>Example - </a:t>
            </a:r>
            <a:r>
              <a:rPr lang="en-US" altLang="en-US" sz="4400" dirty="0">
                <a:latin typeface="Courier New" panose="02070309020205020404" pitchFamily="49" charset="0"/>
              </a:rPr>
              <a:t>for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480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for</a:t>
            </a:r>
            <a:r>
              <a:rPr lang="en-US" altLang="en-US" dirty="0"/>
              <a:t> statement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14400" y="1943100"/>
            <a:ext cx="7772400" cy="4648200"/>
            <a:chOff x="914400" y="1752600"/>
            <a:chExt cx="7772400" cy="4648200"/>
          </a:xfrm>
        </p:grpSpPr>
        <p:sp>
          <p:nvSpPr>
            <p:cNvPr id="17412" name="Text Box 4"/>
            <p:cNvSpPr txBox="1">
              <a:spLocks noChangeArrowheads="1"/>
            </p:cNvSpPr>
            <p:nvPr/>
          </p:nvSpPr>
          <p:spPr bwMode="auto">
            <a:xfrm>
              <a:off x="914400" y="1752600"/>
              <a:ext cx="7772400" cy="92392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for ( </a:t>
              </a:r>
              <a:r>
                <a:rPr lang="en-US" altLang="en-US" sz="1800" i="1" dirty="0" err="1"/>
                <a:t>init_expression</a:t>
              </a:r>
              <a:r>
                <a:rPr lang="en-US" altLang="en-US" sz="1800" i="1" dirty="0"/>
                <a:t>; </a:t>
              </a:r>
              <a:r>
                <a:rPr lang="en-US" altLang="en-US" sz="1800" i="1" dirty="0" err="1"/>
                <a:t>loop_condition</a:t>
              </a:r>
              <a:r>
                <a:rPr lang="en-US" altLang="en-US" sz="1800" i="1" dirty="0"/>
                <a:t>; </a:t>
              </a:r>
              <a:r>
                <a:rPr lang="en-US" altLang="en-US" sz="1800" i="1"/>
                <a:t>update Expression</a:t>
              </a:r>
              <a:r>
                <a:rPr lang="en-US" altLang="en-US" sz="1800"/>
                <a:t>){</a:t>
              </a:r>
              <a:endParaRPr lang="en-US" altLang="en-US" sz="1800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 dirty="0"/>
                <a:t>		program statements. . .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 dirty="0"/>
                <a:t>}	</a:t>
              </a:r>
            </a:p>
          </p:txBody>
        </p:sp>
        <p:sp>
          <p:nvSpPr>
            <p:cNvPr id="17413" name="AutoShape 5"/>
            <p:cNvSpPr>
              <a:spLocks noChangeArrowheads="1"/>
            </p:cNvSpPr>
            <p:nvPr/>
          </p:nvSpPr>
          <p:spPr bwMode="auto">
            <a:xfrm>
              <a:off x="3276600" y="2895600"/>
              <a:ext cx="2209800" cy="4572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init_expression</a:t>
              </a:r>
            </a:p>
          </p:txBody>
        </p:sp>
        <p:sp>
          <p:nvSpPr>
            <p:cNvPr id="17414" name="AutoShape 6"/>
            <p:cNvSpPr>
              <a:spLocks noChangeArrowheads="1"/>
            </p:cNvSpPr>
            <p:nvPr/>
          </p:nvSpPr>
          <p:spPr bwMode="auto">
            <a:xfrm>
              <a:off x="3352800" y="5029200"/>
              <a:ext cx="2209800" cy="4572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/>
                <a:t>Program statement</a:t>
              </a:r>
            </a:p>
          </p:txBody>
        </p:sp>
        <p:sp>
          <p:nvSpPr>
            <p:cNvPr id="17415" name="AutoShape 7"/>
            <p:cNvSpPr>
              <a:spLocks noChangeArrowheads="1"/>
            </p:cNvSpPr>
            <p:nvPr/>
          </p:nvSpPr>
          <p:spPr bwMode="auto">
            <a:xfrm>
              <a:off x="3276600" y="3581400"/>
              <a:ext cx="2362200" cy="1066800"/>
            </a:xfrm>
            <a:prstGeom prst="flowChartDecisio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loop_condition</a:t>
              </a:r>
            </a:p>
          </p:txBody>
        </p:sp>
        <p:sp>
          <p:nvSpPr>
            <p:cNvPr id="17416" name="AutoShape 8"/>
            <p:cNvSpPr>
              <a:spLocks noChangeArrowheads="1"/>
            </p:cNvSpPr>
            <p:nvPr/>
          </p:nvSpPr>
          <p:spPr bwMode="auto">
            <a:xfrm>
              <a:off x="3352800" y="5715000"/>
              <a:ext cx="2209800" cy="4572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Loop expression</a:t>
              </a:r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>
              <a:off x="4419600" y="3352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>
              <a:off x="4419600" y="46482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9" name="Text Box 11"/>
            <p:cNvSpPr txBox="1">
              <a:spLocks noChangeArrowheads="1"/>
            </p:cNvSpPr>
            <p:nvPr/>
          </p:nvSpPr>
          <p:spPr bwMode="auto">
            <a:xfrm>
              <a:off x="3794125" y="4532313"/>
              <a:ext cx="539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yes</a:t>
              </a:r>
            </a:p>
          </p:txBody>
        </p:sp>
        <p:sp>
          <p:nvSpPr>
            <p:cNvPr id="17420" name="Line 12"/>
            <p:cNvSpPr>
              <a:spLocks noChangeShapeType="1"/>
            </p:cNvSpPr>
            <p:nvPr/>
          </p:nvSpPr>
          <p:spPr bwMode="auto">
            <a:xfrm>
              <a:off x="4419600" y="5486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>
              <a:off x="4419600" y="61722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 flipH="1">
              <a:off x="1905000" y="6400800"/>
              <a:ext cx="2514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Line 15"/>
            <p:cNvSpPr>
              <a:spLocks noChangeShapeType="1"/>
            </p:cNvSpPr>
            <p:nvPr/>
          </p:nvSpPr>
          <p:spPr bwMode="auto">
            <a:xfrm flipV="1">
              <a:off x="1905000" y="3429000"/>
              <a:ext cx="0" cy="297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Line 16"/>
            <p:cNvSpPr>
              <a:spLocks noChangeShapeType="1"/>
            </p:cNvSpPr>
            <p:nvPr/>
          </p:nvSpPr>
          <p:spPr bwMode="auto">
            <a:xfrm flipV="1">
              <a:off x="1905000" y="3429000"/>
              <a:ext cx="2438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Line 17"/>
            <p:cNvSpPr>
              <a:spLocks noChangeShapeType="1"/>
            </p:cNvSpPr>
            <p:nvPr/>
          </p:nvSpPr>
          <p:spPr bwMode="auto">
            <a:xfrm>
              <a:off x="5638800" y="4114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Line 18"/>
            <p:cNvSpPr>
              <a:spLocks noChangeShapeType="1"/>
            </p:cNvSpPr>
            <p:nvPr/>
          </p:nvSpPr>
          <p:spPr bwMode="auto">
            <a:xfrm flipH="1">
              <a:off x="7010399" y="4114800"/>
              <a:ext cx="1" cy="167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Line 19"/>
            <p:cNvSpPr>
              <a:spLocks noChangeShapeType="1"/>
            </p:cNvSpPr>
            <p:nvPr/>
          </p:nvSpPr>
          <p:spPr bwMode="auto">
            <a:xfrm>
              <a:off x="4419600" y="26670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Text Box 20"/>
            <p:cNvSpPr txBox="1">
              <a:spLocks noChangeArrowheads="1"/>
            </p:cNvSpPr>
            <p:nvPr/>
          </p:nvSpPr>
          <p:spPr bwMode="auto">
            <a:xfrm>
              <a:off x="5708650" y="3733800"/>
              <a:ext cx="438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no</a:t>
              </a:r>
            </a:p>
          </p:txBody>
        </p:sp>
        <p:sp>
          <p:nvSpPr>
            <p:cNvPr id="17429" name="Oval 21"/>
            <p:cNvSpPr>
              <a:spLocks noChangeArrowheads="1"/>
            </p:cNvSpPr>
            <p:nvPr/>
          </p:nvSpPr>
          <p:spPr bwMode="auto">
            <a:xfrm>
              <a:off x="2667000" y="2971800"/>
              <a:ext cx="457200" cy="3810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17430" name="Oval 22"/>
            <p:cNvSpPr>
              <a:spLocks noChangeArrowheads="1"/>
            </p:cNvSpPr>
            <p:nvPr/>
          </p:nvSpPr>
          <p:spPr bwMode="auto">
            <a:xfrm>
              <a:off x="2667000" y="3886200"/>
              <a:ext cx="457200" cy="3810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17431" name="Oval 23"/>
            <p:cNvSpPr>
              <a:spLocks noChangeArrowheads="1"/>
            </p:cNvSpPr>
            <p:nvPr/>
          </p:nvSpPr>
          <p:spPr bwMode="auto">
            <a:xfrm>
              <a:off x="2743200" y="5029200"/>
              <a:ext cx="457200" cy="3810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17432" name="Oval 24"/>
            <p:cNvSpPr>
              <a:spLocks noChangeArrowheads="1"/>
            </p:cNvSpPr>
            <p:nvPr/>
          </p:nvSpPr>
          <p:spPr bwMode="auto">
            <a:xfrm>
              <a:off x="2743200" y="5791200"/>
              <a:ext cx="457200" cy="3810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17433" name="Oval 25"/>
            <p:cNvSpPr>
              <a:spLocks noChangeArrowheads="1"/>
            </p:cNvSpPr>
            <p:nvPr/>
          </p:nvSpPr>
          <p:spPr bwMode="auto">
            <a:xfrm>
              <a:off x="2057400" y="3886200"/>
              <a:ext cx="457200" cy="3810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7" name="AutoShape 8"/>
            <p:cNvSpPr>
              <a:spLocks noChangeArrowheads="1"/>
            </p:cNvSpPr>
            <p:nvPr/>
          </p:nvSpPr>
          <p:spPr bwMode="auto">
            <a:xfrm>
              <a:off x="5860142" y="5771243"/>
              <a:ext cx="2209800" cy="4572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/>
                <a:t>After Loop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952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763798"/>
            <a:ext cx="8610600" cy="2667000"/>
          </a:xfrm>
        </p:spPr>
        <p:txBody>
          <a:bodyPr/>
          <a:lstStyle/>
          <a:p>
            <a:pPr lvl="1"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for ( n = 1; n &lt;= 200; n = n + 1 ){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</a:t>
            </a:r>
          </a:p>
          <a:p>
            <a:pPr lvl="1"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</a:rPr>
              <a:t>triNum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400" dirty="0" err="1">
                <a:latin typeface="Courier New" panose="02070309020205020404" pitchFamily="49" charset="0"/>
              </a:rPr>
              <a:t>triNum</a:t>
            </a:r>
            <a:r>
              <a:rPr lang="en-US" altLang="en-US" sz="2400" dirty="0">
                <a:latin typeface="Courier New" panose="02070309020205020404" pitchFamily="49" charset="0"/>
              </a:rPr>
              <a:t> + n;</a:t>
            </a:r>
          </a:p>
          <a:p>
            <a:pPr lvl="1"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</a:t>
            </a:r>
          </a:p>
          <a:p>
            <a:pPr lvl="1"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18436" name="Oval 21"/>
          <p:cNvSpPr>
            <a:spLocks noChangeArrowheads="1"/>
          </p:cNvSpPr>
          <p:nvPr/>
        </p:nvSpPr>
        <p:spPr bwMode="auto">
          <a:xfrm>
            <a:off x="2286000" y="2687598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8437" name="Oval 22"/>
          <p:cNvSpPr>
            <a:spLocks noChangeArrowheads="1"/>
          </p:cNvSpPr>
          <p:nvPr/>
        </p:nvSpPr>
        <p:spPr bwMode="auto">
          <a:xfrm>
            <a:off x="4114800" y="2687598"/>
            <a:ext cx="457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8438" name="Oval 23"/>
          <p:cNvSpPr>
            <a:spLocks noChangeArrowheads="1"/>
          </p:cNvSpPr>
          <p:nvPr/>
        </p:nvSpPr>
        <p:spPr bwMode="auto">
          <a:xfrm>
            <a:off x="609600" y="4211598"/>
            <a:ext cx="457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3</a:t>
            </a:r>
          </a:p>
        </p:txBody>
      </p:sp>
      <p:sp>
        <p:nvSpPr>
          <p:cNvPr id="18439" name="Oval 24"/>
          <p:cNvSpPr>
            <a:spLocks noChangeArrowheads="1"/>
          </p:cNvSpPr>
          <p:nvPr/>
        </p:nvSpPr>
        <p:spPr bwMode="auto">
          <a:xfrm>
            <a:off x="6400800" y="2687598"/>
            <a:ext cx="457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18440" name="Oval 25"/>
          <p:cNvSpPr>
            <a:spLocks noChangeArrowheads="1"/>
          </p:cNvSpPr>
          <p:nvPr/>
        </p:nvSpPr>
        <p:spPr bwMode="auto">
          <a:xfrm>
            <a:off x="4800600" y="2687598"/>
            <a:ext cx="457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5</a:t>
            </a:r>
          </a:p>
        </p:txBody>
      </p:sp>
      <p:cxnSp>
        <p:nvCxnSpPr>
          <p:cNvPr id="35" name="Straight Arrow Connector 34"/>
          <p:cNvCxnSpPr>
            <a:stCxn id="18448" idx="1"/>
            <a:endCxn id="18438" idx="7"/>
          </p:cNvCxnSpPr>
          <p:nvPr/>
        </p:nvCxnSpPr>
        <p:spPr>
          <a:xfrm flipH="1">
            <a:off x="999845" y="3165396"/>
            <a:ext cx="3383768" cy="1101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448" name="Text Box 10"/>
          <p:cNvSpPr txBox="1">
            <a:spLocks noChangeArrowheads="1"/>
          </p:cNvSpPr>
          <p:nvPr/>
        </p:nvSpPr>
        <p:spPr bwMode="auto">
          <a:xfrm>
            <a:off x="4383613" y="2980730"/>
            <a:ext cx="569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9900"/>
                </a:solidFill>
              </a:rPr>
              <a:t>yes</a:t>
            </a:r>
          </a:p>
        </p:txBody>
      </p:sp>
      <p:sp>
        <p:nvSpPr>
          <p:cNvPr id="18449" name="Text Box 10"/>
          <p:cNvSpPr txBox="1">
            <a:spLocks noChangeArrowheads="1"/>
          </p:cNvSpPr>
          <p:nvPr/>
        </p:nvSpPr>
        <p:spPr bwMode="auto">
          <a:xfrm>
            <a:off x="4495800" y="2348571"/>
            <a:ext cx="4667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22" name="Curved Connector 21"/>
          <p:cNvCxnSpPr>
            <a:stCxn id="18436" idx="0"/>
            <a:endCxn id="18437" idx="0"/>
          </p:cNvCxnSpPr>
          <p:nvPr/>
        </p:nvCxnSpPr>
        <p:spPr>
          <a:xfrm rot="5400000" flipH="1" flipV="1">
            <a:off x="3429000" y="1773198"/>
            <a:ext cx="12700" cy="18288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8438" idx="4"/>
            <a:endCxn id="18439" idx="4"/>
          </p:cNvCxnSpPr>
          <p:nvPr/>
        </p:nvCxnSpPr>
        <p:spPr>
          <a:xfrm rot="5400000" flipH="1" flipV="1">
            <a:off x="2971800" y="934998"/>
            <a:ext cx="1524000" cy="5791200"/>
          </a:xfrm>
          <a:prstGeom prst="curvedConnector3">
            <a:avLst>
              <a:gd name="adj1" fmla="val -28333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8439" idx="0"/>
            <a:endCxn id="18440" idx="7"/>
          </p:cNvCxnSpPr>
          <p:nvPr/>
        </p:nvCxnSpPr>
        <p:spPr>
          <a:xfrm rot="16200000" flipH="1" flipV="1">
            <a:off x="5882225" y="1996218"/>
            <a:ext cx="55796" cy="1438555"/>
          </a:xfrm>
          <a:prstGeom prst="curvedConnector3">
            <a:avLst>
              <a:gd name="adj1" fmla="val -409707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18449" idx="0"/>
          </p:cNvCxnSpPr>
          <p:nvPr/>
        </p:nvCxnSpPr>
        <p:spPr>
          <a:xfrm rot="16200000" flipH="1">
            <a:off x="5017146" y="2060622"/>
            <a:ext cx="3268854" cy="3844752"/>
          </a:xfrm>
          <a:prstGeom prst="curvedConnector4">
            <a:avLst>
              <a:gd name="adj1" fmla="val -8131"/>
              <a:gd name="adj2" fmla="val 100353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Oval 24"/>
          <p:cNvSpPr>
            <a:spLocks noChangeArrowheads="1"/>
          </p:cNvSpPr>
          <p:nvPr/>
        </p:nvSpPr>
        <p:spPr bwMode="auto">
          <a:xfrm>
            <a:off x="8350146" y="5617425"/>
            <a:ext cx="457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6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400" dirty="0"/>
              <a:t>The </a:t>
            </a:r>
            <a:r>
              <a:rPr lang="en-US" altLang="en-US" sz="4400" dirty="0">
                <a:latin typeface="Courier New" panose="02070309020205020404" pitchFamily="49" charset="0"/>
              </a:rPr>
              <a:t>for</a:t>
            </a:r>
            <a:r>
              <a:rPr lang="en-US" altLang="en-US" sz="4400" dirty="0"/>
              <a:t> statement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095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  <p:bldP spid="18437" grpId="0" animBg="1"/>
      <p:bldP spid="18438" grpId="0" animBg="1"/>
      <p:bldP spid="18439" grpId="0" animBg="1"/>
      <p:bldP spid="18440" grpId="0" animBg="1"/>
      <p:bldP spid="18448" grpId="0"/>
      <p:bldP spid="18449" grpId="0"/>
      <p:bldP spid="6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How </a:t>
            </a:r>
            <a:r>
              <a:rPr lang="en-US" altLang="en-US" dirty="0">
                <a:latin typeface="Courier New" panose="02070309020205020404" pitchFamily="49" charset="0"/>
              </a:rPr>
              <a:t>for</a:t>
            </a:r>
            <a:r>
              <a:rPr lang="en-US" altLang="en-US" dirty="0"/>
              <a:t> works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969827"/>
            <a:ext cx="8859837" cy="4758519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The execution of a for statement proceeds as follows:</a:t>
            </a:r>
          </a:p>
          <a:p>
            <a:pPr lvl="1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/>
              <a:t>The initial expression is evaluated first. This expression usually sets a variable that will be used inside the loop, generally referred to as an </a:t>
            </a:r>
            <a:r>
              <a:rPr lang="en-US" altLang="en-US" sz="2000" i="1" dirty="0"/>
              <a:t>index </a:t>
            </a:r>
            <a:r>
              <a:rPr lang="en-US" altLang="en-US" sz="2000" dirty="0"/>
              <a:t>variable, to some initial value.</a:t>
            </a:r>
          </a:p>
          <a:p>
            <a:pPr lvl="1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/>
              <a:t>The looping condition is evaluated. If the condition is not satisfied (the expression is false – has value 0), the loop is immediately terminated. Execution continues with the program statement that immediately follows the loop.</a:t>
            </a:r>
          </a:p>
          <a:p>
            <a:pPr lvl="1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/>
              <a:t>The program statement that constitutes the body of the loop is executed.</a:t>
            </a:r>
          </a:p>
          <a:p>
            <a:pPr lvl="1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/>
              <a:t>The looping expression is evaluated. This expression is generally used to change  the value of the index variable </a:t>
            </a:r>
          </a:p>
          <a:p>
            <a:pPr lvl="1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/>
              <a:t>Return to step 2.</a:t>
            </a:r>
          </a:p>
        </p:txBody>
      </p:sp>
    </p:spTree>
    <p:extLst>
      <p:ext uri="{BB962C8B-B14F-4D97-AF65-F5344CB8AC3E}">
        <p14:creationId xmlns:p14="http://schemas.microsoft.com/office/powerpoint/2010/main" val="3533597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62920"/>
            <a:ext cx="8229600" cy="47545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 dirty="0"/>
              <a:t>It’s the task of the programmer to design correctly the algorithms so that loops end at some moment !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// Program to count 1+2+3+4+5</a:t>
            </a:r>
          </a:p>
          <a:p>
            <a:pPr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main (void)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, n = 5, sum =0;</a:t>
            </a:r>
          </a:p>
          <a:p>
            <a:pPr lvl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for (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= 1;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&lt;= n; n = n + 1 ){</a:t>
            </a:r>
          </a:p>
          <a:p>
            <a:pPr lvl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sum = sum +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</a:t>
            </a: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&lt;&lt;sum&lt;&lt;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					</a:t>
            </a:r>
          </a:p>
          <a:p>
            <a:pPr lvl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return 0;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  <a:endParaRPr lang="en-US" altLang="en-US" sz="1400" dirty="0"/>
          </a:p>
        </p:txBody>
      </p:sp>
      <p:sp>
        <p:nvSpPr>
          <p:cNvPr id="21508" name="AutoShape 9"/>
          <p:cNvSpPr>
            <a:spLocks noChangeArrowheads="1"/>
          </p:cNvSpPr>
          <p:nvPr/>
        </p:nvSpPr>
        <p:spPr bwMode="auto">
          <a:xfrm>
            <a:off x="5029200" y="3005920"/>
            <a:ext cx="3810000" cy="1143000"/>
          </a:xfrm>
          <a:prstGeom prst="cloudCallout">
            <a:avLst>
              <a:gd name="adj1" fmla="val -87600"/>
              <a:gd name="adj2" fmla="val 68504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2060"/>
                </a:solidFill>
              </a:rPr>
              <a:t>What is wrong here ?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2060"/>
                </a:solidFill>
              </a:rPr>
              <a:t>Does the loop end?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dirty="0"/>
              <a:t>Infinite loops</a:t>
            </a:r>
          </a:p>
        </p:txBody>
      </p:sp>
    </p:spTree>
    <p:extLst>
      <p:ext uri="{BB962C8B-B14F-4D97-AF65-F5344CB8AC3E}">
        <p14:creationId xmlns:p14="http://schemas.microsoft.com/office/powerpoint/2010/main" val="384987304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4F994B0480E4EA0F01584F11416CF" ma:contentTypeVersion="8" ma:contentTypeDescription="Create a new document." ma:contentTypeScope="" ma:versionID="64175fdd415ef2afe2778d00175a5696">
  <xsd:schema xmlns:xsd="http://www.w3.org/2001/XMLSchema" xmlns:xs="http://www.w3.org/2001/XMLSchema" xmlns:p="http://schemas.microsoft.com/office/2006/metadata/properties" xmlns:ns2="8fba2282-9261-44e4-88a0-ea7809cc7acd" xmlns:ns3="dab91150-83e4-4955-ae6a-5f526aa3d51c" targetNamespace="http://schemas.microsoft.com/office/2006/metadata/properties" ma:root="true" ma:fieldsID="1c9993bf980aa04566ff9dfc0f2fd04f" ns2:_="" ns3:_="">
    <xsd:import namespace="8fba2282-9261-44e4-88a0-ea7809cc7acd"/>
    <xsd:import namespace="dab91150-83e4-4955-ae6a-5f526aa3d51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ba2282-9261-44e4-88a0-ea7809cc7ac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b91150-83e4-4955-ae6a-5f526aa3d5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0964A4-A9FD-4130-B21A-62E97DE6BB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78C251-37CD-4017-8FFB-FD1C57085A5A}"/>
</file>

<file path=customXml/itemProps3.xml><?xml version="1.0" encoding="utf-8"?>
<ds:datastoreItem xmlns:ds="http://schemas.openxmlformats.org/officeDocument/2006/customXml" ds:itemID="{81ABD196-225E-47FD-95C5-18DF020DF2B3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171</TotalTime>
  <Words>1515</Words>
  <Application>Microsoft Office PowerPoint</Application>
  <PresentationFormat>On-screen Show (4:3)</PresentationFormat>
  <Paragraphs>295</Paragraphs>
  <Slides>25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Corbel</vt:lpstr>
      <vt:lpstr>Courier New</vt:lpstr>
      <vt:lpstr>Wingdings</vt:lpstr>
      <vt:lpstr>Spectrum</vt:lpstr>
      <vt:lpstr>Loops</vt:lpstr>
      <vt:lpstr>PowerPoint Presentation</vt:lpstr>
      <vt:lpstr>Program Looping</vt:lpstr>
      <vt:lpstr>Example – 200th triangular number flowchart</vt:lpstr>
      <vt:lpstr>PowerPoint Presentation</vt:lpstr>
      <vt:lpstr>The for statement</vt:lpstr>
      <vt:lpstr>PowerPoint Presentation</vt:lpstr>
      <vt:lpstr>How for works</vt:lpstr>
      <vt:lpstr>PowerPoint Presentation</vt:lpstr>
      <vt:lpstr>PowerPoint Presentation</vt:lpstr>
      <vt:lpstr>Increment operator</vt:lpstr>
      <vt:lpstr>The while statement</vt:lpstr>
      <vt:lpstr>The while statement</vt:lpstr>
      <vt:lpstr>Program to calculate the 200th triangular number Using while Loop</vt:lpstr>
      <vt:lpstr>Example:</vt:lpstr>
      <vt:lpstr>Example - while</vt:lpstr>
      <vt:lpstr>Example:</vt:lpstr>
      <vt:lpstr>Example – Flowchart for Printing the digits of a number in reverse order.</vt:lpstr>
      <vt:lpstr>Example - while</vt:lpstr>
      <vt:lpstr>The  do{}while() statement</vt:lpstr>
      <vt:lpstr>Which loop to choose ?</vt:lpstr>
      <vt:lpstr>The break Statement</vt:lpstr>
      <vt:lpstr>The continue statement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SYEDA ANIKA TASNIM</cp:lastModifiedBy>
  <cp:revision>28</cp:revision>
  <dcterms:created xsi:type="dcterms:W3CDTF">2018-12-10T17:20:29Z</dcterms:created>
  <dcterms:modified xsi:type="dcterms:W3CDTF">2022-02-10T03:58:12Z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0x0101002D64F994B0480E4EA0F01584F11416CF</vt:lpwstr>
  </property>
</Properties>
</file>