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sldIdLst>
    <p:sldId id="256" r:id="rId5"/>
    <p:sldId id="270" r:id="rId6"/>
    <p:sldId id="271" r:id="rId7"/>
    <p:sldId id="272" r:id="rId8"/>
    <p:sldId id="273" r:id="rId9"/>
    <p:sldId id="274" r:id="rId10"/>
    <p:sldId id="275" r:id="rId11"/>
    <p:sldId id="277" r:id="rId12"/>
    <p:sldId id="280" r:id="rId13"/>
    <p:sldId id="281" r:id="rId14"/>
    <p:sldId id="282" r:id="rId15"/>
    <p:sldId id="283" r:id="rId16"/>
    <p:sldId id="28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725C57-953C-49C7-8CB9-59F37F84BD25}" v="7" dt="2022-02-16T04:31:39.747"/>
    <p1510:client id="{E2DEF92B-7109-4C4F-949B-511682F99397}" v="2" dt="2022-02-16T04:40:59.5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Md. Mahbub Chowdhury Mishu" userId="09162e0f-fafd-430e-8e71-18113d49a68e" providerId="ADAL" clId="{8DD107FF-91CD-4820-B8C2-80B86FAE2647}"/>
    <pc:docChg chg="delSld modSld">
      <pc:chgData name="Dr. Md. Mahbub Chowdhury Mishu" userId="09162e0f-fafd-430e-8e71-18113d49a68e" providerId="ADAL" clId="{8DD107FF-91CD-4820-B8C2-80B86FAE2647}" dt="2020-04-24T18:50:08.347" v="16" actId="20577"/>
      <pc:docMkLst>
        <pc:docMk/>
      </pc:docMkLst>
      <pc:sldChg chg="modSp">
        <pc:chgData name="Dr. Md. Mahbub Chowdhury Mishu" userId="09162e0f-fafd-430e-8e71-18113d49a68e" providerId="ADAL" clId="{8DD107FF-91CD-4820-B8C2-80B86FAE2647}" dt="2020-04-24T18:50:08.347" v="16" actId="20577"/>
        <pc:sldMkLst>
          <pc:docMk/>
          <pc:sldMk cId="700707328" sldId="256"/>
        </pc:sldMkLst>
        <pc:graphicFrameChg chg="mod modGraphic">
          <ac:chgData name="Dr. Md. Mahbub Chowdhury Mishu" userId="09162e0f-fafd-430e-8e71-18113d49a68e" providerId="ADAL" clId="{8DD107FF-91CD-4820-B8C2-80B86FAE2647}" dt="2020-04-24T18:50:08.347" v="16" actId="20577"/>
          <ac:graphicFrameMkLst>
            <pc:docMk/>
            <pc:sldMk cId="700707328" sldId="256"/>
            <ac:graphicFrameMk id="7" creationId="{29FF08AD-7519-4C4A-8E0D-640DF5BB5E58}"/>
          </ac:graphicFrameMkLst>
        </pc:graphicFrameChg>
      </pc:sldChg>
      <pc:sldChg chg="del">
        <pc:chgData name="Dr. Md. Mahbub Chowdhury Mishu" userId="09162e0f-fafd-430e-8e71-18113d49a68e" providerId="ADAL" clId="{8DD107FF-91CD-4820-B8C2-80B86FAE2647}" dt="2020-04-22T11:05:09.521" v="4" actId="2696"/>
        <pc:sldMkLst>
          <pc:docMk/>
          <pc:sldMk cId="1923382373" sldId="264"/>
        </pc:sldMkLst>
      </pc:sldChg>
      <pc:sldChg chg="del">
        <pc:chgData name="Dr. Md. Mahbub Chowdhury Mishu" userId="09162e0f-fafd-430e-8e71-18113d49a68e" providerId="ADAL" clId="{8DD107FF-91CD-4820-B8C2-80B86FAE2647}" dt="2020-04-22T11:05:11.285" v="5" actId="2696"/>
        <pc:sldMkLst>
          <pc:docMk/>
          <pc:sldMk cId="3224969828" sldId="265"/>
        </pc:sldMkLst>
      </pc:sldChg>
      <pc:sldChg chg="del">
        <pc:chgData name="Dr. Md. Mahbub Chowdhury Mishu" userId="09162e0f-fafd-430e-8e71-18113d49a68e" providerId="ADAL" clId="{8DD107FF-91CD-4820-B8C2-80B86FAE2647}" dt="2020-04-22T11:05:14.346" v="6" actId="2696"/>
        <pc:sldMkLst>
          <pc:docMk/>
          <pc:sldMk cId="53393009" sldId="269"/>
        </pc:sldMkLst>
      </pc:sldChg>
      <pc:sldChg chg="modSp">
        <pc:chgData name="Dr. Md. Mahbub Chowdhury Mishu" userId="09162e0f-fafd-430e-8e71-18113d49a68e" providerId="ADAL" clId="{8DD107FF-91CD-4820-B8C2-80B86FAE2647}" dt="2020-04-22T11:03:40.876" v="0" actId="20577"/>
        <pc:sldMkLst>
          <pc:docMk/>
          <pc:sldMk cId="3270969849" sldId="270"/>
        </pc:sldMkLst>
        <pc:spChg chg="mod">
          <ac:chgData name="Dr. Md. Mahbub Chowdhury Mishu" userId="09162e0f-fafd-430e-8e71-18113d49a68e" providerId="ADAL" clId="{8DD107FF-91CD-4820-B8C2-80B86FAE2647}" dt="2020-04-22T11:03:40.876" v="0" actId="20577"/>
          <ac:spMkLst>
            <pc:docMk/>
            <pc:sldMk cId="3270969849" sldId="270"/>
            <ac:spMk id="3075" creationId="{00000000-0000-0000-0000-000000000000}"/>
          </ac:spMkLst>
        </pc:spChg>
      </pc:sldChg>
      <pc:sldChg chg="modSp">
        <pc:chgData name="Dr. Md. Mahbub Chowdhury Mishu" userId="09162e0f-fafd-430e-8e71-18113d49a68e" providerId="ADAL" clId="{8DD107FF-91CD-4820-B8C2-80B86FAE2647}" dt="2020-04-22T11:04:24.968" v="3" actId="120"/>
        <pc:sldMkLst>
          <pc:docMk/>
          <pc:sldMk cId="2539881975" sldId="278"/>
        </pc:sldMkLst>
        <pc:spChg chg="mod">
          <ac:chgData name="Dr. Md. Mahbub Chowdhury Mishu" userId="09162e0f-fafd-430e-8e71-18113d49a68e" providerId="ADAL" clId="{8DD107FF-91CD-4820-B8C2-80B86FAE2647}" dt="2020-04-22T11:04:24.968" v="3" actId="120"/>
          <ac:spMkLst>
            <pc:docMk/>
            <pc:sldMk cId="2539881975" sldId="278"/>
            <ac:spMk id="13314" creationId="{00000000-0000-0000-0000-000000000000}"/>
          </ac:spMkLst>
        </pc:spChg>
      </pc:sldChg>
    </pc:docChg>
  </pc:docChgLst>
  <pc:docChgLst>
    <pc:chgData name="SYEDA ANIKA TASNIM" userId="8fb70a1d-16e3-4c86-a699-7b87e9bfa60b" providerId="ADAL" clId="{9EB017E4-1CDA-4D71-B399-B121D00DF7E2}"/>
    <pc:docChg chg="delSld modSld">
      <pc:chgData name="SYEDA ANIKA TASNIM" userId="8fb70a1d-16e3-4c86-a699-7b87e9bfa60b" providerId="ADAL" clId="{9EB017E4-1CDA-4D71-B399-B121D00DF7E2}" dt="2021-06-21T02:33:23.396" v="13" actId="20577"/>
      <pc:docMkLst>
        <pc:docMk/>
      </pc:docMkLst>
      <pc:sldChg chg="modSp mod">
        <pc:chgData name="SYEDA ANIKA TASNIM" userId="8fb70a1d-16e3-4c86-a699-7b87e9bfa60b" providerId="ADAL" clId="{9EB017E4-1CDA-4D71-B399-B121D00DF7E2}" dt="2021-06-21T02:33:23.396" v="13" actId="20577"/>
        <pc:sldMkLst>
          <pc:docMk/>
          <pc:sldMk cId="700707328" sldId="256"/>
        </pc:sldMkLst>
        <pc:graphicFrameChg chg="modGraphic">
          <ac:chgData name="SYEDA ANIKA TASNIM" userId="8fb70a1d-16e3-4c86-a699-7b87e9bfa60b" providerId="ADAL" clId="{9EB017E4-1CDA-4D71-B399-B121D00DF7E2}" dt="2021-06-21T02:33:23.396" v="13" actId="20577"/>
          <ac:graphicFrameMkLst>
            <pc:docMk/>
            <pc:sldMk cId="700707328" sldId="256"/>
            <ac:graphicFrameMk id="7" creationId="{29FF08AD-7519-4C4A-8E0D-640DF5BB5E58}"/>
          </ac:graphicFrameMkLst>
        </pc:graphicFrameChg>
      </pc:sldChg>
      <pc:sldChg chg="del">
        <pc:chgData name="SYEDA ANIKA TASNIM" userId="8fb70a1d-16e3-4c86-a699-7b87e9bfa60b" providerId="ADAL" clId="{9EB017E4-1CDA-4D71-B399-B121D00DF7E2}" dt="2021-06-20T10:31:12.512" v="0" actId="47"/>
        <pc:sldMkLst>
          <pc:docMk/>
          <pc:sldMk cId="1337223427" sldId="284"/>
        </pc:sldMkLst>
      </pc:sldChg>
      <pc:sldChg chg="del">
        <pc:chgData name="SYEDA ANIKA TASNIM" userId="8fb70a1d-16e3-4c86-a699-7b87e9bfa60b" providerId="ADAL" clId="{9EB017E4-1CDA-4D71-B399-B121D00DF7E2}" dt="2021-06-20T10:31:12.512" v="0" actId="47"/>
        <pc:sldMkLst>
          <pc:docMk/>
          <pc:sldMk cId="2677056827" sldId="285"/>
        </pc:sldMkLst>
      </pc:sldChg>
    </pc:docChg>
  </pc:docChgLst>
  <pc:docChgLst>
    <pc:chgData name="SHAH MUSTYAIM ANIK" userId="S::22-47127-1@student.aiub.edu::c62dd794-1e74-470e-86f0-1ab0a903e305" providerId="AD" clId="Web-{E2DEF92B-7109-4C4F-949B-511682F99397}"/>
    <pc:docChg chg="modSld">
      <pc:chgData name="SHAH MUSTYAIM ANIK" userId="S::22-47127-1@student.aiub.edu::c62dd794-1e74-470e-86f0-1ab0a903e305" providerId="AD" clId="Web-{E2DEF92B-7109-4C4F-949B-511682F99397}" dt="2022-02-16T04:40:59.524" v="1" actId="1076"/>
      <pc:docMkLst>
        <pc:docMk/>
      </pc:docMkLst>
      <pc:sldChg chg="modSp">
        <pc:chgData name="SHAH MUSTYAIM ANIK" userId="S::22-47127-1@student.aiub.edu::c62dd794-1e74-470e-86f0-1ab0a903e305" providerId="AD" clId="Web-{E2DEF92B-7109-4C4F-949B-511682F99397}" dt="2022-02-16T04:40:59.524" v="1" actId="1076"/>
        <pc:sldMkLst>
          <pc:docMk/>
          <pc:sldMk cId="1279660394" sldId="274"/>
        </pc:sldMkLst>
        <pc:spChg chg="mod">
          <ac:chgData name="SHAH MUSTYAIM ANIK" userId="S::22-47127-1@student.aiub.edu::c62dd794-1e74-470e-86f0-1ab0a903e305" providerId="AD" clId="Web-{E2DEF92B-7109-4C4F-949B-511682F99397}" dt="2022-02-16T04:40:59.524" v="1" actId="1076"/>
          <ac:spMkLst>
            <pc:docMk/>
            <pc:sldMk cId="1279660394" sldId="274"/>
            <ac:spMk id="9223" creationId="{00000000-0000-0000-0000-000000000000}"/>
          </ac:spMkLst>
        </pc:spChg>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MD. GOLAM SAQLAIN" userId="S::22-47123-1@student.aiub.edu::6a5040af-e3e8-4004-b7f1-25371f14fab5" providerId="AD" clId="Web-{7D725C57-953C-49C7-8CB9-59F37F84BD25}"/>
    <pc:docChg chg="modSld">
      <pc:chgData name="MD. GOLAM SAQLAIN" userId="S::22-47123-1@student.aiub.edu::6a5040af-e3e8-4004-b7f1-25371f14fab5" providerId="AD" clId="Web-{7D725C57-953C-49C7-8CB9-59F37F84BD25}" dt="2022-02-16T04:31:39.434" v="2" actId="20577"/>
      <pc:docMkLst>
        <pc:docMk/>
      </pc:docMkLst>
      <pc:sldChg chg="modSp">
        <pc:chgData name="MD. GOLAM SAQLAIN" userId="S::22-47123-1@student.aiub.edu::6a5040af-e3e8-4004-b7f1-25371f14fab5" providerId="AD" clId="Web-{7D725C57-953C-49C7-8CB9-59F37F84BD25}" dt="2022-02-16T04:31:39.434" v="2" actId="20577"/>
        <pc:sldMkLst>
          <pc:docMk/>
          <pc:sldMk cId="821100755" sldId="282"/>
        </pc:sldMkLst>
        <pc:spChg chg="mod">
          <ac:chgData name="MD. GOLAM SAQLAIN" userId="S::22-47123-1@student.aiub.edu::6a5040af-e3e8-4004-b7f1-25371f14fab5" providerId="AD" clId="Web-{7D725C57-953C-49C7-8CB9-59F37F84BD25}" dt="2022-02-16T04:31:39.434" v="2" actId="20577"/>
          <ac:spMkLst>
            <pc:docMk/>
            <pc:sldMk cId="821100755" sldId="282"/>
            <ac:spMk id="18435" creationId="{00000000-0000-0000-0000-000000000000}"/>
          </ac:spMkLst>
        </pc:spChg>
      </pc:sldChg>
    </pc:docChg>
  </pc:docChgLst>
  <pc:docChgLst>
    <pc:chgData name="SYEDA ANIKA TASNIM" userId="8fb70a1d-16e3-4c86-a699-7b87e9bfa60b" providerId="ADAL" clId="{FABF04C6-DB01-4DF2-88D7-9D0B4E166043}"/>
    <pc:docChg chg="undo custSel addSld delSld modSld">
      <pc:chgData name="SYEDA ANIKA TASNIM" userId="8fb70a1d-16e3-4c86-a699-7b87e9bfa60b" providerId="ADAL" clId="{FABF04C6-DB01-4DF2-88D7-9D0B4E166043}" dt="2021-02-08T07:56:23.118" v="174" actId="20577"/>
      <pc:docMkLst>
        <pc:docMk/>
      </pc:docMkLst>
      <pc:sldChg chg="modSp mod">
        <pc:chgData name="SYEDA ANIKA TASNIM" userId="8fb70a1d-16e3-4c86-a699-7b87e9bfa60b" providerId="ADAL" clId="{FABF04C6-DB01-4DF2-88D7-9D0B4E166043}" dt="2021-02-08T07:56:23.118" v="174" actId="20577"/>
        <pc:sldMkLst>
          <pc:docMk/>
          <pc:sldMk cId="700707328" sldId="256"/>
        </pc:sldMkLst>
        <pc:graphicFrameChg chg="modGraphic">
          <ac:chgData name="SYEDA ANIKA TASNIM" userId="8fb70a1d-16e3-4c86-a699-7b87e9bfa60b" providerId="ADAL" clId="{FABF04C6-DB01-4DF2-88D7-9D0B4E166043}" dt="2021-02-08T07:56:23.118" v="174" actId="20577"/>
          <ac:graphicFrameMkLst>
            <pc:docMk/>
            <pc:sldMk cId="700707328" sldId="256"/>
            <ac:graphicFrameMk id="7" creationId="{29FF08AD-7519-4C4A-8E0D-640DF5BB5E58}"/>
          </ac:graphicFrameMkLst>
        </pc:graphicFrameChg>
      </pc:sldChg>
      <pc:sldChg chg="add del">
        <pc:chgData name="SYEDA ANIKA TASNIM" userId="8fb70a1d-16e3-4c86-a699-7b87e9bfa60b" providerId="ADAL" clId="{FABF04C6-DB01-4DF2-88D7-9D0B4E166043}" dt="2021-02-07T16:45:13.473" v="4" actId="2696"/>
        <pc:sldMkLst>
          <pc:docMk/>
          <pc:sldMk cId="2539881975" sldId="278"/>
        </pc:sldMkLst>
      </pc:sldChg>
      <pc:sldChg chg="add del">
        <pc:chgData name="SYEDA ANIKA TASNIM" userId="8fb70a1d-16e3-4c86-a699-7b87e9bfa60b" providerId="ADAL" clId="{FABF04C6-DB01-4DF2-88D7-9D0B4E166043}" dt="2021-02-07T16:45:16.806" v="5" actId="2696"/>
        <pc:sldMkLst>
          <pc:docMk/>
          <pc:sldMk cId="996604516" sldId="279"/>
        </pc:sldMkLst>
      </pc:sldChg>
      <pc:sldChg chg="addSp modSp new mod">
        <pc:chgData name="SYEDA ANIKA TASNIM" userId="8fb70a1d-16e3-4c86-a699-7b87e9bfa60b" providerId="ADAL" clId="{FABF04C6-DB01-4DF2-88D7-9D0B4E166043}" dt="2021-02-07T17:04:47.204" v="89" actId="20577"/>
        <pc:sldMkLst>
          <pc:docMk/>
          <pc:sldMk cId="661061386" sldId="286"/>
        </pc:sldMkLst>
        <pc:graphicFrameChg chg="add mod modGraphic">
          <ac:chgData name="SYEDA ANIKA TASNIM" userId="8fb70a1d-16e3-4c86-a699-7b87e9bfa60b" providerId="ADAL" clId="{FABF04C6-DB01-4DF2-88D7-9D0B4E166043}" dt="2021-02-07T17:04:47.204" v="89" actId="20577"/>
          <ac:graphicFrameMkLst>
            <pc:docMk/>
            <pc:sldMk cId="661061386" sldId="286"/>
            <ac:graphicFrameMk id="2" creationId="{C66C47A5-C826-459F-94FD-80C387081C41}"/>
          </ac:graphicFrameMkLst>
        </pc:graphicFrameChg>
      </pc:sldChg>
    </pc:docChg>
  </pc:docChgLst>
  <pc:docChgLst>
    <pc:chgData name="SYEDA ANIKA TASNIM" userId="8fb70a1d-16e3-4c86-a699-7b87e9bfa60b" providerId="ADAL" clId="{2089477F-E47F-48A4-B5D5-45977C067A01}"/>
    <pc:docChg chg="modSld">
      <pc:chgData name="SYEDA ANIKA TASNIM" userId="8fb70a1d-16e3-4c86-a699-7b87e9bfa60b" providerId="ADAL" clId="{2089477F-E47F-48A4-B5D5-45977C067A01}" dt="2022-02-15T07:50:32.255" v="9" actId="20577"/>
      <pc:docMkLst>
        <pc:docMk/>
      </pc:docMkLst>
      <pc:sldChg chg="modSp mod">
        <pc:chgData name="SYEDA ANIKA TASNIM" userId="8fb70a1d-16e3-4c86-a699-7b87e9bfa60b" providerId="ADAL" clId="{2089477F-E47F-48A4-B5D5-45977C067A01}" dt="2022-02-15T07:50:32.255" v="9" actId="20577"/>
        <pc:sldMkLst>
          <pc:docMk/>
          <pc:sldMk cId="700707328" sldId="256"/>
        </pc:sldMkLst>
        <pc:graphicFrameChg chg="modGraphic">
          <ac:chgData name="SYEDA ANIKA TASNIM" userId="8fb70a1d-16e3-4c86-a699-7b87e9bfa60b" providerId="ADAL" clId="{2089477F-E47F-48A4-B5D5-45977C067A01}" dt="2022-02-15T07:50:32.255" v="9" actId="20577"/>
          <ac:graphicFrameMkLst>
            <pc:docMk/>
            <pc:sldMk cId="700707328" sldId="256"/>
            <ac:graphicFrameMk id="7" creationId="{29FF08AD-7519-4C4A-8E0D-640DF5BB5E5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72FFB-745E-4E0B-B421-D317A67B7D18}" type="datetimeFigureOut">
              <a:rPr lang="en-US" smtClean="0"/>
              <a:t>2/15/2022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59AD6-3C35-44B3-A0E1-CE5CC00181A4}" type="slidenum">
              <a:rPr lang="en-US" smtClean="0"/>
              <a:t>‹#›</a:t>
            </a:fld>
            <a:endParaRPr lang="en-US"/>
          </a:p>
        </p:txBody>
      </p:sp>
    </p:spTree>
    <p:extLst>
      <p:ext uri="{BB962C8B-B14F-4D97-AF65-F5344CB8AC3E}">
        <p14:creationId xmlns:p14="http://schemas.microsoft.com/office/powerpoint/2010/main" val="727150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B186F4CF-53EA-463B-97DC-9ED1BAE50F76}" type="slidenum">
              <a:rPr lang="en-US" altLang="en-US" smtClean="0"/>
              <a:pPr/>
              <a:t>11</a:t>
            </a:fld>
            <a:endParaRPr lang="en-US" altLang="en-US"/>
          </a:p>
        </p:txBody>
      </p:sp>
    </p:spTree>
    <p:extLst>
      <p:ext uri="{BB962C8B-B14F-4D97-AF65-F5344CB8AC3E}">
        <p14:creationId xmlns:p14="http://schemas.microsoft.com/office/powerpoint/2010/main" val="32176863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a:p>
        </p:txBody>
      </p:sp>
      <p:sp>
        <p:nvSpPr>
          <p:cNvPr id="5" name="Date Placeholder 4"/>
          <p:cNvSpPr>
            <a:spLocks noGrp="1"/>
          </p:cNvSpPr>
          <p:nvPr>
            <p:ph type="dt" sz="half" idx="10"/>
          </p:nvPr>
        </p:nvSpPr>
        <p:spPr/>
        <p:txBody>
          <a:bodyPr/>
          <a:lstStyle/>
          <a:p>
            <a:fld id="{4251665B-C24A-4702-B522-6A4334602E03}" type="datetimeFigureOut">
              <a:rPr lang="en-US" smtClean="0"/>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a:p>
        </p:txBody>
      </p:sp>
      <p:sp>
        <p:nvSpPr>
          <p:cNvPr id="5" name="Date Placeholder 4"/>
          <p:cNvSpPr>
            <a:spLocks noGrp="1"/>
          </p:cNvSpPr>
          <p:nvPr>
            <p:ph type="dt" sz="half" idx="10"/>
          </p:nvPr>
        </p:nvSpPr>
        <p:spPr/>
        <p:txBody>
          <a:bodyPr/>
          <a:lstStyle/>
          <a:p>
            <a:fld id="{4251665B-C24A-4702-B522-6A4334602E03}" type="datetimeFigureOut">
              <a:rPr lang="en-US" smtClean="0"/>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a:p>
        </p:txBody>
      </p:sp>
      <p:sp>
        <p:nvSpPr>
          <p:cNvPr id="7" name="Date Placeholder 6"/>
          <p:cNvSpPr>
            <a:spLocks noGrp="1"/>
          </p:cNvSpPr>
          <p:nvPr>
            <p:ph type="dt" sz="half" idx="10"/>
          </p:nvPr>
        </p:nvSpPr>
        <p:spPr/>
        <p:txBody>
          <a:bodyPr/>
          <a:lstStyle/>
          <a:p>
            <a:fld id="{4251665B-C24A-4702-B522-6A4334602E03}" type="datetimeFigureOut">
              <a:rPr lang="en-US" smtClean="0"/>
              <a:t>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2/15/2022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2/15/2022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sz="4400"/>
              <a:t>Arrays</a:t>
            </a:r>
            <a:endParaRPr lang="en-US"/>
          </a:p>
        </p:txBody>
      </p:sp>
      <p:sp>
        <p:nvSpPr>
          <p:cNvPr id="3" name="Subtitle 2"/>
          <p:cNvSpPr>
            <a:spLocks noGrp="1"/>
          </p:cNvSpPr>
          <p:nvPr>
            <p:ph type="subTitle" idx="1"/>
          </p:nvPr>
        </p:nvSpPr>
        <p:spPr>
          <a:xfrm>
            <a:off x="476205" y="1532427"/>
            <a:ext cx="2933745" cy="484632"/>
          </a:xfrm>
        </p:spPr>
        <p:txBody>
          <a:bodyPr>
            <a:normAutofit fontScale="92500"/>
          </a:bodyPr>
          <a:lstStyle/>
          <a:p>
            <a:r>
              <a:rPr lang="en-US"/>
              <a:t>Course Code: CSC1102 &amp;1103</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a:solidFill>
                  <a:srgbClr val="0070C0"/>
                </a:solidFill>
                <a:latin typeface="Arial" panose="020B0604020202020204" pitchFamily="34" charset="0"/>
                <a:cs typeface="Arial" panose="020B0604020202020204" pitchFamily="34" charset="0"/>
              </a:rPr>
              <a:t>Dept. of Computer Science</a:t>
            </a:r>
          </a:p>
          <a:p>
            <a:pPr algn="ctr"/>
            <a:r>
              <a:rPr lang="en-US" sz="2000" b="1">
                <a:solidFill>
                  <a:srgbClr val="0070C0"/>
                </a:solidFill>
                <a:latin typeface="Arial" panose="020B0604020202020204" pitchFamily="34" charset="0"/>
                <a:cs typeface="Arial" panose="020B0604020202020204" pitchFamily="34" charset="0"/>
              </a:rPr>
              <a:t>Faculty of Science and Technology</a:t>
            </a:r>
            <a:endParaRPr lang="en-US" sz="2400" b="1">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933392908"/>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141969">
                  <a:extLst>
                    <a:ext uri="{9D8B030D-6E8A-4147-A177-3AD203B41FA5}">
                      <a16:colId xmlns:a16="http://schemas.microsoft.com/office/drawing/2014/main" val="1762131981"/>
                    </a:ext>
                  </a:extLst>
                </a:gridCol>
                <a:gridCol w="1407694">
                  <a:extLst>
                    <a:ext uri="{9D8B030D-6E8A-4147-A177-3AD203B41FA5}">
                      <a16:colId xmlns:a16="http://schemas.microsoft.com/office/drawing/2014/main" val="445458238"/>
                    </a:ext>
                  </a:extLst>
                </a:gridCol>
                <a:gridCol w="1677277">
                  <a:extLst>
                    <a:ext uri="{9D8B030D-6E8A-4147-A177-3AD203B41FA5}">
                      <a16:colId xmlns:a16="http://schemas.microsoft.com/office/drawing/2014/main" val="1508364941"/>
                    </a:ext>
                  </a:extLst>
                </a:gridCol>
              </a:tblGrid>
              <a:tr h="378736">
                <a:tc>
                  <a:txBody>
                    <a:bodyPr/>
                    <a:lstStyle/>
                    <a:p>
                      <a:r>
                        <a:rPr lang="en-US"/>
                        <a:t>Lecturer No:</a:t>
                      </a:r>
                    </a:p>
                  </a:txBody>
                  <a:tcPr/>
                </a:tc>
                <a:tc>
                  <a:txBody>
                    <a:bodyPr/>
                    <a:lstStyle/>
                    <a:p>
                      <a:r>
                        <a:rPr lang="en-US"/>
                        <a:t>5</a:t>
                      </a:r>
                    </a:p>
                  </a:txBody>
                  <a:tcPr/>
                </a:tc>
                <a:tc>
                  <a:txBody>
                    <a:bodyPr/>
                    <a:lstStyle/>
                    <a:p>
                      <a:r>
                        <a:rPr lang="en-US"/>
                        <a:t>Week No:</a:t>
                      </a:r>
                    </a:p>
                  </a:txBody>
                  <a:tcPr/>
                </a:tc>
                <a:tc>
                  <a:txBody>
                    <a:bodyPr/>
                    <a:lstStyle/>
                    <a:p>
                      <a:r>
                        <a:rPr lang="en-US"/>
                        <a:t>3</a:t>
                      </a:r>
                    </a:p>
                  </a:txBody>
                  <a:tcPr/>
                </a:tc>
                <a:tc>
                  <a:txBody>
                    <a:bodyPr/>
                    <a:lstStyle/>
                    <a:p>
                      <a:r>
                        <a:rPr lang="en-US"/>
                        <a:t>Semester:</a:t>
                      </a:r>
                    </a:p>
                  </a:txBody>
                  <a:tcPr/>
                </a:tc>
                <a:tc>
                  <a:txBody>
                    <a:bodyPr/>
                    <a:lstStyle/>
                    <a:p>
                      <a:r>
                        <a:rPr lang="en-US"/>
                        <a:t>Spring 21-22</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mn-lt"/>
                          <a:ea typeface="+mn-ea"/>
                          <a:cs typeface="+mn-cs"/>
                        </a:rPr>
                        <a:t>Lecturer:</a:t>
                      </a:r>
                    </a:p>
                  </a:txBody>
                  <a:tcPr/>
                </a:tc>
                <a:tc gridSpan="5">
                  <a:txBody>
                    <a:bodyPr/>
                    <a:lstStyle/>
                    <a:p>
                      <a:r>
                        <a:rPr lang="en-US" i="1" err="1"/>
                        <a:t>Syeda</a:t>
                      </a:r>
                      <a:r>
                        <a:rPr lang="en-US" i="1"/>
                        <a:t> Anika </a:t>
                      </a:r>
                      <a:r>
                        <a:rPr lang="en-US" i="1" err="1"/>
                        <a:t>Tasnim</a:t>
                      </a:r>
                      <a:endParaRPr lang="en-US" i="1"/>
                    </a:p>
                    <a:p>
                      <a:r>
                        <a:rPr lang="en-US" i="1"/>
                        <a:t>anika.tasnim@aiub.edu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a:t>Course Title: Introduction to Programming</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altLang="en-US"/>
              <a:t>Character arrays</a:t>
            </a:r>
          </a:p>
        </p:txBody>
      </p:sp>
      <p:sp>
        <p:nvSpPr>
          <p:cNvPr id="17411" name="Text Box 4"/>
          <p:cNvSpPr txBox="1">
            <a:spLocks noChangeArrowheads="1"/>
          </p:cNvSpPr>
          <p:nvPr/>
        </p:nvSpPr>
        <p:spPr bwMode="auto">
          <a:xfrm>
            <a:off x="284163" y="2074155"/>
            <a:ext cx="7126288" cy="258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latin typeface="Courier New" panose="02070309020205020404" pitchFamily="49" charset="0"/>
              </a:rPr>
              <a:t>#include &lt;</a:t>
            </a:r>
            <a:r>
              <a:rPr lang="en-US" altLang="en-US" sz="1800" b="0" err="1">
                <a:latin typeface="Courier New" panose="02070309020205020404" pitchFamily="49" charset="0"/>
              </a:rPr>
              <a:t>stdio.h</a:t>
            </a:r>
            <a:r>
              <a:rPr lang="en-US" altLang="en-US" sz="1800" b="0">
                <a:latin typeface="Courier New" panose="02070309020205020404" pitchFamily="49" charset="0"/>
              </a:rPr>
              <a:t>&gt;</a:t>
            </a:r>
          </a:p>
          <a:p>
            <a:pPr eaLnBrk="1" hangingPunct="1">
              <a:spcBef>
                <a:spcPct val="0"/>
              </a:spcBef>
              <a:buFontTx/>
              <a:buNone/>
            </a:pPr>
            <a:r>
              <a:rPr lang="en-US" altLang="en-US" sz="1800" b="0" err="1">
                <a:latin typeface="Courier New" panose="02070309020205020404" pitchFamily="49" charset="0"/>
              </a:rPr>
              <a:t>int</a:t>
            </a:r>
            <a:r>
              <a:rPr lang="en-US" altLang="en-US" sz="1800" b="0">
                <a:latin typeface="Courier New" panose="02070309020205020404" pitchFamily="49" charset="0"/>
              </a:rPr>
              <a:t> main (void)</a:t>
            </a:r>
          </a:p>
          <a:p>
            <a:pPr eaLnBrk="1" hangingPunct="1">
              <a:spcBef>
                <a:spcPct val="0"/>
              </a:spcBef>
              <a:buFontTx/>
              <a:buNone/>
            </a:pPr>
            <a:r>
              <a:rPr lang="en-US" altLang="en-US" sz="1800" b="0">
                <a:latin typeface="Courier New" panose="02070309020205020404" pitchFamily="49" charset="0"/>
              </a:rPr>
              <a:t>{</a:t>
            </a:r>
          </a:p>
          <a:p>
            <a:pPr lvl="1" eaLnBrk="1" hangingPunct="1">
              <a:spcBef>
                <a:spcPct val="0"/>
              </a:spcBef>
              <a:buFontTx/>
              <a:buNone/>
            </a:pPr>
            <a:r>
              <a:rPr lang="en-US" altLang="en-US" sz="1800" b="0">
                <a:latin typeface="Courier New" panose="02070309020205020404" pitchFamily="49" charset="0"/>
              </a:rPr>
              <a:t>char word[] = { 'H', 'e', 'l', 'l', 'o', '!' };</a:t>
            </a:r>
          </a:p>
          <a:p>
            <a:pPr lvl="1" eaLnBrk="1" hangingPunct="1">
              <a:spcBef>
                <a:spcPct val="0"/>
              </a:spcBef>
              <a:buFontTx/>
              <a:buNone/>
            </a:pPr>
            <a:r>
              <a:rPr lang="en-US" altLang="en-US" sz="1800" b="0" err="1">
                <a:latin typeface="Courier New" panose="02070309020205020404" pitchFamily="49" charset="0"/>
              </a:rPr>
              <a:t>int</a:t>
            </a:r>
            <a:r>
              <a:rPr lang="en-US" altLang="en-US" sz="1800" b="0">
                <a:latin typeface="Courier New" panose="02070309020205020404" pitchFamily="49" charset="0"/>
              </a:rPr>
              <a:t> </a:t>
            </a:r>
            <a:r>
              <a:rPr lang="en-US" altLang="en-US" sz="1800" b="0" err="1">
                <a:latin typeface="Courier New" panose="02070309020205020404" pitchFamily="49" charset="0"/>
              </a:rPr>
              <a:t>i</a:t>
            </a:r>
            <a:r>
              <a:rPr lang="en-US" altLang="en-US" sz="1800" b="0">
                <a:latin typeface="Courier New" panose="02070309020205020404" pitchFamily="49" charset="0"/>
              </a:rPr>
              <a:t>;</a:t>
            </a:r>
          </a:p>
          <a:p>
            <a:pPr lvl="1" eaLnBrk="1" hangingPunct="1">
              <a:spcBef>
                <a:spcPct val="0"/>
              </a:spcBef>
              <a:buFontTx/>
              <a:buNone/>
            </a:pPr>
            <a:r>
              <a:rPr lang="en-US" altLang="en-US" sz="1800" b="0">
                <a:latin typeface="Courier New" panose="02070309020205020404" pitchFamily="49" charset="0"/>
              </a:rPr>
              <a:t>for ( </a:t>
            </a:r>
            <a:r>
              <a:rPr lang="en-US" altLang="en-US" sz="1800" b="0" err="1">
                <a:latin typeface="Courier New" panose="02070309020205020404" pitchFamily="49" charset="0"/>
              </a:rPr>
              <a:t>i</a:t>
            </a:r>
            <a:r>
              <a:rPr lang="en-US" altLang="en-US" sz="1800" b="0">
                <a:latin typeface="Courier New" panose="02070309020205020404" pitchFamily="49" charset="0"/>
              </a:rPr>
              <a:t> = 0; </a:t>
            </a:r>
            <a:r>
              <a:rPr lang="en-US" altLang="en-US" sz="1800" b="0" err="1">
                <a:latin typeface="Courier New" panose="02070309020205020404" pitchFamily="49" charset="0"/>
              </a:rPr>
              <a:t>i</a:t>
            </a:r>
            <a:r>
              <a:rPr lang="en-US" altLang="en-US" sz="1800" b="0">
                <a:latin typeface="Courier New" panose="02070309020205020404" pitchFamily="49" charset="0"/>
              </a:rPr>
              <a:t> &lt; 6; ++</a:t>
            </a:r>
            <a:r>
              <a:rPr lang="en-US" altLang="en-US" sz="1800" b="0" err="1">
                <a:latin typeface="Courier New" panose="02070309020205020404" pitchFamily="49" charset="0"/>
              </a:rPr>
              <a:t>i</a:t>
            </a:r>
            <a:r>
              <a:rPr lang="en-US" altLang="en-US" sz="1800" b="0">
                <a:latin typeface="Courier New" panose="02070309020205020404" pitchFamily="49" charset="0"/>
              </a:rPr>
              <a:t> )</a:t>
            </a:r>
          </a:p>
          <a:p>
            <a:pPr lvl="1" eaLnBrk="1" hangingPunct="1">
              <a:spcBef>
                <a:spcPct val="0"/>
              </a:spcBef>
              <a:buFontTx/>
              <a:buNone/>
            </a:pPr>
            <a:r>
              <a:rPr lang="en-US" altLang="en-US" sz="1800" b="0">
                <a:latin typeface="Courier New" panose="02070309020205020404" pitchFamily="49" charset="0"/>
              </a:rPr>
              <a:t>	</a:t>
            </a:r>
            <a:r>
              <a:rPr lang="en-US" altLang="en-US" sz="1800" b="0" err="1">
                <a:latin typeface="Courier New" panose="02070309020205020404" pitchFamily="49" charset="0"/>
              </a:rPr>
              <a:t>cout</a:t>
            </a:r>
            <a:r>
              <a:rPr lang="en-US" altLang="en-US" sz="1800" b="0">
                <a:latin typeface="Courier New" panose="02070309020205020404" pitchFamily="49" charset="0"/>
              </a:rPr>
              <a:t>&lt;&lt;word[</a:t>
            </a:r>
            <a:r>
              <a:rPr lang="en-US" altLang="en-US" sz="1800" b="0" err="1">
                <a:latin typeface="Courier New" panose="02070309020205020404" pitchFamily="49" charset="0"/>
              </a:rPr>
              <a:t>i</a:t>
            </a:r>
            <a:r>
              <a:rPr lang="en-US" altLang="en-US" sz="1800" b="0">
                <a:latin typeface="Courier New" panose="02070309020205020404" pitchFamily="49" charset="0"/>
              </a:rPr>
              <a:t>]);</a:t>
            </a:r>
          </a:p>
          <a:p>
            <a:pPr lvl="1" eaLnBrk="1" hangingPunct="1">
              <a:spcBef>
                <a:spcPct val="0"/>
              </a:spcBef>
              <a:buFontTx/>
              <a:buNone/>
            </a:pPr>
            <a:r>
              <a:rPr lang="en-US" altLang="en-US" sz="1800" b="0">
                <a:latin typeface="Courier New" panose="02070309020205020404" pitchFamily="49" charset="0"/>
              </a:rPr>
              <a:t>return 0;</a:t>
            </a:r>
          </a:p>
          <a:p>
            <a:pPr eaLnBrk="1" hangingPunct="1">
              <a:spcBef>
                <a:spcPct val="0"/>
              </a:spcBef>
              <a:buFontTx/>
              <a:buNone/>
            </a:pPr>
            <a:r>
              <a:rPr lang="en-US" altLang="en-US" sz="1800" b="0">
                <a:latin typeface="Courier New" panose="02070309020205020404" pitchFamily="49" charset="0"/>
              </a:rPr>
              <a:t>}</a:t>
            </a:r>
          </a:p>
        </p:txBody>
      </p:sp>
      <p:sp>
        <p:nvSpPr>
          <p:cNvPr id="17412" name="Text Box 5"/>
          <p:cNvSpPr txBox="1">
            <a:spLocks noChangeArrowheads="1"/>
          </p:cNvSpPr>
          <p:nvPr/>
        </p:nvSpPr>
        <p:spPr bwMode="auto">
          <a:xfrm>
            <a:off x="284163" y="5257800"/>
            <a:ext cx="8274050" cy="36671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a special case of character arrays:  the character</a:t>
            </a:r>
            <a:r>
              <a:rPr lang="en-US" altLang="en-US" sz="1800" b="0" i="1"/>
              <a:t> string</a:t>
            </a:r>
            <a:r>
              <a:rPr lang="en-US" altLang="en-US" sz="1800" b="0"/>
              <a:t> type =&gt;in a later chapter</a:t>
            </a:r>
          </a:p>
        </p:txBody>
      </p:sp>
    </p:spTree>
    <p:extLst>
      <p:ext uri="{BB962C8B-B14F-4D97-AF65-F5344CB8AC3E}">
        <p14:creationId xmlns:p14="http://schemas.microsoft.com/office/powerpoint/2010/main" val="4274101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l" eaLnBrk="1" hangingPunct="1"/>
            <a:r>
              <a:rPr lang="en-US" altLang="en-US" sz="4000"/>
              <a:t>Example: Base conversion using arrays</a:t>
            </a:r>
          </a:p>
        </p:txBody>
      </p:sp>
      <p:sp>
        <p:nvSpPr>
          <p:cNvPr id="18435" name="Text Box 4"/>
          <p:cNvSpPr txBox="1">
            <a:spLocks noChangeArrowheads="1"/>
          </p:cNvSpPr>
          <p:nvPr/>
        </p:nvSpPr>
        <p:spPr bwMode="auto">
          <a:xfrm>
            <a:off x="284162" y="1895168"/>
            <a:ext cx="8574087"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a:latin typeface="Courier New"/>
                <a:cs typeface="Courier New"/>
              </a:rPr>
              <a:t>#include &lt;iostream&gt;</a:t>
            </a:r>
          </a:p>
          <a:p>
            <a:pPr eaLnBrk="1" hangingPunct="1">
              <a:spcBef>
                <a:spcPct val="0"/>
              </a:spcBef>
              <a:buFontTx/>
              <a:buNone/>
            </a:pPr>
            <a:r>
              <a:rPr lang="en-US" altLang="en-US" sz="2000" b="1">
                <a:latin typeface="Courier New"/>
                <a:cs typeface="Courier New"/>
              </a:rPr>
              <a:t>using namespace std;</a:t>
            </a:r>
          </a:p>
          <a:p>
            <a:pPr eaLnBrk="1" hangingPunct="1">
              <a:spcBef>
                <a:spcPct val="0"/>
              </a:spcBef>
              <a:buFontTx/>
              <a:buNone/>
            </a:pPr>
            <a:r>
              <a:rPr lang="en-US" altLang="en-US" sz="2000" b="1">
                <a:latin typeface="Courier New"/>
                <a:cs typeface="Courier New"/>
              </a:rPr>
              <a:t>int main (void)</a:t>
            </a:r>
          </a:p>
          <a:p>
            <a:pPr eaLnBrk="1" hangingPunct="1">
              <a:spcBef>
                <a:spcPct val="0"/>
              </a:spcBef>
              <a:buFontTx/>
              <a:buNone/>
            </a:pPr>
            <a:r>
              <a:rPr lang="en-US" altLang="en-US" sz="2000" b="1">
                <a:latin typeface="Courier New" panose="02070309020205020404" pitchFamily="49" charset="0"/>
              </a:rPr>
              <a:t>{</a:t>
            </a:r>
          </a:p>
          <a:p>
            <a:pPr eaLnBrk="1" hangingPunct="1">
              <a:spcBef>
                <a:spcPct val="0"/>
              </a:spcBef>
              <a:buFontTx/>
              <a:buNone/>
            </a:pPr>
            <a:r>
              <a:rPr lang="en-US" altLang="en-US" sz="2000" b="1">
                <a:latin typeface="Courier New"/>
                <a:cs typeface="Courier New"/>
              </a:rPr>
              <a:t>const char </a:t>
            </a:r>
            <a:r>
              <a:rPr lang="en-US" altLang="en-US" sz="2000" b="1" err="1">
                <a:latin typeface="Courier New"/>
                <a:cs typeface="Courier New"/>
              </a:rPr>
              <a:t>baseDigits</a:t>
            </a:r>
            <a:r>
              <a:rPr lang="en-US" altLang="en-US" sz="2000" b="1">
                <a:latin typeface="Courier New"/>
                <a:cs typeface="Courier New"/>
              </a:rPr>
              <a:t>[16] = {</a:t>
            </a:r>
          </a:p>
          <a:p>
            <a:pPr eaLnBrk="1" hangingPunct="1">
              <a:spcBef>
                <a:spcPct val="0"/>
              </a:spcBef>
              <a:buFontTx/>
              <a:buNone/>
            </a:pPr>
            <a:r>
              <a:rPr lang="en-US" altLang="en-US" sz="2000" b="1">
                <a:latin typeface="Courier New" panose="02070309020205020404" pitchFamily="49" charset="0"/>
              </a:rPr>
              <a:t>'0', '1', '2', '3', '4', '5', '6', '7',</a:t>
            </a:r>
          </a:p>
          <a:p>
            <a:pPr eaLnBrk="1" hangingPunct="1">
              <a:spcBef>
                <a:spcPct val="0"/>
              </a:spcBef>
              <a:buFontTx/>
              <a:buNone/>
            </a:pPr>
            <a:r>
              <a:rPr lang="en-US" altLang="en-US" sz="2000" b="1">
                <a:latin typeface="Courier New" panose="02070309020205020404" pitchFamily="49" charset="0"/>
              </a:rPr>
              <a:t>'8', '9', 'A', 'B', 'C', 'D', 'E', 'F' };</a:t>
            </a:r>
          </a:p>
          <a:p>
            <a:pPr eaLnBrk="1" hangingPunct="1">
              <a:spcBef>
                <a:spcPct val="0"/>
              </a:spcBef>
              <a:buFontTx/>
              <a:buNone/>
            </a:pPr>
            <a:r>
              <a:rPr lang="en-US" altLang="en-US" sz="2000" b="1">
                <a:latin typeface="Courier New"/>
                <a:cs typeface="Courier New"/>
              </a:rPr>
              <a:t>int </a:t>
            </a:r>
            <a:r>
              <a:rPr lang="en-US" altLang="en-US" sz="2000" b="1" err="1">
                <a:latin typeface="Courier New"/>
                <a:cs typeface="Courier New"/>
              </a:rPr>
              <a:t>convertedNumber</a:t>
            </a:r>
            <a:r>
              <a:rPr lang="en-US" altLang="en-US" sz="2000" b="1">
                <a:latin typeface="Courier New"/>
                <a:cs typeface="Courier New"/>
              </a:rPr>
              <a:t>[64];</a:t>
            </a:r>
          </a:p>
          <a:p>
            <a:pPr eaLnBrk="1" hangingPunct="1">
              <a:spcBef>
                <a:spcPct val="0"/>
              </a:spcBef>
              <a:buFontTx/>
              <a:buNone/>
            </a:pPr>
            <a:r>
              <a:rPr lang="en-US" altLang="en-US" sz="2000" b="1">
                <a:latin typeface="Courier New"/>
                <a:cs typeface="Courier New"/>
              </a:rPr>
              <a:t>long int </a:t>
            </a:r>
            <a:r>
              <a:rPr lang="en-US" altLang="en-US" sz="2000" b="1" err="1">
                <a:latin typeface="Courier New"/>
                <a:cs typeface="Courier New"/>
              </a:rPr>
              <a:t>numberToConvert</a:t>
            </a:r>
            <a:r>
              <a:rPr lang="en-US" altLang="en-US" sz="2000" b="1">
                <a:latin typeface="Courier New"/>
                <a:cs typeface="Courier New"/>
              </a:rPr>
              <a:t>;</a:t>
            </a:r>
            <a:endParaRPr lang="en-US" altLang="en-US" sz="2000" b="1">
              <a:latin typeface="Courier New" panose="02070309020205020404" pitchFamily="49" charset="0"/>
              <a:cs typeface="Courier New"/>
            </a:endParaRPr>
          </a:p>
          <a:p>
            <a:pPr eaLnBrk="1" hangingPunct="1">
              <a:spcBef>
                <a:spcPct val="0"/>
              </a:spcBef>
              <a:buFontTx/>
              <a:buNone/>
            </a:pPr>
            <a:r>
              <a:rPr lang="en-US" altLang="en-US" sz="2000" b="1">
                <a:latin typeface="Courier New"/>
                <a:cs typeface="Courier New"/>
              </a:rPr>
              <a:t>int </a:t>
            </a:r>
            <a:r>
              <a:rPr lang="en-US" altLang="en-US" sz="2000" b="1" err="1">
                <a:latin typeface="Courier New"/>
                <a:cs typeface="Courier New"/>
              </a:rPr>
              <a:t>nextDigit</a:t>
            </a:r>
            <a:r>
              <a:rPr lang="en-US" altLang="en-US" sz="2000" b="1">
                <a:latin typeface="Courier New"/>
                <a:cs typeface="Courier New"/>
              </a:rPr>
              <a:t>, base, index = 0;</a:t>
            </a:r>
          </a:p>
          <a:p>
            <a:pPr eaLnBrk="1" hangingPunct="1">
              <a:spcBef>
                <a:spcPct val="0"/>
              </a:spcBef>
              <a:buFontTx/>
              <a:buNone/>
            </a:pPr>
            <a:r>
              <a:rPr lang="en-US" altLang="en-US" sz="2000" b="1">
                <a:latin typeface="Courier New" panose="02070309020205020404" pitchFamily="49" charset="0"/>
              </a:rPr>
              <a:t>// get the number and the base</a:t>
            </a:r>
          </a:p>
          <a:p>
            <a:pPr eaLnBrk="1" hangingPunct="1">
              <a:spcBef>
                <a:spcPct val="0"/>
              </a:spcBef>
              <a:buFontTx/>
              <a:buNone/>
            </a:pPr>
            <a:r>
              <a:rPr lang="en-US" altLang="en-US" sz="2000" b="1" err="1">
                <a:latin typeface="Courier New" panose="02070309020205020404" pitchFamily="49" charset="0"/>
              </a:rPr>
              <a:t>cout</a:t>
            </a:r>
            <a:r>
              <a:rPr lang="en-US" altLang="en-US" sz="2000" b="1">
                <a:latin typeface="Courier New" panose="02070309020205020404" pitchFamily="49" charset="0"/>
              </a:rPr>
              <a:t>&lt;&lt;"Number to be converted? "&lt;&lt;</a:t>
            </a:r>
            <a:r>
              <a:rPr lang="en-US" altLang="en-US" sz="2000" b="1" err="1">
                <a:latin typeface="Courier New" panose="02070309020205020404" pitchFamily="49" charset="0"/>
              </a:rPr>
              <a:t>endl</a:t>
            </a:r>
            <a:r>
              <a:rPr lang="en-US" altLang="en-US" sz="2000" b="1">
                <a:latin typeface="Courier New" panose="02070309020205020404" pitchFamily="49" charset="0"/>
              </a:rPr>
              <a:t>;</a:t>
            </a:r>
          </a:p>
          <a:p>
            <a:pPr eaLnBrk="1" hangingPunct="1">
              <a:spcBef>
                <a:spcPct val="0"/>
              </a:spcBef>
              <a:buFontTx/>
              <a:buNone/>
            </a:pPr>
            <a:r>
              <a:rPr lang="en-US" altLang="en-US" sz="2000" b="1" err="1">
                <a:latin typeface="Courier New" panose="02070309020205020404" pitchFamily="49" charset="0"/>
              </a:rPr>
              <a:t>cin</a:t>
            </a:r>
            <a:r>
              <a:rPr lang="en-US" altLang="en-US" sz="2000" b="1">
                <a:latin typeface="Courier New" panose="02070309020205020404" pitchFamily="49" charset="0"/>
              </a:rPr>
              <a:t>&gt;&gt;</a:t>
            </a:r>
            <a:r>
              <a:rPr lang="en-US" altLang="en-US" sz="2000" b="1" err="1">
                <a:latin typeface="Courier New" panose="02070309020205020404" pitchFamily="49" charset="0"/>
              </a:rPr>
              <a:t>numberToConvert</a:t>
            </a:r>
            <a:r>
              <a:rPr lang="en-US" altLang="en-US" sz="2000" b="1">
                <a:latin typeface="Courier New" panose="02070309020205020404" pitchFamily="49" charset="0"/>
              </a:rPr>
              <a:t>;</a:t>
            </a:r>
          </a:p>
          <a:p>
            <a:pPr eaLnBrk="1" hangingPunct="1">
              <a:spcBef>
                <a:spcPct val="0"/>
              </a:spcBef>
              <a:buFontTx/>
              <a:buNone/>
            </a:pPr>
            <a:r>
              <a:rPr lang="en-US" altLang="en-US" sz="2000" b="1" err="1">
                <a:latin typeface="Courier New" panose="02070309020205020404" pitchFamily="49" charset="0"/>
              </a:rPr>
              <a:t>cout</a:t>
            </a:r>
            <a:r>
              <a:rPr lang="en-US" altLang="en-US" sz="2000" b="1">
                <a:latin typeface="Courier New" panose="02070309020205020404" pitchFamily="49" charset="0"/>
              </a:rPr>
              <a:t>&lt;&lt;"Base? "&lt;&lt;</a:t>
            </a:r>
            <a:r>
              <a:rPr lang="en-US" altLang="en-US" sz="2000" b="1" err="1">
                <a:latin typeface="Courier New" panose="02070309020205020404" pitchFamily="49" charset="0"/>
              </a:rPr>
              <a:t>endl</a:t>
            </a:r>
            <a:r>
              <a:rPr lang="en-US" altLang="en-US" sz="2000" b="1">
                <a:latin typeface="Courier New" panose="02070309020205020404" pitchFamily="49" charset="0"/>
              </a:rPr>
              <a:t>;</a:t>
            </a:r>
          </a:p>
          <a:p>
            <a:pPr eaLnBrk="1" hangingPunct="1">
              <a:spcBef>
                <a:spcPct val="0"/>
              </a:spcBef>
              <a:buFontTx/>
              <a:buNone/>
            </a:pPr>
            <a:r>
              <a:rPr lang="en-US" altLang="en-US" sz="2000" b="1" err="1">
                <a:latin typeface="Courier New" panose="02070309020205020404" pitchFamily="49" charset="0"/>
              </a:rPr>
              <a:t>cin</a:t>
            </a:r>
            <a:r>
              <a:rPr lang="en-US" altLang="en-US" sz="2000" b="1">
                <a:latin typeface="Courier New" panose="02070309020205020404" pitchFamily="49" charset="0"/>
              </a:rPr>
              <a:t>&gt;&gt;base;</a:t>
            </a:r>
          </a:p>
          <a:p>
            <a:pPr eaLnBrk="1" hangingPunct="1">
              <a:spcBef>
                <a:spcPct val="0"/>
              </a:spcBef>
              <a:buFontTx/>
              <a:buNone/>
            </a:pPr>
            <a:endParaRPr lang="en-US" altLang="en-US" sz="1800" b="1">
              <a:latin typeface="Courier New" panose="02070309020205020404" pitchFamily="49" charset="0"/>
            </a:endParaRPr>
          </a:p>
        </p:txBody>
      </p:sp>
    </p:spTree>
    <p:extLst>
      <p:ext uri="{BB962C8B-B14F-4D97-AF65-F5344CB8AC3E}">
        <p14:creationId xmlns:p14="http://schemas.microsoft.com/office/powerpoint/2010/main" val="821100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altLang="en-US"/>
              <a:t>Example continued</a:t>
            </a:r>
          </a:p>
        </p:txBody>
      </p:sp>
      <p:sp>
        <p:nvSpPr>
          <p:cNvPr id="20483" name="Text Box 4"/>
          <p:cNvSpPr txBox="1">
            <a:spLocks noChangeArrowheads="1"/>
          </p:cNvSpPr>
          <p:nvPr/>
        </p:nvSpPr>
        <p:spPr bwMode="auto">
          <a:xfrm>
            <a:off x="284162" y="1728032"/>
            <a:ext cx="8574087"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a:latin typeface="Courier New" panose="02070309020205020404" pitchFamily="49" charset="0"/>
              </a:rPr>
              <a:t>// convert to the indicated base</a:t>
            </a:r>
          </a:p>
          <a:p>
            <a:pPr eaLnBrk="1" hangingPunct="1">
              <a:spcBef>
                <a:spcPct val="0"/>
              </a:spcBef>
              <a:buFontTx/>
              <a:buNone/>
            </a:pPr>
            <a:r>
              <a:rPr lang="en-US" altLang="en-US" sz="2000" b="1">
                <a:latin typeface="Courier New" panose="02070309020205020404" pitchFamily="49" charset="0"/>
              </a:rPr>
              <a:t>do {</a:t>
            </a:r>
          </a:p>
          <a:p>
            <a:pPr eaLnBrk="1" hangingPunct="1">
              <a:spcBef>
                <a:spcPct val="0"/>
              </a:spcBef>
              <a:buFontTx/>
              <a:buNone/>
            </a:pPr>
            <a:r>
              <a:rPr lang="en-US" altLang="en-US" sz="2000" b="1">
                <a:latin typeface="Courier New" panose="02070309020205020404" pitchFamily="49" charset="0"/>
              </a:rPr>
              <a:t>	</a:t>
            </a:r>
            <a:r>
              <a:rPr lang="en-US" altLang="en-US" sz="2000" b="1" err="1">
                <a:latin typeface="Courier New" panose="02070309020205020404" pitchFamily="49" charset="0"/>
              </a:rPr>
              <a:t>convertedNumber</a:t>
            </a:r>
            <a:r>
              <a:rPr lang="en-US" altLang="en-US" sz="2000" b="1">
                <a:latin typeface="Courier New" panose="02070309020205020404" pitchFamily="49" charset="0"/>
              </a:rPr>
              <a:t>[index] = </a:t>
            </a:r>
            <a:r>
              <a:rPr lang="en-US" altLang="en-US" sz="2000" b="1" err="1">
                <a:latin typeface="Courier New" panose="02070309020205020404" pitchFamily="49" charset="0"/>
              </a:rPr>
              <a:t>numberToConvert</a:t>
            </a:r>
            <a:r>
              <a:rPr lang="en-US" altLang="en-US" sz="2000" b="1">
                <a:latin typeface="Courier New" panose="02070309020205020404" pitchFamily="49" charset="0"/>
              </a:rPr>
              <a:t> % base;</a:t>
            </a:r>
          </a:p>
          <a:p>
            <a:pPr eaLnBrk="1" hangingPunct="1">
              <a:spcBef>
                <a:spcPct val="0"/>
              </a:spcBef>
              <a:buFontTx/>
              <a:buNone/>
            </a:pPr>
            <a:r>
              <a:rPr lang="en-US" altLang="en-US" sz="2000" b="1">
                <a:latin typeface="Courier New" panose="02070309020205020404" pitchFamily="49" charset="0"/>
              </a:rPr>
              <a:t>	++index;</a:t>
            </a:r>
          </a:p>
          <a:p>
            <a:pPr eaLnBrk="1" hangingPunct="1">
              <a:spcBef>
                <a:spcPct val="0"/>
              </a:spcBef>
              <a:buFontTx/>
              <a:buNone/>
            </a:pPr>
            <a:r>
              <a:rPr lang="en-US" altLang="en-US" sz="2000" b="1">
                <a:latin typeface="Courier New" panose="02070309020205020404" pitchFamily="49" charset="0"/>
              </a:rPr>
              <a:t>	</a:t>
            </a:r>
            <a:r>
              <a:rPr lang="en-US" altLang="en-US" sz="2000" b="1" err="1">
                <a:latin typeface="Courier New" panose="02070309020205020404" pitchFamily="49" charset="0"/>
              </a:rPr>
              <a:t>numberToConvert</a:t>
            </a:r>
            <a:r>
              <a:rPr lang="en-US" altLang="en-US" sz="2000" b="1">
                <a:latin typeface="Courier New" panose="02070309020205020404" pitchFamily="49" charset="0"/>
              </a:rPr>
              <a:t> = </a:t>
            </a:r>
            <a:r>
              <a:rPr lang="en-US" altLang="en-US" sz="2000" b="1" err="1">
                <a:latin typeface="Courier New" panose="02070309020205020404" pitchFamily="49" charset="0"/>
              </a:rPr>
              <a:t>numberToConvert</a:t>
            </a:r>
            <a:r>
              <a:rPr lang="en-US" altLang="en-US" sz="2000" b="1">
                <a:latin typeface="Courier New" panose="02070309020205020404" pitchFamily="49" charset="0"/>
              </a:rPr>
              <a:t> / base;</a:t>
            </a:r>
          </a:p>
          <a:p>
            <a:pPr eaLnBrk="1" hangingPunct="1">
              <a:spcBef>
                <a:spcPct val="0"/>
              </a:spcBef>
              <a:buFontTx/>
              <a:buNone/>
            </a:pPr>
            <a:r>
              <a:rPr lang="en-US" altLang="en-US" sz="2000" b="1">
                <a:latin typeface="Courier New" panose="02070309020205020404" pitchFamily="49" charset="0"/>
              </a:rPr>
              <a:t>}</a:t>
            </a:r>
          </a:p>
          <a:p>
            <a:pPr eaLnBrk="1" hangingPunct="1">
              <a:spcBef>
                <a:spcPct val="0"/>
              </a:spcBef>
              <a:buFontTx/>
              <a:buNone/>
            </a:pPr>
            <a:r>
              <a:rPr lang="en-US" altLang="en-US" sz="2000" b="1">
                <a:latin typeface="Courier New" panose="02070309020205020404" pitchFamily="49" charset="0"/>
              </a:rPr>
              <a:t>while ( </a:t>
            </a:r>
            <a:r>
              <a:rPr lang="en-US" altLang="en-US" sz="2000" b="1" err="1">
                <a:latin typeface="Courier New" panose="02070309020205020404" pitchFamily="49" charset="0"/>
              </a:rPr>
              <a:t>numberToConvert</a:t>
            </a:r>
            <a:r>
              <a:rPr lang="en-US" altLang="en-US" sz="2000" b="1">
                <a:latin typeface="Courier New" panose="02070309020205020404" pitchFamily="49" charset="0"/>
              </a:rPr>
              <a:t> != 0 );</a:t>
            </a:r>
          </a:p>
          <a:p>
            <a:pPr eaLnBrk="1" hangingPunct="1">
              <a:spcBef>
                <a:spcPct val="0"/>
              </a:spcBef>
              <a:buFontTx/>
              <a:buNone/>
            </a:pPr>
            <a:r>
              <a:rPr lang="en-US" altLang="en-US" sz="2000" b="1">
                <a:latin typeface="Courier New" panose="02070309020205020404" pitchFamily="49" charset="0"/>
              </a:rPr>
              <a:t>// display the results in reverse order</a:t>
            </a:r>
          </a:p>
          <a:p>
            <a:pPr eaLnBrk="1" hangingPunct="1">
              <a:spcBef>
                <a:spcPct val="0"/>
              </a:spcBef>
              <a:buFontTx/>
              <a:buNone/>
            </a:pPr>
            <a:r>
              <a:rPr lang="en-US" altLang="en-US" sz="2000" b="1" err="1">
                <a:latin typeface="Courier New" panose="02070309020205020404" pitchFamily="49" charset="0"/>
              </a:rPr>
              <a:t>cout</a:t>
            </a:r>
            <a:r>
              <a:rPr lang="en-US" altLang="en-US" sz="2000" b="1">
                <a:latin typeface="Courier New" panose="02070309020205020404" pitchFamily="49" charset="0"/>
              </a:rPr>
              <a:t>&lt;&lt;"Converted number = ";</a:t>
            </a:r>
          </a:p>
          <a:p>
            <a:pPr eaLnBrk="1" hangingPunct="1">
              <a:spcBef>
                <a:spcPct val="0"/>
              </a:spcBef>
              <a:buFontTx/>
              <a:buNone/>
            </a:pPr>
            <a:r>
              <a:rPr lang="en-US" altLang="en-US" sz="2000" b="1">
                <a:latin typeface="Courier New" panose="02070309020205020404" pitchFamily="49" charset="0"/>
              </a:rPr>
              <a:t>for (--index; index &gt;= 0; --index )</a:t>
            </a:r>
          </a:p>
          <a:p>
            <a:pPr eaLnBrk="1" hangingPunct="1">
              <a:spcBef>
                <a:spcPct val="0"/>
              </a:spcBef>
              <a:buFontTx/>
              <a:buNone/>
            </a:pPr>
            <a:r>
              <a:rPr lang="en-US" altLang="en-US" sz="2000" b="1">
                <a:latin typeface="Courier New" panose="02070309020205020404" pitchFamily="49" charset="0"/>
              </a:rPr>
              <a:t>    {</a:t>
            </a:r>
          </a:p>
          <a:p>
            <a:pPr eaLnBrk="1" hangingPunct="1">
              <a:spcBef>
                <a:spcPct val="0"/>
              </a:spcBef>
              <a:buFontTx/>
              <a:buNone/>
            </a:pPr>
            <a:r>
              <a:rPr lang="en-US" altLang="en-US" sz="2000" b="1">
                <a:latin typeface="Courier New" panose="02070309020205020404" pitchFamily="49" charset="0"/>
              </a:rPr>
              <a:t>	</a:t>
            </a:r>
            <a:r>
              <a:rPr lang="en-US" altLang="en-US" sz="2000" b="1" err="1">
                <a:latin typeface="Courier New" panose="02070309020205020404" pitchFamily="49" charset="0"/>
              </a:rPr>
              <a:t>nextDigit</a:t>
            </a:r>
            <a:r>
              <a:rPr lang="en-US" altLang="en-US" sz="2000" b="1">
                <a:latin typeface="Courier New" panose="02070309020205020404" pitchFamily="49" charset="0"/>
              </a:rPr>
              <a:t> = </a:t>
            </a:r>
            <a:r>
              <a:rPr lang="en-US" altLang="en-US" sz="2000" b="1" err="1">
                <a:latin typeface="Courier New" panose="02070309020205020404" pitchFamily="49" charset="0"/>
              </a:rPr>
              <a:t>convertedNumber</a:t>
            </a:r>
            <a:r>
              <a:rPr lang="en-US" altLang="en-US" sz="2000" b="1">
                <a:latin typeface="Courier New" panose="02070309020205020404" pitchFamily="49" charset="0"/>
              </a:rPr>
              <a:t>[index];</a:t>
            </a:r>
          </a:p>
          <a:p>
            <a:pPr eaLnBrk="1" hangingPunct="1">
              <a:spcBef>
                <a:spcPct val="0"/>
              </a:spcBef>
              <a:buFontTx/>
              <a:buNone/>
            </a:pPr>
            <a:r>
              <a:rPr lang="en-US" altLang="en-US" sz="2000" b="1">
                <a:latin typeface="Courier New" panose="02070309020205020404" pitchFamily="49" charset="0"/>
              </a:rPr>
              <a:t>	</a:t>
            </a:r>
            <a:r>
              <a:rPr lang="en-US" altLang="en-US" sz="2000" b="1" err="1">
                <a:latin typeface="Courier New" panose="02070309020205020404" pitchFamily="49" charset="0"/>
              </a:rPr>
              <a:t>cout</a:t>
            </a:r>
            <a:r>
              <a:rPr lang="en-US" altLang="en-US" sz="2000" b="1">
                <a:latin typeface="Courier New" panose="02070309020205020404" pitchFamily="49" charset="0"/>
              </a:rPr>
              <a:t>&lt;&lt;</a:t>
            </a:r>
            <a:r>
              <a:rPr lang="en-US" altLang="en-US" sz="2000" b="1" err="1">
                <a:latin typeface="Courier New" panose="02070309020205020404" pitchFamily="49" charset="0"/>
              </a:rPr>
              <a:t>baseDigits</a:t>
            </a:r>
            <a:r>
              <a:rPr lang="en-US" altLang="en-US" sz="2000" b="1">
                <a:latin typeface="Courier New" panose="02070309020205020404" pitchFamily="49" charset="0"/>
              </a:rPr>
              <a:t>[</a:t>
            </a:r>
            <a:r>
              <a:rPr lang="en-US" altLang="en-US" sz="2000" b="1" err="1">
                <a:latin typeface="Courier New" panose="02070309020205020404" pitchFamily="49" charset="0"/>
              </a:rPr>
              <a:t>nextDigit</a:t>
            </a:r>
            <a:r>
              <a:rPr lang="en-US" altLang="en-US" sz="2000" b="1">
                <a:latin typeface="Courier New" panose="02070309020205020404" pitchFamily="49" charset="0"/>
              </a:rPr>
              <a:t>];</a:t>
            </a:r>
          </a:p>
          <a:p>
            <a:pPr eaLnBrk="1" hangingPunct="1">
              <a:spcBef>
                <a:spcPct val="0"/>
              </a:spcBef>
              <a:buFontTx/>
              <a:buNone/>
            </a:pPr>
            <a:r>
              <a:rPr lang="en-US" altLang="en-US" sz="2000" b="1">
                <a:latin typeface="Courier New" panose="02070309020205020404" pitchFamily="49" charset="0"/>
              </a:rPr>
              <a:t>	}</a:t>
            </a:r>
          </a:p>
          <a:p>
            <a:pPr eaLnBrk="1" hangingPunct="1">
              <a:spcBef>
                <a:spcPct val="0"/>
              </a:spcBef>
              <a:buFontTx/>
              <a:buNone/>
            </a:pPr>
            <a:r>
              <a:rPr lang="en-US" altLang="en-US" sz="2000" b="1">
                <a:latin typeface="Courier New" panose="02070309020205020404" pitchFamily="49" charset="0"/>
              </a:rPr>
              <a:t>return 0;</a:t>
            </a:r>
          </a:p>
          <a:p>
            <a:pPr eaLnBrk="1" hangingPunct="1">
              <a:spcBef>
                <a:spcPct val="0"/>
              </a:spcBef>
              <a:buFontTx/>
              <a:buNone/>
            </a:pPr>
            <a:r>
              <a:rPr lang="en-US" altLang="en-US" sz="2000" b="1">
                <a:latin typeface="Courier New" panose="02070309020205020404" pitchFamily="49" charset="0"/>
              </a:rPr>
              <a:t>}</a:t>
            </a:r>
          </a:p>
          <a:p>
            <a:pPr eaLnBrk="1" hangingPunct="1">
              <a:spcBef>
                <a:spcPct val="0"/>
              </a:spcBef>
              <a:buFontTx/>
              <a:buNone/>
            </a:pPr>
            <a:endParaRPr lang="en-US" altLang="en-US" sz="2000" b="1">
              <a:latin typeface="Courier New" panose="02070309020205020404" pitchFamily="49" charset="0"/>
            </a:endParaRPr>
          </a:p>
        </p:txBody>
      </p:sp>
    </p:spTree>
    <p:extLst>
      <p:ext uri="{BB962C8B-B14F-4D97-AF65-F5344CB8AC3E}">
        <p14:creationId xmlns:p14="http://schemas.microsoft.com/office/powerpoint/2010/main" val="4007113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C66C47A5-C826-459F-94FD-80C387081C41}"/>
              </a:ext>
            </a:extLst>
          </p:cNvPr>
          <p:cNvGraphicFramePr>
            <a:graphicFrameLocks noGrp="1"/>
          </p:cNvGraphicFramePr>
          <p:nvPr>
            <p:extLst>
              <p:ext uri="{D42A27DB-BD31-4B8C-83A1-F6EECF244321}">
                <p14:modId xmlns:p14="http://schemas.microsoft.com/office/powerpoint/2010/main" val="3818918647"/>
              </p:ext>
            </p:extLst>
          </p:nvPr>
        </p:nvGraphicFramePr>
        <p:xfrm>
          <a:off x="601579" y="1397000"/>
          <a:ext cx="7018417" cy="1010920"/>
        </p:xfrm>
        <a:graphic>
          <a:graphicData uri="http://schemas.openxmlformats.org/drawingml/2006/table">
            <a:tbl>
              <a:tblPr firstRow="1" bandRow="1">
                <a:tableStyleId>{5940675A-B579-460E-94D1-54222C63F5DA}</a:tableStyleId>
              </a:tblPr>
              <a:tblGrid>
                <a:gridCol w="1287379">
                  <a:extLst>
                    <a:ext uri="{9D8B030D-6E8A-4147-A177-3AD203B41FA5}">
                      <a16:colId xmlns:a16="http://schemas.microsoft.com/office/drawing/2014/main" val="3567123530"/>
                    </a:ext>
                  </a:extLst>
                </a:gridCol>
                <a:gridCol w="636782">
                  <a:extLst>
                    <a:ext uri="{9D8B030D-6E8A-4147-A177-3AD203B41FA5}">
                      <a16:colId xmlns:a16="http://schemas.microsoft.com/office/drawing/2014/main" val="3954000953"/>
                    </a:ext>
                  </a:extLst>
                </a:gridCol>
                <a:gridCol w="636782">
                  <a:extLst>
                    <a:ext uri="{9D8B030D-6E8A-4147-A177-3AD203B41FA5}">
                      <a16:colId xmlns:a16="http://schemas.microsoft.com/office/drawing/2014/main" val="2204855386"/>
                    </a:ext>
                  </a:extLst>
                </a:gridCol>
                <a:gridCol w="636782">
                  <a:extLst>
                    <a:ext uri="{9D8B030D-6E8A-4147-A177-3AD203B41FA5}">
                      <a16:colId xmlns:a16="http://schemas.microsoft.com/office/drawing/2014/main" val="1288769763"/>
                    </a:ext>
                  </a:extLst>
                </a:gridCol>
                <a:gridCol w="636782">
                  <a:extLst>
                    <a:ext uri="{9D8B030D-6E8A-4147-A177-3AD203B41FA5}">
                      <a16:colId xmlns:a16="http://schemas.microsoft.com/office/drawing/2014/main" val="796707666"/>
                    </a:ext>
                  </a:extLst>
                </a:gridCol>
                <a:gridCol w="636782">
                  <a:extLst>
                    <a:ext uri="{9D8B030D-6E8A-4147-A177-3AD203B41FA5}">
                      <a16:colId xmlns:a16="http://schemas.microsoft.com/office/drawing/2014/main" val="4228620012"/>
                    </a:ext>
                  </a:extLst>
                </a:gridCol>
                <a:gridCol w="636782">
                  <a:extLst>
                    <a:ext uri="{9D8B030D-6E8A-4147-A177-3AD203B41FA5}">
                      <a16:colId xmlns:a16="http://schemas.microsoft.com/office/drawing/2014/main" val="2862665102"/>
                    </a:ext>
                  </a:extLst>
                </a:gridCol>
                <a:gridCol w="636782">
                  <a:extLst>
                    <a:ext uri="{9D8B030D-6E8A-4147-A177-3AD203B41FA5}">
                      <a16:colId xmlns:a16="http://schemas.microsoft.com/office/drawing/2014/main" val="2162352494"/>
                    </a:ext>
                  </a:extLst>
                </a:gridCol>
                <a:gridCol w="636782">
                  <a:extLst>
                    <a:ext uri="{9D8B030D-6E8A-4147-A177-3AD203B41FA5}">
                      <a16:colId xmlns:a16="http://schemas.microsoft.com/office/drawing/2014/main" val="2888113523"/>
                    </a:ext>
                  </a:extLst>
                </a:gridCol>
                <a:gridCol w="636782">
                  <a:extLst>
                    <a:ext uri="{9D8B030D-6E8A-4147-A177-3AD203B41FA5}">
                      <a16:colId xmlns:a16="http://schemas.microsoft.com/office/drawing/2014/main" val="979832544"/>
                    </a:ext>
                  </a:extLst>
                </a:gridCol>
              </a:tblGrid>
              <a:tr h="370840">
                <a:tc>
                  <a:txBody>
                    <a:bodyPr/>
                    <a:lstStyle/>
                    <a:p>
                      <a:r>
                        <a:rPr lang="en-US" altLang="en-US" sz="1800" kern="1200" err="1">
                          <a:solidFill>
                            <a:schemeClr val="tx1"/>
                          </a:solidFill>
                          <a:latin typeface="+mn-lt"/>
                          <a:ea typeface="+mn-ea"/>
                          <a:cs typeface="+mn-cs"/>
                        </a:rPr>
                        <a:t>baseDigits</a:t>
                      </a:r>
                      <a:endParaRPr lang="en-US" sz="1800" kern="1200">
                        <a:solidFill>
                          <a:schemeClr val="tx1"/>
                        </a:solidFill>
                        <a:latin typeface="+mn-lt"/>
                        <a:ea typeface="+mn-ea"/>
                        <a:cs typeface="+mn-cs"/>
                      </a:endParaRPr>
                    </a:p>
                  </a:txBody>
                  <a:tcPr/>
                </a:tc>
                <a:tc>
                  <a:txBody>
                    <a:bodyPr/>
                    <a:lstStyle/>
                    <a:p>
                      <a:r>
                        <a:rPr lang="en-US"/>
                        <a:t>0</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a:t>
                      </a:r>
                    </a:p>
                  </a:txBody>
                  <a:tcPr/>
                </a:tc>
                <a:tc>
                  <a:txBody>
                    <a:bodyPr/>
                    <a:lstStyle/>
                    <a:p>
                      <a:r>
                        <a:rPr lang="en-US"/>
                        <a:t>9</a:t>
                      </a:r>
                    </a:p>
                  </a:txBody>
                  <a:tcPr/>
                </a:tc>
                <a:tc>
                  <a:txBody>
                    <a:bodyPr/>
                    <a:lstStyle/>
                    <a:p>
                      <a:r>
                        <a:rPr lang="en-US"/>
                        <a:t>A</a:t>
                      </a:r>
                    </a:p>
                  </a:txBody>
                  <a:tcPr/>
                </a:tc>
                <a:tc>
                  <a:txBody>
                    <a:bodyPr/>
                    <a:lstStyle/>
                    <a:p>
                      <a:r>
                        <a:rPr lang="en-US"/>
                        <a:t>….</a:t>
                      </a:r>
                    </a:p>
                  </a:txBody>
                  <a:tcPr/>
                </a:tc>
                <a:tc>
                  <a:txBody>
                    <a:bodyPr/>
                    <a:lstStyle/>
                    <a:p>
                      <a:r>
                        <a:rPr lang="en-US"/>
                        <a:t>F</a:t>
                      </a:r>
                    </a:p>
                  </a:txBody>
                  <a:tcPr/>
                </a:tc>
                <a:extLst>
                  <a:ext uri="{0D108BD9-81ED-4DB2-BD59-A6C34878D82A}">
                    <a16:rowId xmlns:a16="http://schemas.microsoft.com/office/drawing/2014/main" val="334592395"/>
                  </a:ext>
                </a:extLst>
              </a:tr>
              <a:tr h="370840">
                <a:tc>
                  <a:txBody>
                    <a:bodyPr/>
                    <a:lstStyle/>
                    <a:p>
                      <a:r>
                        <a:rPr lang="en-US" altLang="en-US" sz="1800" kern="1200" err="1">
                          <a:solidFill>
                            <a:schemeClr val="tx1"/>
                          </a:solidFill>
                          <a:latin typeface="+mn-lt"/>
                          <a:ea typeface="+mn-ea"/>
                          <a:cs typeface="+mn-cs"/>
                        </a:rPr>
                        <a:t>nextDigit</a:t>
                      </a:r>
                      <a:endParaRPr lang="en-US" altLang="en-US" sz="1800" kern="1200">
                        <a:solidFill>
                          <a:schemeClr val="tx1"/>
                        </a:solidFill>
                        <a:latin typeface="+mn-lt"/>
                        <a:ea typeface="+mn-ea"/>
                        <a:cs typeface="+mn-cs"/>
                      </a:endParaRPr>
                    </a:p>
                    <a:p>
                      <a:r>
                        <a:rPr lang="en-US" sz="1800" kern="1200">
                          <a:solidFill>
                            <a:schemeClr val="tx1"/>
                          </a:solidFill>
                          <a:latin typeface="+mn-lt"/>
                          <a:ea typeface="+mn-ea"/>
                          <a:cs typeface="+mn-cs"/>
                        </a:rPr>
                        <a:t>(</a:t>
                      </a:r>
                      <a:r>
                        <a:rPr lang="en-US" sz="1600" kern="1200">
                          <a:solidFill>
                            <a:schemeClr val="tx1"/>
                          </a:solidFill>
                          <a:latin typeface="+mn-lt"/>
                          <a:ea typeface="+mn-ea"/>
                          <a:cs typeface="+mn-cs"/>
                        </a:rPr>
                        <a:t>array index</a:t>
                      </a:r>
                      <a:r>
                        <a:rPr lang="en-US" sz="1800" kern="1200">
                          <a:solidFill>
                            <a:schemeClr val="tx1"/>
                          </a:solidFill>
                          <a:latin typeface="+mn-lt"/>
                          <a:ea typeface="+mn-ea"/>
                          <a:cs typeface="+mn-cs"/>
                        </a:rPr>
                        <a:t>)</a:t>
                      </a:r>
                    </a:p>
                  </a:txBody>
                  <a:tcPr/>
                </a:tc>
                <a:tc>
                  <a:txBody>
                    <a:bodyPr/>
                    <a:lstStyle/>
                    <a:p>
                      <a:r>
                        <a:rPr lang="en-US"/>
                        <a:t>0</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a:t>
                      </a:r>
                    </a:p>
                  </a:txBody>
                  <a:tcPr/>
                </a:tc>
                <a:tc>
                  <a:txBody>
                    <a:bodyPr/>
                    <a:lstStyle/>
                    <a:p>
                      <a:r>
                        <a:rPr lang="en-US"/>
                        <a:t>9</a:t>
                      </a:r>
                    </a:p>
                  </a:txBody>
                  <a:tcPr/>
                </a:tc>
                <a:tc>
                  <a:txBody>
                    <a:bodyPr/>
                    <a:lstStyle/>
                    <a:p>
                      <a:r>
                        <a:rPr lang="en-US"/>
                        <a:t>10</a:t>
                      </a:r>
                    </a:p>
                  </a:txBody>
                  <a:tcPr/>
                </a:tc>
                <a:tc>
                  <a:txBody>
                    <a:bodyPr/>
                    <a:lstStyle/>
                    <a:p>
                      <a:r>
                        <a:rPr lang="en-US"/>
                        <a:t>….</a:t>
                      </a:r>
                    </a:p>
                  </a:txBody>
                  <a:tcPr/>
                </a:tc>
                <a:tc>
                  <a:txBody>
                    <a:bodyPr/>
                    <a:lstStyle/>
                    <a:p>
                      <a:r>
                        <a:rPr lang="en-US"/>
                        <a:t>15</a:t>
                      </a:r>
                    </a:p>
                  </a:txBody>
                  <a:tcPr/>
                </a:tc>
                <a:extLst>
                  <a:ext uri="{0D108BD9-81ED-4DB2-BD59-A6C34878D82A}">
                    <a16:rowId xmlns:a16="http://schemas.microsoft.com/office/drawing/2014/main" val="77518410"/>
                  </a:ext>
                </a:extLst>
              </a:tr>
            </a:tbl>
          </a:graphicData>
        </a:graphic>
      </p:graphicFrame>
    </p:spTree>
    <p:extLst>
      <p:ext uri="{BB962C8B-B14F-4D97-AF65-F5344CB8AC3E}">
        <p14:creationId xmlns:p14="http://schemas.microsoft.com/office/powerpoint/2010/main" val="661061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l" eaLnBrk="1" hangingPunct="1"/>
            <a:r>
              <a:rPr lang="en-US" altLang="en-US"/>
              <a:t>Lecture 5: Outline</a:t>
            </a:r>
          </a:p>
        </p:txBody>
      </p:sp>
      <p:sp>
        <p:nvSpPr>
          <p:cNvPr id="3075" name="Rectangle 3"/>
          <p:cNvSpPr>
            <a:spLocks noGrp="1" noChangeArrowheads="1"/>
          </p:cNvSpPr>
          <p:nvPr>
            <p:ph type="body" idx="1"/>
          </p:nvPr>
        </p:nvSpPr>
        <p:spPr>
          <a:xfrm>
            <a:off x="284163" y="1875183"/>
            <a:ext cx="8084585" cy="4565374"/>
          </a:xfrm>
        </p:spPr>
        <p:txBody>
          <a:bodyPr>
            <a:normAutofit/>
          </a:bodyPr>
          <a:lstStyle/>
          <a:p>
            <a:pPr eaLnBrk="1" hangingPunct="1">
              <a:buFont typeface="Wingdings" panose="05000000000000000000" pitchFamily="2" charset="2"/>
              <a:buChar char="q"/>
              <a:defRPr/>
            </a:pPr>
            <a:r>
              <a:rPr lang="en-US" altLang="en-US" sz="3200"/>
              <a:t>Arrays </a:t>
            </a:r>
          </a:p>
          <a:p>
            <a:pPr eaLnBrk="1" hangingPunct="1">
              <a:buFont typeface="Wingdings" panose="05000000000000000000" pitchFamily="2" charset="2"/>
              <a:buChar char="q"/>
              <a:defRPr/>
            </a:pPr>
            <a:r>
              <a:rPr lang="en-US" altLang="en-US" sz="3200"/>
              <a:t>The concept of array</a:t>
            </a:r>
          </a:p>
          <a:p>
            <a:pPr lvl="1" eaLnBrk="1" hangingPunct="1">
              <a:buFont typeface="Wingdings" panose="05000000000000000000" pitchFamily="2" charset="2"/>
              <a:buChar char="q"/>
              <a:defRPr/>
            </a:pPr>
            <a:r>
              <a:rPr lang="en-US" altLang="en-US" sz="2800"/>
              <a:t>Defining arrays</a:t>
            </a:r>
          </a:p>
          <a:p>
            <a:pPr lvl="1" eaLnBrk="1" hangingPunct="1">
              <a:buFont typeface="Wingdings" panose="05000000000000000000" pitchFamily="2" charset="2"/>
              <a:buChar char="q"/>
              <a:defRPr/>
            </a:pPr>
            <a:r>
              <a:rPr lang="en-US" altLang="en-US" sz="2800"/>
              <a:t>Initializing arrays</a:t>
            </a:r>
          </a:p>
          <a:p>
            <a:pPr lvl="1" eaLnBrk="1" hangingPunct="1">
              <a:buFont typeface="Wingdings" panose="05000000000000000000" pitchFamily="2" charset="2"/>
              <a:buChar char="q"/>
              <a:defRPr/>
            </a:pPr>
            <a:r>
              <a:rPr lang="en-US" altLang="en-US" sz="2800"/>
              <a:t>Character arrays</a:t>
            </a:r>
          </a:p>
          <a:p>
            <a:pPr lvl="1" eaLnBrk="1" hangingPunct="1">
              <a:buFont typeface="Wingdings" panose="05000000000000000000" pitchFamily="2" charset="2"/>
              <a:buChar char="q"/>
              <a:defRPr/>
            </a:pPr>
            <a:r>
              <a:rPr lang="en-US" altLang="en-US" sz="2800"/>
              <a:t>Variable length arrays</a:t>
            </a:r>
          </a:p>
        </p:txBody>
      </p:sp>
    </p:spTree>
    <p:extLst>
      <p:ext uri="{BB962C8B-B14F-4D97-AF65-F5344CB8AC3E}">
        <p14:creationId xmlns:p14="http://schemas.microsoft.com/office/powerpoint/2010/main" val="3270969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altLang="en-US"/>
              <a:t>The concept of array</a:t>
            </a:r>
          </a:p>
        </p:txBody>
      </p:sp>
      <p:sp>
        <p:nvSpPr>
          <p:cNvPr id="6147" name="Rectangle 3"/>
          <p:cNvSpPr>
            <a:spLocks noGrp="1" noChangeArrowheads="1"/>
          </p:cNvSpPr>
          <p:nvPr>
            <p:ph type="body" idx="1"/>
          </p:nvPr>
        </p:nvSpPr>
        <p:spPr>
          <a:xfrm>
            <a:off x="284163" y="1981200"/>
            <a:ext cx="8229600" cy="4876800"/>
          </a:xfrm>
        </p:spPr>
        <p:txBody>
          <a:bodyPr>
            <a:normAutofit/>
          </a:bodyPr>
          <a:lstStyle/>
          <a:p>
            <a:pPr eaLnBrk="1" hangingPunct="1">
              <a:lnSpc>
                <a:spcPct val="95000"/>
              </a:lnSpc>
              <a:buFont typeface="Wingdings" panose="05000000000000000000" pitchFamily="2" charset="2"/>
              <a:buChar char="q"/>
            </a:pPr>
            <a:r>
              <a:rPr lang="en-US" altLang="en-US" sz="2800"/>
              <a:t>Array: a set of ordered data items</a:t>
            </a:r>
          </a:p>
          <a:p>
            <a:pPr eaLnBrk="1" hangingPunct="1">
              <a:lnSpc>
                <a:spcPct val="95000"/>
              </a:lnSpc>
              <a:buFont typeface="Wingdings" panose="05000000000000000000" pitchFamily="2" charset="2"/>
              <a:buChar char="q"/>
            </a:pPr>
            <a:r>
              <a:rPr lang="en-US" altLang="en-US" sz="2800"/>
              <a:t>You can define a variable called x, which represents not a </a:t>
            </a:r>
            <a:r>
              <a:rPr lang="en-US" altLang="en-US" sz="2800" i="1"/>
              <a:t>single </a:t>
            </a:r>
            <a:r>
              <a:rPr lang="en-US" altLang="en-US" sz="2800"/>
              <a:t>value, but an entire </a:t>
            </a:r>
            <a:r>
              <a:rPr lang="en-US" altLang="en-US" sz="2800" i="1"/>
              <a:t>set of values</a:t>
            </a:r>
            <a:r>
              <a:rPr lang="en-US" altLang="en-US" sz="2800"/>
              <a:t>. </a:t>
            </a:r>
          </a:p>
          <a:p>
            <a:pPr eaLnBrk="1" hangingPunct="1">
              <a:lnSpc>
                <a:spcPct val="95000"/>
              </a:lnSpc>
              <a:buFont typeface="Wingdings" panose="05000000000000000000" pitchFamily="2" charset="2"/>
              <a:buChar char="q"/>
            </a:pPr>
            <a:r>
              <a:rPr lang="en-US" altLang="en-US" sz="2800"/>
              <a:t>Each element of the set can then be referenced by means of a number called an </a:t>
            </a:r>
            <a:r>
              <a:rPr lang="en-US" altLang="en-US" sz="2800" i="1"/>
              <a:t>index </a:t>
            </a:r>
            <a:r>
              <a:rPr lang="en-US" altLang="en-US" sz="2800"/>
              <a:t>number or </a:t>
            </a:r>
            <a:r>
              <a:rPr lang="en-US" altLang="en-US" sz="2800" i="1"/>
              <a:t>subscript</a:t>
            </a:r>
            <a:r>
              <a:rPr lang="en-US" altLang="en-US" sz="2800"/>
              <a:t>. </a:t>
            </a:r>
          </a:p>
          <a:p>
            <a:pPr eaLnBrk="1" hangingPunct="1">
              <a:lnSpc>
                <a:spcPct val="95000"/>
              </a:lnSpc>
              <a:buFont typeface="Wingdings" panose="05000000000000000000" pitchFamily="2" charset="2"/>
              <a:buChar char="q"/>
            </a:pPr>
            <a:r>
              <a:rPr lang="en-US" altLang="en-US" sz="2800"/>
              <a:t>Mathematics: a subscripted variable, </a:t>
            </a:r>
            <a:r>
              <a:rPr lang="en-US" altLang="en-US" sz="2800" i="1"/>
              <a:t>x</a:t>
            </a:r>
            <a:r>
              <a:rPr lang="en-US" altLang="en-US" sz="2800" i="1" baseline="-25000"/>
              <a:t>i</a:t>
            </a:r>
            <a:r>
              <a:rPr lang="en-US" altLang="en-US" sz="2800"/>
              <a:t>, refers to the </a:t>
            </a:r>
            <a:r>
              <a:rPr lang="en-US" altLang="en-US" sz="2800" i="1" err="1"/>
              <a:t>i</a:t>
            </a:r>
            <a:r>
              <a:rPr lang="en-US" altLang="en-US" sz="2800" err="1"/>
              <a:t>th</a:t>
            </a:r>
            <a:r>
              <a:rPr lang="en-US" altLang="en-US" sz="2800"/>
              <a:t> element </a:t>
            </a:r>
            <a:r>
              <a:rPr lang="en-US" altLang="en-US" sz="2800" i="1"/>
              <a:t>x </a:t>
            </a:r>
            <a:r>
              <a:rPr lang="en-US" altLang="en-US" sz="2800"/>
              <a:t>in a set</a:t>
            </a:r>
          </a:p>
          <a:p>
            <a:pPr eaLnBrk="1" hangingPunct="1">
              <a:lnSpc>
                <a:spcPct val="95000"/>
              </a:lnSpc>
              <a:buFont typeface="Wingdings" panose="05000000000000000000" pitchFamily="2" charset="2"/>
              <a:buChar char="q"/>
            </a:pPr>
            <a:r>
              <a:rPr lang="en-US" altLang="en-US" sz="2800"/>
              <a:t>Programming:  the equivalent notation is x[</a:t>
            </a:r>
            <a:r>
              <a:rPr lang="en-US" altLang="en-US" sz="2800" err="1"/>
              <a:t>i</a:t>
            </a:r>
            <a:r>
              <a:rPr lang="en-US" altLang="en-US" sz="2800"/>
              <a:t>] </a:t>
            </a:r>
          </a:p>
        </p:txBody>
      </p:sp>
    </p:spTree>
    <p:extLst>
      <p:ext uri="{BB962C8B-B14F-4D97-AF65-F5344CB8AC3E}">
        <p14:creationId xmlns:p14="http://schemas.microsoft.com/office/powerpoint/2010/main" val="2915931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altLang="en-US"/>
              <a:t>Declaring an array</a:t>
            </a:r>
          </a:p>
        </p:txBody>
      </p:sp>
      <p:sp>
        <p:nvSpPr>
          <p:cNvPr id="7171" name="Rectangle 3"/>
          <p:cNvSpPr>
            <a:spLocks noGrp="1" noChangeArrowheads="1"/>
          </p:cNvSpPr>
          <p:nvPr>
            <p:ph type="body" idx="1"/>
          </p:nvPr>
        </p:nvSpPr>
        <p:spPr>
          <a:xfrm>
            <a:off x="284163" y="1895061"/>
            <a:ext cx="8574087" cy="4962939"/>
          </a:xfrm>
        </p:spPr>
        <p:txBody>
          <a:bodyPr>
            <a:normAutofit/>
          </a:bodyPr>
          <a:lstStyle/>
          <a:p>
            <a:pPr eaLnBrk="1" hangingPunct="1">
              <a:lnSpc>
                <a:spcPct val="95000"/>
              </a:lnSpc>
              <a:buFont typeface="Wingdings" panose="05000000000000000000" pitchFamily="2" charset="2"/>
              <a:buChar char="q"/>
            </a:pPr>
            <a:r>
              <a:rPr lang="en-US" altLang="en-US" sz="2000"/>
              <a:t>Declaring an array  variable: </a:t>
            </a:r>
          </a:p>
          <a:p>
            <a:pPr lvl="1" eaLnBrk="1" hangingPunct="1">
              <a:lnSpc>
                <a:spcPct val="95000"/>
              </a:lnSpc>
              <a:buFont typeface="Wingdings" panose="05000000000000000000" pitchFamily="2" charset="2"/>
              <a:buChar char="q"/>
            </a:pPr>
            <a:r>
              <a:rPr lang="en-US" altLang="en-US" sz="1800"/>
              <a:t>Declaring the </a:t>
            </a:r>
            <a:r>
              <a:rPr lang="en-US" altLang="en-US" sz="1800" b="1"/>
              <a:t>type of elements</a:t>
            </a:r>
            <a:r>
              <a:rPr lang="en-US" altLang="en-US" sz="1800"/>
              <a:t> that will be contained in the array—such as </a:t>
            </a:r>
            <a:r>
              <a:rPr lang="en-US" altLang="en-US" sz="1800" err="1"/>
              <a:t>int</a:t>
            </a:r>
            <a:r>
              <a:rPr lang="en-US" altLang="en-US" sz="1800"/>
              <a:t>, float, char, etc.</a:t>
            </a:r>
          </a:p>
          <a:p>
            <a:pPr lvl="1" eaLnBrk="1" hangingPunct="1">
              <a:lnSpc>
                <a:spcPct val="95000"/>
              </a:lnSpc>
              <a:buFont typeface="Wingdings" panose="05000000000000000000" pitchFamily="2" charset="2"/>
              <a:buChar char="q"/>
            </a:pPr>
            <a:r>
              <a:rPr lang="en-US" altLang="en-US" sz="1800"/>
              <a:t>Declaring the </a:t>
            </a:r>
            <a:r>
              <a:rPr lang="en-US" altLang="en-US" sz="1800" b="1"/>
              <a:t>maximum number of elements</a:t>
            </a:r>
            <a:r>
              <a:rPr lang="en-US" altLang="en-US" sz="1800"/>
              <a:t> that will be stored inside the array.</a:t>
            </a:r>
          </a:p>
          <a:p>
            <a:pPr lvl="2" eaLnBrk="1" hangingPunct="1">
              <a:lnSpc>
                <a:spcPct val="95000"/>
              </a:lnSpc>
              <a:buFont typeface="Wingdings" panose="05000000000000000000" pitchFamily="2" charset="2"/>
              <a:buChar char="q"/>
            </a:pPr>
            <a:r>
              <a:rPr lang="en-US" altLang="en-US" sz="1600"/>
              <a:t>The compiler needs this information to determine how much memory space to reserve for the array.)</a:t>
            </a:r>
          </a:p>
          <a:p>
            <a:pPr lvl="2" eaLnBrk="1" hangingPunct="1">
              <a:lnSpc>
                <a:spcPct val="95000"/>
              </a:lnSpc>
              <a:buFont typeface="Wingdings" panose="05000000000000000000" pitchFamily="2" charset="2"/>
              <a:buChar char="q"/>
            </a:pPr>
            <a:r>
              <a:rPr lang="en-US" altLang="en-US" sz="1600"/>
              <a:t>This must be a </a:t>
            </a:r>
            <a:r>
              <a:rPr lang="en-US" altLang="en-US" sz="1600" b="1"/>
              <a:t>constant integer value</a:t>
            </a:r>
          </a:p>
          <a:p>
            <a:pPr eaLnBrk="1" hangingPunct="1">
              <a:lnSpc>
                <a:spcPct val="95000"/>
              </a:lnSpc>
              <a:buFont typeface="Wingdings" panose="05000000000000000000" pitchFamily="2" charset="2"/>
              <a:buChar char="q"/>
            </a:pPr>
            <a:r>
              <a:rPr lang="en-US" altLang="en-US" sz="2000"/>
              <a:t>The range for valid index values: </a:t>
            </a:r>
          </a:p>
          <a:p>
            <a:pPr lvl="1" eaLnBrk="1" hangingPunct="1">
              <a:lnSpc>
                <a:spcPct val="95000"/>
              </a:lnSpc>
              <a:buFont typeface="Wingdings" panose="05000000000000000000" pitchFamily="2" charset="2"/>
              <a:buChar char="q"/>
            </a:pPr>
            <a:r>
              <a:rPr lang="en-US" altLang="en-US" sz="1800"/>
              <a:t>First element is at index 0</a:t>
            </a:r>
          </a:p>
          <a:p>
            <a:pPr lvl="1" eaLnBrk="1" hangingPunct="1">
              <a:lnSpc>
                <a:spcPct val="95000"/>
              </a:lnSpc>
              <a:buFont typeface="Wingdings" panose="05000000000000000000" pitchFamily="2" charset="2"/>
              <a:buChar char="q"/>
            </a:pPr>
            <a:r>
              <a:rPr lang="en-US" altLang="en-US" sz="1800"/>
              <a:t>Last element is at index [size-1] </a:t>
            </a:r>
          </a:p>
          <a:p>
            <a:pPr lvl="1" eaLnBrk="1" hangingPunct="1">
              <a:lnSpc>
                <a:spcPct val="95000"/>
              </a:lnSpc>
              <a:buFont typeface="Wingdings" panose="05000000000000000000" pitchFamily="2" charset="2"/>
              <a:buChar char="q"/>
            </a:pPr>
            <a:r>
              <a:rPr lang="en-US" altLang="en-US" sz="1800"/>
              <a:t>It is the task of the programmer to make sure that array elements are referred by indexes that are in the valid range ! The compiler cannot verify this, and it comes to severe runtime errors ! </a:t>
            </a:r>
          </a:p>
          <a:p>
            <a:pPr eaLnBrk="1" hangingPunct="1">
              <a:lnSpc>
                <a:spcPct val="80000"/>
              </a:lnSpc>
              <a:buFont typeface="Wingdings" panose="05000000000000000000" pitchFamily="2" charset="2"/>
              <a:buChar char="q"/>
            </a:pPr>
            <a:endParaRPr lang="en-US" altLang="en-US" sz="2000"/>
          </a:p>
        </p:txBody>
      </p:sp>
    </p:spTree>
    <p:extLst>
      <p:ext uri="{BB962C8B-B14F-4D97-AF65-F5344CB8AC3E}">
        <p14:creationId xmlns:p14="http://schemas.microsoft.com/office/powerpoint/2010/main" val="1058491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altLang="en-US"/>
              <a:t>Arrays - Example</a:t>
            </a:r>
          </a:p>
        </p:txBody>
      </p:sp>
      <p:sp>
        <p:nvSpPr>
          <p:cNvPr id="8195" name="Rectangle 3"/>
          <p:cNvSpPr>
            <a:spLocks noGrp="1" noChangeArrowheads="1"/>
          </p:cNvSpPr>
          <p:nvPr>
            <p:ph type="body" idx="1"/>
          </p:nvPr>
        </p:nvSpPr>
        <p:spPr>
          <a:xfrm>
            <a:off x="379413" y="1921266"/>
            <a:ext cx="8478837" cy="4819650"/>
          </a:xfrm>
        </p:spPr>
        <p:txBody>
          <a:bodyPr>
            <a:normAutofit/>
          </a:bodyPr>
          <a:lstStyle/>
          <a:p>
            <a:pPr eaLnBrk="1" hangingPunct="1">
              <a:lnSpc>
                <a:spcPct val="90000"/>
              </a:lnSpc>
              <a:spcBef>
                <a:spcPts val="0"/>
              </a:spcBef>
              <a:buFontTx/>
              <a:buNone/>
            </a:pPr>
            <a:r>
              <a:rPr lang="en-US" altLang="en-US" sz="2000" err="1">
                <a:latin typeface="Courier New" panose="02070309020205020404" pitchFamily="49" charset="0"/>
              </a:rPr>
              <a:t>int</a:t>
            </a:r>
            <a:r>
              <a:rPr lang="en-US" altLang="en-US" sz="2000">
                <a:latin typeface="Courier New" panose="02070309020205020404" pitchFamily="49" charset="0"/>
              </a:rPr>
              <a:t> values[10];</a:t>
            </a:r>
          </a:p>
          <a:p>
            <a:pPr eaLnBrk="1" hangingPunct="1">
              <a:lnSpc>
                <a:spcPct val="90000"/>
              </a:lnSpc>
              <a:spcBef>
                <a:spcPts val="0"/>
              </a:spcBef>
              <a:buFontTx/>
              <a:buNone/>
            </a:pPr>
            <a:r>
              <a:rPr lang="en-US" altLang="en-US" sz="2000"/>
              <a:t>Declares an array of 10 elements of type </a:t>
            </a:r>
            <a:r>
              <a:rPr lang="en-US" altLang="en-US" sz="2000" err="1">
                <a:latin typeface="Courier New" panose="02070309020205020404" pitchFamily="49" charset="0"/>
              </a:rPr>
              <a:t>int</a:t>
            </a:r>
            <a:endParaRPr lang="en-US" altLang="en-US" sz="2000">
              <a:latin typeface="Courier New" panose="02070309020205020404" pitchFamily="49" charset="0"/>
            </a:endParaRPr>
          </a:p>
          <a:p>
            <a:pPr eaLnBrk="1" hangingPunct="1">
              <a:lnSpc>
                <a:spcPct val="90000"/>
              </a:lnSpc>
              <a:spcBef>
                <a:spcPts val="0"/>
              </a:spcBef>
              <a:buFontTx/>
              <a:buNone/>
            </a:pPr>
            <a:r>
              <a:rPr lang="en-US" altLang="en-US" sz="2000"/>
              <a:t>Using Symbolic Constants for array size:</a:t>
            </a:r>
            <a:endParaRPr lang="en-US" altLang="en-US" sz="2000">
              <a:latin typeface="Courier New" panose="02070309020205020404" pitchFamily="49" charset="0"/>
            </a:endParaRPr>
          </a:p>
          <a:p>
            <a:pPr eaLnBrk="1" hangingPunct="1">
              <a:lnSpc>
                <a:spcPct val="90000"/>
              </a:lnSpc>
              <a:spcBef>
                <a:spcPts val="0"/>
              </a:spcBef>
              <a:buFontTx/>
              <a:buNone/>
            </a:pPr>
            <a:r>
              <a:rPr lang="en-US" altLang="en-US" sz="2000">
                <a:latin typeface="Courier New" panose="02070309020205020404" pitchFamily="49" charset="0"/>
              </a:rPr>
              <a:t>#define N  10</a:t>
            </a:r>
          </a:p>
          <a:p>
            <a:pPr eaLnBrk="1" hangingPunct="1">
              <a:lnSpc>
                <a:spcPct val="90000"/>
              </a:lnSpc>
              <a:spcBef>
                <a:spcPts val="0"/>
              </a:spcBef>
              <a:buFontTx/>
              <a:buNone/>
            </a:pPr>
            <a:r>
              <a:rPr lang="en-US" altLang="en-US" sz="2000">
                <a:latin typeface="Courier New" panose="02070309020205020404" pitchFamily="49" charset="0"/>
              </a:rPr>
              <a:t>…</a:t>
            </a:r>
          </a:p>
          <a:p>
            <a:pPr eaLnBrk="1" hangingPunct="1">
              <a:lnSpc>
                <a:spcPct val="90000"/>
              </a:lnSpc>
              <a:spcBef>
                <a:spcPts val="0"/>
              </a:spcBef>
              <a:buFontTx/>
              <a:buNone/>
            </a:pPr>
            <a:r>
              <a:rPr lang="en-US" altLang="en-US" sz="2000" err="1">
                <a:latin typeface="Courier New" panose="02070309020205020404" pitchFamily="49" charset="0"/>
              </a:rPr>
              <a:t>int</a:t>
            </a:r>
            <a:r>
              <a:rPr lang="en-US" altLang="en-US" sz="2000">
                <a:latin typeface="Courier New" panose="02070309020205020404" pitchFamily="49" charset="0"/>
              </a:rPr>
              <a:t> values[N];</a:t>
            </a:r>
          </a:p>
          <a:p>
            <a:pPr eaLnBrk="1" hangingPunct="1">
              <a:lnSpc>
                <a:spcPct val="90000"/>
              </a:lnSpc>
              <a:spcBef>
                <a:spcPts val="0"/>
              </a:spcBef>
              <a:buFontTx/>
              <a:buNone/>
            </a:pPr>
            <a:endParaRPr lang="en-US" altLang="en-US" sz="2000">
              <a:latin typeface="Courier New" panose="02070309020205020404" pitchFamily="49" charset="0"/>
            </a:endParaRPr>
          </a:p>
          <a:p>
            <a:pPr eaLnBrk="1" hangingPunct="1">
              <a:lnSpc>
                <a:spcPct val="90000"/>
              </a:lnSpc>
              <a:spcBef>
                <a:spcPts val="0"/>
              </a:spcBef>
              <a:buFontTx/>
              <a:buNone/>
            </a:pPr>
            <a:r>
              <a:rPr lang="en-US" altLang="en-US" sz="2000"/>
              <a:t>Valid indexes:</a:t>
            </a:r>
          </a:p>
          <a:p>
            <a:pPr eaLnBrk="1" hangingPunct="1">
              <a:lnSpc>
                <a:spcPct val="90000"/>
              </a:lnSpc>
              <a:spcBef>
                <a:spcPts val="0"/>
              </a:spcBef>
              <a:buFontTx/>
              <a:buNone/>
            </a:pPr>
            <a:r>
              <a:rPr lang="en-US" altLang="en-US" sz="2000">
                <a:latin typeface="Courier New" panose="02070309020205020404" pitchFamily="49" charset="0"/>
              </a:rPr>
              <a:t>values[0]=5;</a:t>
            </a:r>
          </a:p>
          <a:p>
            <a:pPr eaLnBrk="1" hangingPunct="1">
              <a:lnSpc>
                <a:spcPct val="90000"/>
              </a:lnSpc>
              <a:spcBef>
                <a:spcPts val="0"/>
              </a:spcBef>
              <a:buFontTx/>
              <a:buNone/>
            </a:pPr>
            <a:r>
              <a:rPr lang="en-US" altLang="en-US" sz="2000">
                <a:latin typeface="Courier New" panose="02070309020205020404" pitchFamily="49" charset="0"/>
              </a:rPr>
              <a:t>values[9]=7;</a:t>
            </a:r>
          </a:p>
          <a:p>
            <a:pPr eaLnBrk="1" hangingPunct="1">
              <a:lnSpc>
                <a:spcPct val="90000"/>
              </a:lnSpc>
              <a:spcBef>
                <a:spcPts val="0"/>
              </a:spcBef>
              <a:buFontTx/>
              <a:buNone/>
            </a:pPr>
            <a:r>
              <a:rPr lang="en-US" altLang="en-US" sz="2000"/>
              <a:t>Invalid indexes:</a:t>
            </a:r>
          </a:p>
          <a:p>
            <a:pPr eaLnBrk="1" hangingPunct="1">
              <a:lnSpc>
                <a:spcPct val="90000"/>
              </a:lnSpc>
              <a:spcBef>
                <a:spcPts val="0"/>
              </a:spcBef>
              <a:buFontTx/>
              <a:buNone/>
            </a:pPr>
            <a:r>
              <a:rPr lang="en-US" altLang="en-US" sz="2000">
                <a:latin typeface="Courier New" panose="02070309020205020404" pitchFamily="49" charset="0"/>
              </a:rPr>
              <a:t>values[10]=3;</a:t>
            </a:r>
          </a:p>
          <a:p>
            <a:pPr eaLnBrk="1" hangingPunct="1">
              <a:lnSpc>
                <a:spcPct val="90000"/>
              </a:lnSpc>
              <a:spcBef>
                <a:spcPts val="0"/>
              </a:spcBef>
              <a:buFontTx/>
              <a:buNone/>
            </a:pPr>
            <a:r>
              <a:rPr lang="en-US" altLang="en-US" sz="2000">
                <a:latin typeface="Courier New" panose="02070309020205020404" pitchFamily="49" charset="0"/>
              </a:rPr>
              <a:t>values[-1]=6;</a:t>
            </a:r>
          </a:p>
          <a:p>
            <a:pPr eaLnBrk="1" hangingPunct="1">
              <a:lnSpc>
                <a:spcPct val="90000"/>
              </a:lnSpc>
              <a:spcBef>
                <a:spcPts val="0"/>
              </a:spcBef>
              <a:buFontTx/>
              <a:buNone/>
            </a:pPr>
            <a:r>
              <a:rPr lang="en-US" altLang="en-US" sz="2000"/>
              <a:t>In memory: elements of an array are stored </a:t>
            </a:r>
          </a:p>
          <a:p>
            <a:pPr eaLnBrk="1" hangingPunct="1">
              <a:lnSpc>
                <a:spcPct val="90000"/>
              </a:lnSpc>
              <a:spcBef>
                <a:spcPts val="0"/>
              </a:spcBef>
              <a:buFontTx/>
              <a:buNone/>
            </a:pPr>
            <a:r>
              <a:rPr lang="en-US" altLang="en-US" sz="2000"/>
              <a:t>at consecutive  locations</a:t>
            </a:r>
          </a:p>
          <a:p>
            <a:pPr eaLnBrk="1" hangingPunct="1">
              <a:lnSpc>
                <a:spcPct val="90000"/>
              </a:lnSpc>
              <a:spcBef>
                <a:spcPts val="0"/>
              </a:spcBef>
              <a:buFontTx/>
              <a:buNone/>
            </a:pPr>
            <a:endParaRPr lang="en-US" altLang="en-US" sz="200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4950" y="1809750"/>
            <a:ext cx="3448050" cy="471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1608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l" eaLnBrk="1" hangingPunct="1"/>
            <a:r>
              <a:rPr lang="en-US" altLang="en-US"/>
              <a:t>Arrays - Example</a:t>
            </a:r>
          </a:p>
        </p:txBody>
      </p:sp>
      <p:sp>
        <p:nvSpPr>
          <p:cNvPr id="9219" name="Rectangle 3"/>
          <p:cNvSpPr>
            <a:spLocks noGrp="1" noChangeArrowheads="1"/>
          </p:cNvSpPr>
          <p:nvPr>
            <p:ph type="body" idx="1"/>
          </p:nvPr>
        </p:nvSpPr>
        <p:spPr>
          <a:xfrm>
            <a:off x="1781503" y="2399909"/>
            <a:ext cx="7076747" cy="3992563"/>
          </a:xfrm>
        </p:spPr>
        <p:txBody>
          <a:bodyPr/>
          <a:lstStyle/>
          <a:p>
            <a:pPr eaLnBrk="1" hangingPunct="1">
              <a:buFontTx/>
              <a:buNone/>
            </a:pPr>
            <a:r>
              <a:rPr lang="en-US" altLang="en-US"/>
              <a:t>   </a:t>
            </a:r>
          </a:p>
        </p:txBody>
      </p:sp>
      <p:sp>
        <p:nvSpPr>
          <p:cNvPr id="9220" name="Text Box 4"/>
          <p:cNvSpPr txBox="1">
            <a:spLocks noChangeArrowheads="1"/>
          </p:cNvSpPr>
          <p:nvPr/>
        </p:nvSpPr>
        <p:spPr bwMode="auto">
          <a:xfrm>
            <a:off x="533400" y="1942709"/>
            <a:ext cx="7862888" cy="397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latin typeface="Courier New" panose="02070309020205020404" pitchFamily="49" charset="0"/>
              </a:rPr>
              <a:t>#include &lt;iostream&gt;</a:t>
            </a:r>
          </a:p>
          <a:p>
            <a:pPr eaLnBrk="1" hangingPunct="1">
              <a:spcBef>
                <a:spcPct val="0"/>
              </a:spcBef>
              <a:buFontTx/>
              <a:buNone/>
            </a:pPr>
            <a:r>
              <a:rPr lang="en-US" altLang="en-US" sz="1800" b="0">
                <a:latin typeface="Courier New" panose="02070309020205020404" pitchFamily="49" charset="0"/>
              </a:rPr>
              <a:t>#define N  6</a:t>
            </a:r>
          </a:p>
          <a:p>
            <a:pPr eaLnBrk="1" hangingPunct="1">
              <a:spcBef>
                <a:spcPct val="0"/>
              </a:spcBef>
              <a:buFontTx/>
              <a:buNone/>
            </a:pPr>
            <a:r>
              <a:rPr lang="en-US" altLang="en-US" sz="1800" b="0">
                <a:latin typeface="Courier New" panose="02070309020205020404" pitchFamily="49" charset="0"/>
              </a:rPr>
              <a:t>int main (void)</a:t>
            </a:r>
          </a:p>
          <a:p>
            <a:pPr eaLnBrk="1" hangingPunct="1">
              <a:spcBef>
                <a:spcPct val="0"/>
              </a:spcBef>
              <a:buFontTx/>
              <a:buNone/>
            </a:pPr>
            <a:r>
              <a:rPr lang="en-US" altLang="en-US" sz="1800" b="0">
                <a:latin typeface="Courier New" panose="02070309020205020404" pitchFamily="49" charset="0"/>
              </a:rPr>
              <a:t>{</a:t>
            </a:r>
          </a:p>
          <a:p>
            <a:pPr lvl="1" eaLnBrk="1" hangingPunct="1">
              <a:spcBef>
                <a:spcPct val="0"/>
              </a:spcBef>
              <a:buFontTx/>
              <a:buNone/>
            </a:pPr>
            <a:r>
              <a:rPr lang="en-US" altLang="en-US" sz="1800" b="0">
                <a:latin typeface="Courier New" panose="02070309020205020404" pitchFamily="49" charset="0"/>
              </a:rPr>
              <a:t>int values[N];</a:t>
            </a:r>
          </a:p>
          <a:p>
            <a:pPr lvl="1" eaLnBrk="1" hangingPunct="1">
              <a:spcBef>
                <a:spcPct val="0"/>
              </a:spcBef>
              <a:buFontTx/>
              <a:buNone/>
            </a:pPr>
            <a:r>
              <a:rPr lang="en-US" altLang="en-US" sz="1800" b="0">
                <a:latin typeface="Courier New" panose="02070309020205020404" pitchFamily="49" charset="0"/>
              </a:rPr>
              <a:t>int index;</a:t>
            </a:r>
          </a:p>
          <a:p>
            <a:pPr lvl="1" eaLnBrk="1" hangingPunct="1">
              <a:spcBef>
                <a:spcPct val="0"/>
              </a:spcBef>
              <a:buFontTx/>
              <a:buNone/>
            </a:pPr>
            <a:r>
              <a:rPr lang="en-US" altLang="en-US" sz="1800" b="0">
                <a:latin typeface="Courier New" panose="02070309020205020404" pitchFamily="49" charset="0"/>
              </a:rPr>
              <a:t>for ( index = 0; index &lt; N; ++index ) {</a:t>
            </a:r>
          </a:p>
          <a:p>
            <a:pPr lvl="1" eaLnBrk="1" hangingPunct="1">
              <a:spcBef>
                <a:spcPct val="0"/>
              </a:spcBef>
              <a:buFontTx/>
              <a:buNone/>
            </a:pPr>
            <a:r>
              <a:rPr lang="en-US" altLang="en-US" sz="1800" b="0">
                <a:latin typeface="Courier New" panose="02070309020205020404" pitchFamily="49" charset="0"/>
              </a:rPr>
              <a:t>    </a:t>
            </a:r>
            <a:r>
              <a:rPr lang="en-US" altLang="en-US" sz="1800" b="0" err="1">
                <a:latin typeface="Courier New" panose="02070309020205020404" pitchFamily="49" charset="0"/>
              </a:rPr>
              <a:t>cout</a:t>
            </a:r>
            <a:r>
              <a:rPr lang="en-US" altLang="en-US" sz="1800" b="0">
                <a:latin typeface="Courier New" panose="02070309020205020404" pitchFamily="49" charset="0"/>
              </a:rPr>
              <a:t>&lt;&lt;“Enter value of element”&lt;&lt;index&lt;&lt;</a:t>
            </a:r>
            <a:r>
              <a:rPr lang="en-US" altLang="en-US" sz="1800" b="0" err="1">
                <a:latin typeface="Courier New" panose="02070309020205020404" pitchFamily="49" charset="0"/>
              </a:rPr>
              <a:t>endl</a:t>
            </a:r>
            <a:r>
              <a:rPr lang="en-US" altLang="en-US" sz="1800" b="0">
                <a:latin typeface="Courier New" panose="02070309020205020404" pitchFamily="49" charset="0"/>
              </a:rPr>
              <a:t>;</a:t>
            </a:r>
          </a:p>
          <a:p>
            <a:pPr lvl="1" eaLnBrk="1" hangingPunct="1">
              <a:spcBef>
                <a:spcPct val="0"/>
              </a:spcBef>
              <a:buFontTx/>
              <a:buNone/>
            </a:pPr>
            <a:r>
              <a:rPr lang="en-US" altLang="en-US" sz="1800" b="0">
                <a:latin typeface="Courier New" panose="02070309020205020404" pitchFamily="49" charset="0"/>
              </a:rPr>
              <a:t>    </a:t>
            </a:r>
            <a:r>
              <a:rPr lang="en-US" altLang="en-US" sz="1800" b="0" err="1">
                <a:latin typeface="Courier New" panose="02070309020205020404" pitchFamily="49" charset="0"/>
              </a:rPr>
              <a:t>cin</a:t>
            </a:r>
            <a:r>
              <a:rPr lang="en-US" altLang="en-US" sz="1800" b="0">
                <a:latin typeface="Courier New" panose="02070309020205020404" pitchFamily="49" charset="0"/>
              </a:rPr>
              <a:t>&gt;&gt;values[index];</a:t>
            </a:r>
          </a:p>
          <a:p>
            <a:pPr lvl="1" eaLnBrk="1" hangingPunct="1">
              <a:spcBef>
                <a:spcPct val="0"/>
              </a:spcBef>
              <a:buFontTx/>
              <a:buNone/>
            </a:pPr>
            <a:r>
              <a:rPr lang="en-US" altLang="en-US" sz="1800" b="0">
                <a:latin typeface="Courier New" panose="02070309020205020404" pitchFamily="49" charset="0"/>
              </a:rPr>
              <a:t>    }</a:t>
            </a:r>
          </a:p>
          <a:p>
            <a:pPr lvl="1" eaLnBrk="1" hangingPunct="1">
              <a:spcBef>
                <a:spcPct val="0"/>
              </a:spcBef>
              <a:buFontTx/>
              <a:buNone/>
            </a:pPr>
            <a:r>
              <a:rPr lang="en-US" altLang="en-US" sz="1800" b="0">
                <a:latin typeface="Courier New" panose="02070309020205020404" pitchFamily="49" charset="0"/>
              </a:rPr>
              <a:t>for ( index = 0; index &lt; N; ++index )</a:t>
            </a:r>
          </a:p>
          <a:p>
            <a:pPr lvl="1" eaLnBrk="1" hangingPunct="1">
              <a:spcBef>
                <a:spcPct val="0"/>
              </a:spcBef>
              <a:buFontTx/>
              <a:buNone/>
            </a:pPr>
            <a:r>
              <a:rPr lang="en-US" altLang="en-US" sz="1800" b="0">
                <a:latin typeface="Courier New" panose="02070309020205020404" pitchFamily="49" charset="0"/>
              </a:rPr>
              <a:t>	</a:t>
            </a:r>
            <a:r>
              <a:rPr lang="en-US" altLang="en-US" sz="1800" b="0" err="1">
                <a:latin typeface="Courier New" panose="02070309020205020404" pitchFamily="49" charset="0"/>
              </a:rPr>
              <a:t>cout</a:t>
            </a:r>
            <a:r>
              <a:rPr lang="en-US" altLang="en-US" sz="1800" b="0">
                <a:latin typeface="Courier New" panose="02070309020205020404" pitchFamily="49" charset="0"/>
              </a:rPr>
              <a:t>&lt;&lt;  “values[“&lt;&lt;</a:t>
            </a:r>
            <a:r>
              <a:rPr lang="en-US" altLang="en-US" sz="1800" b="0" err="1">
                <a:latin typeface="Courier New" panose="02070309020205020404" pitchFamily="49" charset="0"/>
              </a:rPr>
              <a:t>i</a:t>
            </a:r>
            <a:r>
              <a:rPr lang="en-US" altLang="en-US" sz="1800" b="0">
                <a:latin typeface="Courier New" panose="02070309020205020404" pitchFamily="49" charset="0"/>
              </a:rPr>
              <a:t>&lt;&lt;“]=“&lt;&lt; values[index]&lt;&lt;</a:t>
            </a:r>
            <a:r>
              <a:rPr lang="en-US" altLang="en-US" sz="1800" b="0" err="1">
                <a:latin typeface="Courier New" panose="02070309020205020404" pitchFamily="49" charset="0"/>
              </a:rPr>
              <a:t>endl</a:t>
            </a:r>
            <a:r>
              <a:rPr lang="en-US" altLang="en-US" sz="1800" b="0">
                <a:latin typeface="Courier New" panose="02070309020205020404" pitchFamily="49" charset="0"/>
              </a:rPr>
              <a:t>;</a:t>
            </a:r>
          </a:p>
          <a:p>
            <a:pPr lvl="1" eaLnBrk="1" hangingPunct="1">
              <a:spcBef>
                <a:spcPct val="0"/>
              </a:spcBef>
              <a:buFontTx/>
              <a:buNone/>
            </a:pPr>
            <a:r>
              <a:rPr lang="en-US" altLang="en-US" sz="1800" b="0">
                <a:latin typeface="Courier New" panose="02070309020205020404" pitchFamily="49" charset="0"/>
              </a:rPr>
              <a:t>return 0;</a:t>
            </a:r>
          </a:p>
          <a:p>
            <a:pPr eaLnBrk="1" hangingPunct="1">
              <a:spcBef>
                <a:spcPct val="0"/>
              </a:spcBef>
              <a:buFontTx/>
              <a:buNone/>
            </a:pPr>
            <a:r>
              <a:rPr lang="en-US" altLang="en-US" sz="1800" b="0">
                <a:latin typeface="Courier New" panose="02070309020205020404" pitchFamily="49" charset="0"/>
              </a:rPr>
              <a:t>}</a:t>
            </a:r>
          </a:p>
        </p:txBody>
      </p:sp>
      <p:sp>
        <p:nvSpPr>
          <p:cNvPr id="9221" name="Text Box 11"/>
          <p:cNvSpPr txBox="1">
            <a:spLocks noChangeArrowheads="1"/>
          </p:cNvSpPr>
          <p:nvPr/>
        </p:nvSpPr>
        <p:spPr bwMode="auto">
          <a:xfrm>
            <a:off x="2346325" y="1674422"/>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9222" name="AutoShape 13"/>
          <p:cNvSpPr>
            <a:spLocks noChangeArrowheads="1"/>
          </p:cNvSpPr>
          <p:nvPr/>
        </p:nvSpPr>
        <p:spPr bwMode="auto">
          <a:xfrm>
            <a:off x="4267200" y="1790309"/>
            <a:ext cx="3276600" cy="1447800"/>
          </a:xfrm>
          <a:prstGeom prst="cloudCallout">
            <a:avLst>
              <a:gd name="adj1" fmla="val -83528"/>
              <a:gd name="adj2" fmla="val 47806"/>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b="0"/>
              <a:t>Using symbolic constants for array size makes program more general</a:t>
            </a:r>
          </a:p>
        </p:txBody>
      </p:sp>
      <p:sp>
        <p:nvSpPr>
          <p:cNvPr id="9223" name="Freeform 15"/>
          <p:cNvSpPr>
            <a:spLocks/>
          </p:cNvSpPr>
          <p:nvPr/>
        </p:nvSpPr>
        <p:spPr bwMode="auto">
          <a:xfrm>
            <a:off x="939800" y="3831834"/>
            <a:ext cx="5399088" cy="158750"/>
          </a:xfrm>
          <a:custGeom>
            <a:avLst/>
            <a:gdLst>
              <a:gd name="T0" fmla="*/ 0 w 3401"/>
              <a:gd name="T1" fmla="*/ 2147483646 h 100"/>
              <a:gd name="T2" fmla="*/ 2147483646 w 3401"/>
              <a:gd name="T3" fmla="*/ 2147483646 h 100"/>
              <a:gd name="T4" fmla="*/ 2147483646 w 3401"/>
              <a:gd name="T5" fmla="*/ 2147483646 h 100"/>
              <a:gd name="T6" fmla="*/ 2147483646 w 3401"/>
              <a:gd name="T7" fmla="*/ 2147483646 h 100"/>
              <a:gd name="T8" fmla="*/ 2147483646 w 3401"/>
              <a:gd name="T9" fmla="*/ 2147483646 h 100"/>
              <a:gd name="T10" fmla="*/ 2147483646 w 3401"/>
              <a:gd name="T11" fmla="*/ 2147483646 h 100"/>
              <a:gd name="T12" fmla="*/ 2147483646 w 3401"/>
              <a:gd name="T13" fmla="*/ 2147483646 h 100"/>
              <a:gd name="T14" fmla="*/ 2147483646 w 3401"/>
              <a:gd name="T15" fmla="*/ 2147483646 h 100"/>
              <a:gd name="T16" fmla="*/ 2147483646 w 3401"/>
              <a:gd name="T17" fmla="*/ 2147483646 h 100"/>
              <a:gd name="T18" fmla="*/ 2147483646 w 3401"/>
              <a:gd name="T19" fmla="*/ 2147483646 h 100"/>
              <a:gd name="T20" fmla="*/ 2147483646 w 3401"/>
              <a:gd name="T21" fmla="*/ 2147483646 h 100"/>
              <a:gd name="T22" fmla="*/ 2147483646 w 3401"/>
              <a:gd name="T23" fmla="*/ 2147483646 h 100"/>
              <a:gd name="T24" fmla="*/ 2147483646 w 3401"/>
              <a:gd name="T25" fmla="*/ 2147483646 h 100"/>
              <a:gd name="T26" fmla="*/ 2147483646 w 3401"/>
              <a:gd name="T27" fmla="*/ 2147483646 h 100"/>
              <a:gd name="T28" fmla="*/ 2147483646 w 3401"/>
              <a:gd name="T29" fmla="*/ 2147483646 h 100"/>
              <a:gd name="T30" fmla="*/ 2147483646 w 3401"/>
              <a:gd name="T31" fmla="*/ 2147483646 h 100"/>
              <a:gd name="T32" fmla="*/ 2147483646 w 3401"/>
              <a:gd name="T33" fmla="*/ 2147483646 h 100"/>
              <a:gd name="T34" fmla="*/ 2147483646 w 3401"/>
              <a:gd name="T35" fmla="*/ 2147483646 h 1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401" h="100">
                <a:moveTo>
                  <a:pt x="0" y="66"/>
                </a:moveTo>
                <a:cubicBezTo>
                  <a:pt x="26" y="84"/>
                  <a:pt x="49" y="88"/>
                  <a:pt x="79" y="97"/>
                </a:cubicBezTo>
                <a:cubicBezTo>
                  <a:pt x="103" y="95"/>
                  <a:pt x="127" y="96"/>
                  <a:pt x="150" y="90"/>
                </a:cubicBezTo>
                <a:cubicBezTo>
                  <a:pt x="159" y="88"/>
                  <a:pt x="164" y="78"/>
                  <a:pt x="173" y="74"/>
                </a:cubicBezTo>
                <a:cubicBezTo>
                  <a:pt x="188" y="67"/>
                  <a:pt x="221" y="58"/>
                  <a:pt x="221" y="58"/>
                </a:cubicBezTo>
                <a:cubicBezTo>
                  <a:pt x="282" y="66"/>
                  <a:pt x="356" y="98"/>
                  <a:pt x="402" y="50"/>
                </a:cubicBezTo>
                <a:cubicBezTo>
                  <a:pt x="494" y="53"/>
                  <a:pt x="586" y="58"/>
                  <a:pt x="678" y="58"/>
                </a:cubicBezTo>
                <a:cubicBezTo>
                  <a:pt x="810" y="58"/>
                  <a:pt x="942" y="57"/>
                  <a:pt x="1073" y="50"/>
                </a:cubicBezTo>
                <a:cubicBezTo>
                  <a:pt x="1098" y="49"/>
                  <a:pt x="1144" y="26"/>
                  <a:pt x="1144" y="26"/>
                </a:cubicBezTo>
                <a:cubicBezTo>
                  <a:pt x="1527" y="33"/>
                  <a:pt x="1787" y="47"/>
                  <a:pt x="2178" y="58"/>
                </a:cubicBezTo>
                <a:cubicBezTo>
                  <a:pt x="2228" y="71"/>
                  <a:pt x="2276" y="88"/>
                  <a:pt x="2327" y="97"/>
                </a:cubicBezTo>
                <a:cubicBezTo>
                  <a:pt x="2380" y="95"/>
                  <a:pt x="2433" y="100"/>
                  <a:pt x="2485" y="90"/>
                </a:cubicBezTo>
                <a:cubicBezTo>
                  <a:pt x="2504" y="86"/>
                  <a:pt x="2515" y="64"/>
                  <a:pt x="2533" y="58"/>
                </a:cubicBezTo>
                <a:cubicBezTo>
                  <a:pt x="2564" y="47"/>
                  <a:pt x="2596" y="37"/>
                  <a:pt x="2627" y="26"/>
                </a:cubicBezTo>
                <a:cubicBezTo>
                  <a:pt x="2692" y="4"/>
                  <a:pt x="2764" y="21"/>
                  <a:pt x="2832" y="19"/>
                </a:cubicBezTo>
                <a:cubicBezTo>
                  <a:pt x="2887" y="13"/>
                  <a:pt x="2936" y="0"/>
                  <a:pt x="2990" y="11"/>
                </a:cubicBezTo>
                <a:cubicBezTo>
                  <a:pt x="3083" y="55"/>
                  <a:pt x="3117" y="31"/>
                  <a:pt x="3251" y="26"/>
                </a:cubicBezTo>
                <a:cubicBezTo>
                  <a:pt x="3358" y="36"/>
                  <a:pt x="3308" y="34"/>
                  <a:pt x="3401" y="34"/>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4" name="Freeform 16"/>
          <p:cNvSpPr>
            <a:spLocks/>
          </p:cNvSpPr>
          <p:nvPr/>
        </p:nvSpPr>
        <p:spPr bwMode="auto">
          <a:xfrm>
            <a:off x="1066800" y="4914509"/>
            <a:ext cx="5399088" cy="158750"/>
          </a:xfrm>
          <a:custGeom>
            <a:avLst/>
            <a:gdLst>
              <a:gd name="T0" fmla="*/ 0 w 3401"/>
              <a:gd name="T1" fmla="*/ 2147483646 h 100"/>
              <a:gd name="T2" fmla="*/ 2147483646 w 3401"/>
              <a:gd name="T3" fmla="*/ 2147483646 h 100"/>
              <a:gd name="T4" fmla="*/ 2147483646 w 3401"/>
              <a:gd name="T5" fmla="*/ 2147483646 h 100"/>
              <a:gd name="T6" fmla="*/ 2147483646 w 3401"/>
              <a:gd name="T7" fmla="*/ 2147483646 h 100"/>
              <a:gd name="T8" fmla="*/ 2147483646 w 3401"/>
              <a:gd name="T9" fmla="*/ 2147483646 h 100"/>
              <a:gd name="T10" fmla="*/ 2147483646 w 3401"/>
              <a:gd name="T11" fmla="*/ 2147483646 h 100"/>
              <a:gd name="T12" fmla="*/ 2147483646 w 3401"/>
              <a:gd name="T13" fmla="*/ 2147483646 h 100"/>
              <a:gd name="T14" fmla="*/ 2147483646 w 3401"/>
              <a:gd name="T15" fmla="*/ 2147483646 h 100"/>
              <a:gd name="T16" fmla="*/ 2147483646 w 3401"/>
              <a:gd name="T17" fmla="*/ 2147483646 h 100"/>
              <a:gd name="T18" fmla="*/ 2147483646 w 3401"/>
              <a:gd name="T19" fmla="*/ 2147483646 h 100"/>
              <a:gd name="T20" fmla="*/ 2147483646 w 3401"/>
              <a:gd name="T21" fmla="*/ 2147483646 h 100"/>
              <a:gd name="T22" fmla="*/ 2147483646 w 3401"/>
              <a:gd name="T23" fmla="*/ 2147483646 h 100"/>
              <a:gd name="T24" fmla="*/ 2147483646 w 3401"/>
              <a:gd name="T25" fmla="*/ 2147483646 h 100"/>
              <a:gd name="T26" fmla="*/ 2147483646 w 3401"/>
              <a:gd name="T27" fmla="*/ 2147483646 h 100"/>
              <a:gd name="T28" fmla="*/ 2147483646 w 3401"/>
              <a:gd name="T29" fmla="*/ 2147483646 h 100"/>
              <a:gd name="T30" fmla="*/ 2147483646 w 3401"/>
              <a:gd name="T31" fmla="*/ 2147483646 h 100"/>
              <a:gd name="T32" fmla="*/ 2147483646 w 3401"/>
              <a:gd name="T33" fmla="*/ 2147483646 h 100"/>
              <a:gd name="T34" fmla="*/ 2147483646 w 3401"/>
              <a:gd name="T35" fmla="*/ 2147483646 h 1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401" h="100">
                <a:moveTo>
                  <a:pt x="0" y="66"/>
                </a:moveTo>
                <a:cubicBezTo>
                  <a:pt x="26" y="84"/>
                  <a:pt x="49" y="88"/>
                  <a:pt x="79" y="97"/>
                </a:cubicBezTo>
                <a:cubicBezTo>
                  <a:pt x="103" y="95"/>
                  <a:pt x="127" y="96"/>
                  <a:pt x="150" y="90"/>
                </a:cubicBezTo>
                <a:cubicBezTo>
                  <a:pt x="159" y="88"/>
                  <a:pt x="164" y="78"/>
                  <a:pt x="173" y="74"/>
                </a:cubicBezTo>
                <a:cubicBezTo>
                  <a:pt x="188" y="67"/>
                  <a:pt x="221" y="58"/>
                  <a:pt x="221" y="58"/>
                </a:cubicBezTo>
                <a:cubicBezTo>
                  <a:pt x="282" y="66"/>
                  <a:pt x="356" y="98"/>
                  <a:pt x="402" y="50"/>
                </a:cubicBezTo>
                <a:cubicBezTo>
                  <a:pt x="494" y="53"/>
                  <a:pt x="586" y="58"/>
                  <a:pt x="678" y="58"/>
                </a:cubicBezTo>
                <a:cubicBezTo>
                  <a:pt x="810" y="58"/>
                  <a:pt x="942" y="57"/>
                  <a:pt x="1073" y="50"/>
                </a:cubicBezTo>
                <a:cubicBezTo>
                  <a:pt x="1098" y="49"/>
                  <a:pt x="1144" y="26"/>
                  <a:pt x="1144" y="26"/>
                </a:cubicBezTo>
                <a:cubicBezTo>
                  <a:pt x="1527" y="33"/>
                  <a:pt x="1787" y="47"/>
                  <a:pt x="2178" y="58"/>
                </a:cubicBezTo>
                <a:cubicBezTo>
                  <a:pt x="2228" y="71"/>
                  <a:pt x="2276" y="88"/>
                  <a:pt x="2327" y="97"/>
                </a:cubicBezTo>
                <a:cubicBezTo>
                  <a:pt x="2380" y="95"/>
                  <a:pt x="2433" y="100"/>
                  <a:pt x="2485" y="90"/>
                </a:cubicBezTo>
                <a:cubicBezTo>
                  <a:pt x="2504" y="86"/>
                  <a:pt x="2515" y="64"/>
                  <a:pt x="2533" y="58"/>
                </a:cubicBezTo>
                <a:cubicBezTo>
                  <a:pt x="2564" y="47"/>
                  <a:pt x="2596" y="37"/>
                  <a:pt x="2627" y="26"/>
                </a:cubicBezTo>
                <a:cubicBezTo>
                  <a:pt x="2692" y="4"/>
                  <a:pt x="2764" y="21"/>
                  <a:pt x="2832" y="19"/>
                </a:cubicBezTo>
                <a:cubicBezTo>
                  <a:pt x="2887" y="13"/>
                  <a:pt x="2936" y="0"/>
                  <a:pt x="2990" y="11"/>
                </a:cubicBezTo>
                <a:cubicBezTo>
                  <a:pt x="3083" y="55"/>
                  <a:pt x="3117" y="31"/>
                  <a:pt x="3251" y="26"/>
                </a:cubicBezTo>
                <a:cubicBezTo>
                  <a:pt x="3358" y="36"/>
                  <a:pt x="3308" y="34"/>
                  <a:pt x="3401" y="34"/>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5" name="AutoShape 17"/>
          <p:cNvSpPr>
            <a:spLocks noChangeArrowheads="1"/>
          </p:cNvSpPr>
          <p:nvPr/>
        </p:nvSpPr>
        <p:spPr bwMode="auto">
          <a:xfrm>
            <a:off x="4419600" y="5447909"/>
            <a:ext cx="3276600" cy="1266825"/>
          </a:xfrm>
          <a:prstGeom prst="cloudCallout">
            <a:avLst>
              <a:gd name="adj1" fmla="val -107606"/>
              <a:gd name="adj2" fmla="val -70722"/>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b="0"/>
              <a:t>Typical loop for processing all elements of an array</a:t>
            </a:r>
          </a:p>
        </p:txBody>
      </p:sp>
      <p:sp>
        <p:nvSpPr>
          <p:cNvPr id="9226" name="Freeform 18"/>
          <p:cNvSpPr>
            <a:spLocks/>
          </p:cNvSpPr>
          <p:nvPr/>
        </p:nvSpPr>
        <p:spPr bwMode="auto">
          <a:xfrm>
            <a:off x="2479675" y="3022209"/>
            <a:ext cx="415925" cy="393700"/>
          </a:xfrm>
          <a:custGeom>
            <a:avLst/>
            <a:gdLst>
              <a:gd name="T0" fmla="*/ 2147483646 w 262"/>
              <a:gd name="T1" fmla="*/ 0 h 248"/>
              <a:gd name="T2" fmla="*/ 2147483646 w 262"/>
              <a:gd name="T3" fmla="*/ 2147483646 h 248"/>
              <a:gd name="T4" fmla="*/ 2147483646 w 262"/>
              <a:gd name="T5" fmla="*/ 2147483646 h 248"/>
              <a:gd name="T6" fmla="*/ 0 w 262"/>
              <a:gd name="T7" fmla="*/ 2147483646 h 248"/>
              <a:gd name="T8" fmla="*/ 2147483646 w 262"/>
              <a:gd name="T9" fmla="*/ 2147483646 h 248"/>
              <a:gd name="T10" fmla="*/ 2147483646 w 262"/>
              <a:gd name="T11" fmla="*/ 0 h 2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2" h="248">
                <a:moveTo>
                  <a:pt x="150" y="0"/>
                </a:moveTo>
                <a:cubicBezTo>
                  <a:pt x="197" y="16"/>
                  <a:pt x="198" y="42"/>
                  <a:pt x="237" y="55"/>
                </a:cubicBezTo>
                <a:cubicBezTo>
                  <a:pt x="227" y="248"/>
                  <a:pt x="262" y="219"/>
                  <a:pt x="87" y="205"/>
                </a:cubicBezTo>
                <a:cubicBezTo>
                  <a:pt x="58" y="190"/>
                  <a:pt x="31" y="183"/>
                  <a:pt x="0" y="173"/>
                </a:cubicBezTo>
                <a:cubicBezTo>
                  <a:pt x="3" y="144"/>
                  <a:pt x="4" y="115"/>
                  <a:pt x="8" y="87"/>
                </a:cubicBezTo>
                <a:cubicBezTo>
                  <a:pt x="18" y="17"/>
                  <a:pt x="96" y="12"/>
                  <a:pt x="150" y="0"/>
                </a:cubicBezTo>
                <a:close/>
              </a:path>
            </a:pathLst>
          </a:cu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7" name="Freeform 19"/>
          <p:cNvSpPr>
            <a:spLocks/>
          </p:cNvSpPr>
          <p:nvPr/>
        </p:nvSpPr>
        <p:spPr bwMode="auto">
          <a:xfrm>
            <a:off x="4384675" y="3606409"/>
            <a:ext cx="415925" cy="393700"/>
          </a:xfrm>
          <a:custGeom>
            <a:avLst/>
            <a:gdLst>
              <a:gd name="T0" fmla="*/ 2147483646 w 262"/>
              <a:gd name="T1" fmla="*/ 0 h 248"/>
              <a:gd name="T2" fmla="*/ 2147483646 w 262"/>
              <a:gd name="T3" fmla="*/ 2147483646 h 248"/>
              <a:gd name="T4" fmla="*/ 2147483646 w 262"/>
              <a:gd name="T5" fmla="*/ 2147483646 h 248"/>
              <a:gd name="T6" fmla="*/ 0 w 262"/>
              <a:gd name="T7" fmla="*/ 2147483646 h 248"/>
              <a:gd name="T8" fmla="*/ 2147483646 w 262"/>
              <a:gd name="T9" fmla="*/ 2147483646 h 248"/>
              <a:gd name="T10" fmla="*/ 2147483646 w 262"/>
              <a:gd name="T11" fmla="*/ 0 h 2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2" h="248">
                <a:moveTo>
                  <a:pt x="150" y="0"/>
                </a:moveTo>
                <a:cubicBezTo>
                  <a:pt x="197" y="16"/>
                  <a:pt x="198" y="42"/>
                  <a:pt x="237" y="55"/>
                </a:cubicBezTo>
                <a:cubicBezTo>
                  <a:pt x="227" y="248"/>
                  <a:pt x="262" y="219"/>
                  <a:pt x="87" y="205"/>
                </a:cubicBezTo>
                <a:cubicBezTo>
                  <a:pt x="58" y="190"/>
                  <a:pt x="31" y="183"/>
                  <a:pt x="0" y="173"/>
                </a:cubicBezTo>
                <a:cubicBezTo>
                  <a:pt x="3" y="144"/>
                  <a:pt x="4" y="115"/>
                  <a:pt x="8" y="87"/>
                </a:cubicBezTo>
                <a:cubicBezTo>
                  <a:pt x="18" y="17"/>
                  <a:pt x="96" y="12"/>
                  <a:pt x="150" y="0"/>
                </a:cubicBezTo>
                <a:close/>
              </a:path>
            </a:pathLst>
          </a:cu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8" name="Freeform 20"/>
          <p:cNvSpPr>
            <a:spLocks/>
          </p:cNvSpPr>
          <p:nvPr/>
        </p:nvSpPr>
        <p:spPr bwMode="auto">
          <a:xfrm>
            <a:off x="4419600" y="4685909"/>
            <a:ext cx="415925" cy="393700"/>
          </a:xfrm>
          <a:custGeom>
            <a:avLst/>
            <a:gdLst>
              <a:gd name="T0" fmla="*/ 2147483646 w 262"/>
              <a:gd name="T1" fmla="*/ 0 h 248"/>
              <a:gd name="T2" fmla="*/ 2147483646 w 262"/>
              <a:gd name="T3" fmla="*/ 2147483646 h 248"/>
              <a:gd name="T4" fmla="*/ 2147483646 w 262"/>
              <a:gd name="T5" fmla="*/ 2147483646 h 248"/>
              <a:gd name="T6" fmla="*/ 0 w 262"/>
              <a:gd name="T7" fmla="*/ 2147483646 h 248"/>
              <a:gd name="T8" fmla="*/ 2147483646 w 262"/>
              <a:gd name="T9" fmla="*/ 2147483646 h 248"/>
              <a:gd name="T10" fmla="*/ 2147483646 w 262"/>
              <a:gd name="T11" fmla="*/ 0 h 2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2" h="248">
                <a:moveTo>
                  <a:pt x="150" y="0"/>
                </a:moveTo>
                <a:cubicBezTo>
                  <a:pt x="197" y="16"/>
                  <a:pt x="198" y="42"/>
                  <a:pt x="237" y="55"/>
                </a:cubicBezTo>
                <a:cubicBezTo>
                  <a:pt x="227" y="248"/>
                  <a:pt x="262" y="219"/>
                  <a:pt x="87" y="205"/>
                </a:cubicBezTo>
                <a:cubicBezTo>
                  <a:pt x="58" y="190"/>
                  <a:pt x="31" y="183"/>
                  <a:pt x="0" y="173"/>
                </a:cubicBezTo>
                <a:cubicBezTo>
                  <a:pt x="3" y="144"/>
                  <a:pt x="4" y="115"/>
                  <a:pt x="8" y="87"/>
                </a:cubicBezTo>
                <a:cubicBezTo>
                  <a:pt x="18" y="17"/>
                  <a:pt x="96" y="12"/>
                  <a:pt x="150" y="0"/>
                </a:cubicBezTo>
                <a:close/>
              </a:path>
            </a:pathLst>
          </a:cu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279660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4"/>
          <p:cNvSpPr txBox="1">
            <a:spLocks noChangeArrowheads="1"/>
          </p:cNvSpPr>
          <p:nvPr/>
        </p:nvSpPr>
        <p:spPr bwMode="auto">
          <a:xfrm>
            <a:off x="288925" y="16367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nvGrpSpPr>
          <p:cNvPr id="2" name="Group 1"/>
          <p:cNvGrpSpPr/>
          <p:nvPr/>
        </p:nvGrpSpPr>
        <p:grpSpPr>
          <a:xfrm>
            <a:off x="473075" y="1820069"/>
            <a:ext cx="8001000" cy="5078412"/>
            <a:chOff x="495300" y="1474788"/>
            <a:chExt cx="8001000" cy="5078412"/>
          </a:xfrm>
        </p:grpSpPr>
        <p:sp>
          <p:nvSpPr>
            <p:cNvPr id="10244" name="Text Box 5"/>
            <p:cNvSpPr txBox="1">
              <a:spLocks noChangeArrowheads="1"/>
            </p:cNvSpPr>
            <p:nvPr/>
          </p:nvSpPr>
          <p:spPr bwMode="auto">
            <a:xfrm>
              <a:off x="495300" y="1474788"/>
              <a:ext cx="8001000" cy="507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latin typeface="Courier New" panose="02070309020205020404" pitchFamily="49" charset="0"/>
                </a:rPr>
                <a:t>#include &lt;</a:t>
              </a:r>
              <a:r>
                <a:rPr lang="en-US" altLang="en-US" sz="1800" b="0" err="1">
                  <a:latin typeface="Courier New" panose="02070309020205020404" pitchFamily="49" charset="0"/>
                </a:rPr>
                <a:t>iostream</a:t>
              </a:r>
              <a:r>
                <a:rPr lang="en-US" altLang="en-US" sz="1800" b="0">
                  <a:latin typeface="Courier New" panose="02070309020205020404" pitchFamily="49" charset="0"/>
                </a:rPr>
                <a:t>&gt;</a:t>
              </a:r>
            </a:p>
            <a:p>
              <a:pPr eaLnBrk="1" hangingPunct="1">
                <a:spcBef>
                  <a:spcPct val="0"/>
                </a:spcBef>
                <a:buFontTx/>
                <a:buNone/>
              </a:pPr>
              <a:r>
                <a:rPr lang="en-US" altLang="en-US" sz="1800" b="0">
                  <a:latin typeface="Courier New" panose="02070309020205020404" pitchFamily="49" charset="0"/>
                </a:rPr>
                <a:t>using namespace </a:t>
              </a:r>
              <a:r>
                <a:rPr lang="en-US" altLang="en-US" sz="1800" b="0" err="1">
                  <a:latin typeface="Courier New" panose="02070309020205020404" pitchFamily="49" charset="0"/>
                </a:rPr>
                <a:t>std</a:t>
              </a:r>
              <a:r>
                <a:rPr lang="en-US" altLang="en-US" sz="1800" b="0">
                  <a:latin typeface="Courier New" panose="02070309020205020404" pitchFamily="49" charset="0"/>
                </a:rPr>
                <a:t>;</a:t>
              </a:r>
            </a:p>
            <a:p>
              <a:pPr eaLnBrk="1" hangingPunct="1">
                <a:spcBef>
                  <a:spcPct val="0"/>
                </a:spcBef>
                <a:buFontTx/>
                <a:buNone/>
              </a:pPr>
              <a:r>
                <a:rPr lang="en-US" altLang="en-US" sz="1800" b="0" err="1">
                  <a:latin typeface="Courier New" panose="02070309020205020404" pitchFamily="49" charset="0"/>
                </a:rPr>
                <a:t>int</a:t>
              </a:r>
              <a:r>
                <a:rPr lang="en-US" altLang="en-US" sz="1800" b="0">
                  <a:latin typeface="Courier New" panose="02070309020205020404" pitchFamily="49" charset="0"/>
                </a:rPr>
                <a:t> main (void){</a:t>
              </a:r>
            </a:p>
            <a:p>
              <a:pPr eaLnBrk="1" hangingPunct="1">
                <a:spcBef>
                  <a:spcPct val="0"/>
                </a:spcBef>
                <a:buFontTx/>
                <a:buNone/>
              </a:pPr>
              <a:r>
                <a:rPr lang="en-US" altLang="en-US" sz="1800" b="0" err="1">
                  <a:latin typeface="Courier New" panose="02070309020205020404" pitchFamily="49" charset="0"/>
                </a:rPr>
                <a:t>int</a:t>
              </a:r>
              <a:r>
                <a:rPr lang="en-US" altLang="en-US" sz="1800" b="0">
                  <a:latin typeface="Courier New" panose="02070309020205020404" pitchFamily="49" charset="0"/>
                </a:rPr>
                <a:t> NA, NB;</a:t>
              </a:r>
            </a:p>
            <a:p>
              <a:pPr eaLnBrk="1" hangingPunct="1">
                <a:spcBef>
                  <a:spcPct val="0"/>
                </a:spcBef>
                <a:buFontTx/>
                <a:buNone/>
              </a:pPr>
              <a:r>
                <a:rPr lang="en-US" altLang="en-US" sz="1800" b="0" err="1">
                  <a:latin typeface="Courier New" panose="02070309020205020404" pitchFamily="49" charset="0"/>
                </a:rPr>
                <a:t>cout</a:t>
              </a:r>
              <a:r>
                <a:rPr lang="en-US" altLang="en-US" sz="1800" b="0">
                  <a:latin typeface="Courier New" panose="02070309020205020404" pitchFamily="49" charset="0"/>
                </a:rPr>
                <a:t>&lt;&lt;"Enter NA and NB"&lt;&lt;</a:t>
              </a:r>
              <a:r>
                <a:rPr lang="en-US" altLang="en-US" sz="1800" b="0" err="1">
                  <a:latin typeface="Courier New" panose="02070309020205020404" pitchFamily="49" charset="0"/>
                </a:rPr>
                <a:t>endl</a:t>
              </a:r>
              <a:r>
                <a:rPr lang="en-US" altLang="en-US" sz="1800" b="0">
                  <a:latin typeface="Courier New" panose="02070309020205020404" pitchFamily="49" charset="0"/>
                </a:rPr>
                <a:t>;</a:t>
              </a:r>
            </a:p>
            <a:p>
              <a:pPr eaLnBrk="1" hangingPunct="1">
                <a:spcBef>
                  <a:spcPct val="0"/>
                </a:spcBef>
                <a:buFontTx/>
                <a:buNone/>
              </a:pPr>
              <a:r>
                <a:rPr lang="en-US" altLang="en-US" sz="1800" b="0" err="1">
                  <a:latin typeface="Courier New" panose="02070309020205020404" pitchFamily="49" charset="0"/>
                </a:rPr>
                <a:t>cin</a:t>
              </a:r>
              <a:r>
                <a:rPr lang="en-US" altLang="en-US" sz="1800" b="0">
                  <a:latin typeface="Courier New" panose="02070309020205020404" pitchFamily="49" charset="0"/>
                </a:rPr>
                <a:t>&gt;&gt;NA&gt;&gt;NB;</a:t>
              </a:r>
            </a:p>
            <a:p>
              <a:pPr eaLnBrk="1" hangingPunct="1">
                <a:spcBef>
                  <a:spcPct val="0"/>
                </a:spcBef>
                <a:buFontTx/>
                <a:buNone/>
              </a:pPr>
              <a:r>
                <a:rPr lang="en-US" altLang="en-US" sz="1800" b="0" err="1">
                  <a:latin typeface="Courier New" panose="02070309020205020404" pitchFamily="49" charset="0"/>
                </a:rPr>
                <a:t>int</a:t>
              </a:r>
              <a:r>
                <a:rPr lang="en-US" altLang="en-US" sz="1800" b="0">
                  <a:latin typeface="Courier New" panose="02070309020205020404" pitchFamily="49" charset="0"/>
                </a:rPr>
                <a:t> b[NB],a[NA];</a:t>
              </a:r>
            </a:p>
            <a:p>
              <a:pPr eaLnBrk="1" hangingPunct="1">
                <a:spcBef>
                  <a:spcPct val="0"/>
                </a:spcBef>
                <a:buFontTx/>
                <a:buNone/>
              </a:pPr>
              <a:r>
                <a:rPr lang="en-US" altLang="en-US" sz="1800" b="0" err="1">
                  <a:latin typeface="Courier New" panose="02070309020205020404" pitchFamily="49" charset="0"/>
                </a:rPr>
                <a:t>int</a:t>
              </a:r>
              <a:r>
                <a:rPr lang="en-US" altLang="en-US" sz="1800" b="0">
                  <a:latin typeface="Courier New" panose="02070309020205020404" pitchFamily="49" charset="0"/>
                </a:rPr>
                <a:t> index;</a:t>
              </a:r>
            </a:p>
            <a:p>
              <a:pPr eaLnBrk="1" hangingPunct="1">
                <a:spcBef>
                  <a:spcPct val="0"/>
                </a:spcBef>
                <a:buFontTx/>
                <a:buNone/>
              </a:pPr>
              <a:r>
                <a:rPr lang="en-US" altLang="en-US" sz="1800" b="0">
                  <a:latin typeface="Courier New" panose="02070309020205020404" pitchFamily="49" charset="0"/>
                </a:rPr>
                <a:t>for ( index = 0; index &lt; NB; index++ )</a:t>
              </a:r>
            </a:p>
            <a:p>
              <a:pPr eaLnBrk="1" hangingPunct="1">
                <a:spcBef>
                  <a:spcPct val="0"/>
                </a:spcBef>
                <a:buFontTx/>
                <a:buNone/>
              </a:pPr>
              <a:r>
                <a:rPr lang="en-US" altLang="en-US" sz="1800" b="0">
                  <a:latin typeface="Courier New" panose="02070309020205020404" pitchFamily="49" charset="0"/>
                </a:rPr>
                <a:t>    b[index]=10+index;</a:t>
              </a:r>
            </a:p>
            <a:p>
              <a:pPr eaLnBrk="1" hangingPunct="1">
                <a:spcBef>
                  <a:spcPct val="0"/>
                </a:spcBef>
                <a:buFontTx/>
                <a:buNone/>
              </a:pPr>
              <a:r>
                <a:rPr lang="en-US" altLang="en-US" sz="1800" b="0">
                  <a:latin typeface="Courier New" panose="02070309020205020404" pitchFamily="49" charset="0"/>
                </a:rPr>
                <a:t>for ( index = 0; index &lt; NA+2; ++index )</a:t>
              </a:r>
            </a:p>
            <a:p>
              <a:pPr eaLnBrk="1" hangingPunct="1">
                <a:spcBef>
                  <a:spcPct val="0"/>
                </a:spcBef>
                <a:buFontTx/>
                <a:buNone/>
              </a:pPr>
              <a:r>
                <a:rPr lang="en-US" altLang="en-US" sz="1800" b="0">
                  <a:latin typeface="Courier New" panose="02070309020205020404" pitchFamily="49" charset="0"/>
                </a:rPr>
                <a:t>    a[index]=index;</a:t>
              </a:r>
            </a:p>
            <a:p>
              <a:pPr eaLnBrk="1" hangingPunct="1">
                <a:spcBef>
                  <a:spcPct val="0"/>
                </a:spcBef>
                <a:buFontTx/>
                <a:buNone/>
              </a:pPr>
              <a:r>
                <a:rPr lang="en-US" altLang="en-US" sz="1800" b="0">
                  <a:latin typeface="Courier New" panose="02070309020205020404" pitchFamily="49" charset="0"/>
                </a:rPr>
                <a:t>for ( index = 0; index &lt; NA+2; ++index )</a:t>
              </a:r>
            </a:p>
            <a:p>
              <a:pPr eaLnBrk="1" hangingPunct="1">
                <a:spcBef>
                  <a:spcPct val="0"/>
                </a:spcBef>
                <a:buFontTx/>
                <a:buNone/>
              </a:pPr>
              <a:r>
                <a:rPr lang="en-US" altLang="en-US" sz="1800" b="0">
                  <a:latin typeface="Courier New" panose="02070309020205020404" pitchFamily="49" charset="0"/>
                </a:rPr>
                <a:t>	</a:t>
              </a:r>
              <a:r>
                <a:rPr lang="en-US" altLang="en-US" sz="1800" b="0" err="1">
                  <a:latin typeface="Courier New" panose="02070309020205020404" pitchFamily="49" charset="0"/>
                </a:rPr>
                <a:t>cout</a:t>
              </a:r>
              <a:r>
                <a:rPr lang="en-US" altLang="en-US" sz="1800" b="0">
                  <a:latin typeface="Courier New" panose="02070309020205020404" pitchFamily="49" charset="0"/>
                </a:rPr>
                <a:t>&lt;&lt;"a ["&lt;&lt;index&lt;&lt;"]=  "&lt;&lt;a[index]&lt;&lt;</a:t>
              </a:r>
              <a:r>
                <a:rPr lang="en-US" altLang="en-US" sz="1800" b="0" err="1">
                  <a:latin typeface="Courier New" panose="02070309020205020404" pitchFamily="49" charset="0"/>
                </a:rPr>
                <a:t>endl</a:t>
              </a:r>
              <a:r>
                <a:rPr lang="en-US" altLang="en-US" sz="1800" b="0">
                  <a:latin typeface="Courier New" panose="02070309020205020404" pitchFamily="49" charset="0"/>
                </a:rPr>
                <a:t>;</a:t>
              </a:r>
            </a:p>
            <a:p>
              <a:pPr eaLnBrk="1" hangingPunct="1">
                <a:spcBef>
                  <a:spcPct val="0"/>
                </a:spcBef>
                <a:buFontTx/>
                <a:buNone/>
              </a:pPr>
              <a:r>
                <a:rPr lang="en-US" altLang="en-US" sz="1800" b="0">
                  <a:latin typeface="Courier New" panose="02070309020205020404" pitchFamily="49" charset="0"/>
                </a:rPr>
                <a:t>for ( index = 0; index &lt; NB; ++index )</a:t>
              </a:r>
            </a:p>
            <a:p>
              <a:pPr eaLnBrk="1" hangingPunct="1">
                <a:spcBef>
                  <a:spcPct val="0"/>
                </a:spcBef>
                <a:buFontTx/>
                <a:buNone/>
              </a:pPr>
              <a:r>
                <a:rPr lang="en-US" altLang="en-US" sz="1800" b="0">
                  <a:latin typeface="Courier New" panose="02070309020205020404" pitchFamily="49" charset="0"/>
                </a:rPr>
                <a:t>    </a:t>
              </a:r>
              <a:r>
                <a:rPr lang="en-US" altLang="en-US" sz="1800" b="0" err="1">
                  <a:latin typeface="Courier New" panose="02070309020205020404" pitchFamily="49" charset="0"/>
                </a:rPr>
                <a:t>cout</a:t>
              </a:r>
              <a:r>
                <a:rPr lang="en-US" altLang="en-US" sz="1800" b="0">
                  <a:latin typeface="Courier New" panose="02070309020205020404" pitchFamily="49" charset="0"/>
                </a:rPr>
                <a:t>&lt;&lt;"b ["&lt;&lt;index&lt;&lt;"] ="&lt;&lt; b[index]&lt;&lt;</a:t>
              </a:r>
              <a:r>
                <a:rPr lang="en-US" altLang="en-US" sz="1800" b="0" err="1">
                  <a:latin typeface="Courier New" panose="02070309020205020404" pitchFamily="49" charset="0"/>
                </a:rPr>
                <a:t>endl</a:t>
              </a:r>
              <a:r>
                <a:rPr lang="en-US" altLang="en-US" sz="1800" b="0">
                  <a:latin typeface="Courier New" panose="02070309020205020404" pitchFamily="49" charset="0"/>
                </a:rPr>
                <a:t>;</a:t>
              </a:r>
            </a:p>
            <a:p>
              <a:pPr eaLnBrk="1" hangingPunct="1">
                <a:spcBef>
                  <a:spcPct val="0"/>
                </a:spcBef>
                <a:buFontTx/>
                <a:buNone/>
              </a:pPr>
              <a:r>
                <a:rPr lang="en-US" altLang="en-US" sz="1800" b="0">
                  <a:latin typeface="Courier New" panose="02070309020205020404" pitchFamily="49" charset="0"/>
                </a:rPr>
                <a:t>return 0;</a:t>
              </a:r>
            </a:p>
            <a:p>
              <a:pPr eaLnBrk="1" hangingPunct="1">
                <a:spcBef>
                  <a:spcPct val="0"/>
                </a:spcBef>
                <a:buFontTx/>
                <a:buNone/>
              </a:pPr>
              <a:r>
                <a:rPr lang="en-US" altLang="en-US" sz="1800" b="0">
                  <a:latin typeface="Courier New" panose="02070309020205020404" pitchFamily="49" charset="0"/>
                </a:rPr>
                <a:t>}</a:t>
              </a:r>
            </a:p>
          </p:txBody>
        </p:sp>
        <p:sp>
          <p:nvSpPr>
            <p:cNvPr id="10245" name="Freeform 6"/>
            <p:cNvSpPr>
              <a:spLocks/>
            </p:cNvSpPr>
            <p:nvPr/>
          </p:nvSpPr>
          <p:spPr bwMode="auto">
            <a:xfrm>
              <a:off x="3810000" y="3603625"/>
              <a:ext cx="914400" cy="422275"/>
            </a:xfrm>
            <a:custGeom>
              <a:avLst/>
              <a:gdLst>
                <a:gd name="T0" fmla="*/ 2147483646 w 308"/>
                <a:gd name="T1" fmla="*/ 0 h 348"/>
                <a:gd name="T2" fmla="*/ 2147483646 w 308"/>
                <a:gd name="T3" fmla="*/ 2147483646 h 348"/>
                <a:gd name="T4" fmla="*/ 2147483646 w 308"/>
                <a:gd name="T5" fmla="*/ 2147483646 h 348"/>
                <a:gd name="T6" fmla="*/ 2147483646 w 308"/>
                <a:gd name="T7" fmla="*/ 2147483646 h 348"/>
                <a:gd name="T8" fmla="*/ 2147483646 w 308"/>
                <a:gd name="T9" fmla="*/ 2147483646 h 348"/>
                <a:gd name="T10" fmla="*/ 2147483646 w 308"/>
                <a:gd name="T11" fmla="*/ 0 h 3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8" h="348">
                  <a:moveTo>
                    <a:pt x="107" y="0"/>
                  </a:moveTo>
                  <a:cubicBezTo>
                    <a:pt x="141" y="25"/>
                    <a:pt x="176" y="47"/>
                    <a:pt x="210" y="71"/>
                  </a:cubicBezTo>
                  <a:cubicBezTo>
                    <a:pt x="308" y="218"/>
                    <a:pt x="229" y="317"/>
                    <a:pt x="107" y="348"/>
                  </a:cubicBezTo>
                  <a:cubicBezTo>
                    <a:pt x="55" y="337"/>
                    <a:pt x="48" y="326"/>
                    <a:pt x="28" y="277"/>
                  </a:cubicBezTo>
                  <a:cubicBezTo>
                    <a:pt x="13" y="188"/>
                    <a:pt x="0" y="156"/>
                    <a:pt x="20" y="56"/>
                  </a:cubicBezTo>
                  <a:cubicBezTo>
                    <a:pt x="28" y="16"/>
                    <a:pt x="76" y="46"/>
                    <a:pt x="107" y="0"/>
                  </a:cubicBezTo>
                  <a:close/>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6" name="Freeform 7"/>
            <p:cNvSpPr>
              <a:spLocks/>
            </p:cNvSpPr>
            <p:nvPr/>
          </p:nvSpPr>
          <p:spPr bwMode="auto">
            <a:xfrm>
              <a:off x="3810000" y="4606925"/>
              <a:ext cx="1143000" cy="574675"/>
            </a:xfrm>
            <a:custGeom>
              <a:avLst/>
              <a:gdLst>
                <a:gd name="T0" fmla="*/ 2147483646 w 308"/>
                <a:gd name="T1" fmla="*/ 0 h 348"/>
                <a:gd name="T2" fmla="*/ 2147483646 w 308"/>
                <a:gd name="T3" fmla="*/ 2147483646 h 348"/>
                <a:gd name="T4" fmla="*/ 2147483646 w 308"/>
                <a:gd name="T5" fmla="*/ 2147483646 h 348"/>
                <a:gd name="T6" fmla="*/ 2147483646 w 308"/>
                <a:gd name="T7" fmla="*/ 2147483646 h 348"/>
                <a:gd name="T8" fmla="*/ 2147483646 w 308"/>
                <a:gd name="T9" fmla="*/ 2147483646 h 348"/>
                <a:gd name="T10" fmla="*/ 2147483646 w 308"/>
                <a:gd name="T11" fmla="*/ 0 h 3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8" h="348">
                  <a:moveTo>
                    <a:pt x="107" y="0"/>
                  </a:moveTo>
                  <a:cubicBezTo>
                    <a:pt x="141" y="25"/>
                    <a:pt x="176" y="47"/>
                    <a:pt x="210" y="71"/>
                  </a:cubicBezTo>
                  <a:cubicBezTo>
                    <a:pt x="308" y="218"/>
                    <a:pt x="229" y="317"/>
                    <a:pt x="107" y="348"/>
                  </a:cubicBezTo>
                  <a:cubicBezTo>
                    <a:pt x="55" y="337"/>
                    <a:pt x="48" y="326"/>
                    <a:pt x="28" y="277"/>
                  </a:cubicBezTo>
                  <a:cubicBezTo>
                    <a:pt x="13" y="188"/>
                    <a:pt x="0" y="156"/>
                    <a:pt x="20" y="56"/>
                  </a:cubicBezTo>
                  <a:cubicBezTo>
                    <a:pt x="28" y="16"/>
                    <a:pt x="76" y="46"/>
                    <a:pt x="107" y="0"/>
                  </a:cubicBezTo>
                  <a:close/>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Rectangle 2"/>
          <p:cNvSpPr txBox="1">
            <a:spLocks noChangeArrowheads="1"/>
          </p:cNvSpPr>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l"/>
            <a:r>
              <a:rPr lang="en-US" altLang="en-US" sz="3200"/>
              <a:t>What goes wrong if an index goes out of range ? </a:t>
            </a:r>
          </a:p>
        </p:txBody>
      </p:sp>
    </p:spTree>
    <p:extLst>
      <p:ext uri="{BB962C8B-B14F-4D97-AF65-F5344CB8AC3E}">
        <p14:creationId xmlns:p14="http://schemas.microsoft.com/office/powerpoint/2010/main" val="2541986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l" eaLnBrk="1" hangingPunct="1"/>
            <a:r>
              <a:rPr lang="en-US" altLang="en-US"/>
              <a:t>Exercise: Fibonacci numbers </a:t>
            </a:r>
          </a:p>
        </p:txBody>
      </p:sp>
      <p:sp>
        <p:nvSpPr>
          <p:cNvPr id="12291" name="Text Box 4"/>
          <p:cNvSpPr txBox="1">
            <a:spLocks noChangeArrowheads="1"/>
          </p:cNvSpPr>
          <p:nvPr/>
        </p:nvSpPr>
        <p:spPr bwMode="auto">
          <a:xfrm>
            <a:off x="374305" y="1955523"/>
            <a:ext cx="7862888" cy="424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latin typeface="Courier New" panose="02070309020205020404" pitchFamily="49" charset="0"/>
              </a:rPr>
              <a:t>// Program to generate the first 15 Fibonacci numbers</a:t>
            </a:r>
          </a:p>
          <a:p>
            <a:pPr eaLnBrk="1" hangingPunct="1">
              <a:spcBef>
                <a:spcPct val="0"/>
              </a:spcBef>
              <a:buFontTx/>
              <a:buNone/>
            </a:pPr>
            <a:r>
              <a:rPr lang="en-US" altLang="en-US" sz="1800" b="0">
                <a:latin typeface="Courier New" panose="02070309020205020404" pitchFamily="49" charset="0"/>
              </a:rPr>
              <a:t>#include &lt;</a:t>
            </a:r>
            <a:r>
              <a:rPr lang="en-US" altLang="en-US" sz="1800" b="0" err="1">
                <a:latin typeface="Courier New" panose="02070309020205020404" pitchFamily="49" charset="0"/>
              </a:rPr>
              <a:t>iostream</a:t>
            </a:r>
            <a:r>
              <a:rPr lang="en-US" altLang="en-US" sz="1800" b="0">
                <a:latin typeface="Courier New" panose="02070309020205020404" pitchFamily="49" charset="0"/>
              </a:rPr>
              <a:t>&gt;</a:t>
            </a:r>
          </a:p>
          <a:p>
            <a:pPr eaLnBrk="1" hangingPunct="1">
              <a:spcBef>
                <a:spcPct val="0"/>
              </a:spcBef>
              <a:buFontTx/>
              <a:buNone/>
            </a:pPr>
            <a:r>
              <a:rPr lang="en-US" altLang="en-US" sz="1800" b="0">
                <a:latin typeface="Courier New" panose="02070309020205020404" pitchFamily="49" charset="0"/>
              </a:rPr>
              <a:t>using namespace </a:t>
            </a:r>
            <a:r>
              <a:rPr lang="en-US" altLang="en-US" sz="1800" b="0" err="1">
                <a:latin typeface="Courier New" panose="02070309020205020404" pitchFamily="49" charset="0"/>
              </a:rPr>
              <a:t>std</a:t>
            </a:r>
            <a:r>
              <a:rPr lang="en-US" altLang="en-US" sz="1800" b="0">
                <a:latin typeface="Courier New" panose="02070309020205020404" pitchFamily="49" charset="0"/>
              </a:rPr>
              <a:t>;</a:t>
            </a:r>
          </a:p>
          <a:p>
            <a:pPr eaLnBrk="1" hangingPunct="1">
              <a:spcBef>
                <a:spcPct val="0"/>
              </a:spcBef>
              <a:buFontTx/>
              <a:buNone/>
            </a:pPr>
            <a:r>
              <a:rPr lang="en-US" altLang="en-US" sz="1800" b="0" err="1">
                <a:latin typeface="Courier New" panose="02070309020205020404" pitchFamily="49" charset="0"/>
              </a:rPr>
              <a:t>int</a:t>
            </a:r>
            <a:r>
              <a:rPr lang="en-US" altLang="en-US" sz="1800" b="0">
                <a:latin typeface="Courier New" panose="02070309020205020404" pitchFamily="49" charset="0"/>
              </a:rPr>
              <a:t> main (void)</a:t>
            </a:r>
          </a:p>
          <a:p>
            <a:pPr eaLnBrk="1" hangingPunct="1">
              <a:spcBef>
                <a:spcPct val="0"/>
              </a:spcBef>
              <a:buFontTx/>
              <a:buNone/>
            </a:pPr>
            <a:r>
              <a:rPr lang="en-US" altLang="en-US" sz="1800" b="0">
                <a:latin typeface="Courier New" panose="02070309020205020404" pitchFamily="49" charset="0"/>
              </a:rPr>
              <a:t>{</a:t>
            </a:r>
          </a:p>
          <a:p>
            <a:pPr eaLnBrk="1" hangingPunct="1">
              <a:spcBef>
                <a:spcPct val="0"/>
              </a:spcBef>
              <a:buFontTx/>
              <a:buNone/>
            </a:pPr>
            <a:r>
              <a:rPr lang="en-US" altLang="en-US" sz="1800" b="0" err="1">
                <a:latin typeface="Courier New" panose="02070309020205020404" pitchFamily="49" charset="0"/>
              </a:rPr>
              <a:t>int</a:t>
            </a:r>
            <a:r>
              <a:rPr lang="en-US" altLang="en-US" sz="1800" b="0">
                <a:latin typeface="Courier New" panose="02070309020205020404" pitchFamily="49" charset="0"/>
              </a:rPr>
              <a:t> Fibonacci[15], </a:t>
            </a:r>
            <a:r>
              <a:rPr lang="en-US" altLang="en-US" sz="1800" b="0" err="1">
                <a:latin typeface="Courier New" panose="02070309020205020404" pitchFamily="49" charset="0"/>
              </a:rPr>
              <a:t>i</a:t>
            </a:r>
            <a:r>
              <a:rPr lang="en-US" altLang="en-US" sz="1800" b="0">
                <a:latin typeface="Courier New" panose="02070309020205020404" pitchFamily="49" charset="0"/>
              </a:rPr>
              <a:t>;</a:t>
            </a:r>
          </a:p>
          <a:p>
            <a:pPr eaLnBrk="1" hangingPunct="1">
              <a:spcBef>
                <a:spcPct val="0"/>
              </a:spcBef>
              <a:buFontTx/>
              <a:buNone/>
            </a:pPr>
            <a:r>
              <a:rPr lang="en-US" altLang="en-US" sz="1800" b="0">
                <a:latin typeface="Courier New" panose="02070309020205020404" pitchFamily="49" charset="0"/>
              </a:rPr>
              <a:t>Fibonacci[0] = 0; // by definition</a:t>
            </a:r>
          </a:p>
          <a:p>
            <a:pPr eaLnBrk="1" hangingPunct="1">
              <a:spcBef>
                <a:spcPct val="0"/>
              </a:spcBef>
              <a:buFontTx/>
              <a:buNone/>
            </a:pPr>
            <a:r>
              <a:rPr lang="en-US" altLang="en-US" sz="1800" b="0">
                <a:latin typeface="Courier New" panose="02070309020205020404" pitchFamily="49" charset="0"/>
              </a:rPr>
              <a:t>Fibonacci[1] = 1; // ditto</a:t>
            </a:r>
          </a:p>
          <a:p>
            <a:pPr eaLnBrk="1" hangingPunct="1">
              <a:spcBef>
                <a:spcPct val="0"/>
              </a:spcBef>
              <a:buFontTx/>
              <a:buNone/>
            </a:pPr>
            <a:r>
              <a:rPr lang="en-US" altLang="en-US" sz="1800" b="0">
                <a:latin typeface="Courier New" panose="02070309020205020404" pitchFamily="49" charset="0"/>
              </a:rPr>
              <a:t>for ( </a:t>
            </a:r>
            <a:r>
              <a:rPr lang="en-US" altLang="en-US" sz="1800" b="0" err="1">
                <a:latin typeface="Courier New" panose="02070309020205020404" pitchFamily="49" charset="0"/>
              </a:rPr>
              <a:t>i</a:t>
            </a:r>
            <a:r>
              <a:rPr lang="en-US" altLang="en-US" sz="1800" b="0">
                <a:latin typeface="Courier New" panose="02070309020205020404" pitchFamily="49" charset="0"/>
              </a:rPr>
              <a:t> = 2; </a:t>
            </a:r>
            <a:r>
              <a:rPr lang="en-US" altLang="en-US" sz="1800" b="0" err="1">
                <a:latin typeface="Courier New" panose="02070309020205020404" pitchFamily="49" charset="0"/>
              </a:rPr>
              <a:t>i</a:t>
            </a:r>
            <a:r>
              <a:rPr lang="en-US" altLang="en-US" sz="1800" b="0">
                <a:latin typeface="Courier New" panose="02070309020205020404" pitchFamily="49" charset="0"/>
              </a:rPr>
              <a:t> &lt; 15; ++</a:t>
            </a:r>
            <a:r>
              <a:rPr lang="en-US" altLang="en-US" sz="1800" b="0" err="1">
                <a:latin typeface="Courier New" panose="02070309020205020404" pitchFamily="49" charset="0"/>
              </a:rPr>
              <a:t>i</a:t>
            </a:r>
            <a:r>
              <a:rPr lang="en-US" altLang="en-US" sz="1800" b="0">
                <a:latin typeface="Courier New" panose="02070309020205020404" pitchFamily="49" charset="0"/>
              </a:rPr>
              <a:t> )</a:t>
            </a:r>
          </a:p>
          <a:p>
            <a:pPr eaLnBrk="1" hangingPunct="1">
              <a:spcBef>
                <a:spcPct val="0"/>
              </a:spcBef>
              <a:buFontTx/>
              <a:buNone/>
            </a:pPr>
            <a:r>
              <a:rPr lang="en-US" altLang="en-US" sz="1800" b="0">
                <a:latin typeface="Courier New" panose="02070309020205020404" pitchFamily="49" charset="0"/>
              </a:rPr>
              <a:t>	Fibonacci[</a:t>
            </a:r>
            <a:r>
              <a:rPr lang="en-US" altLang="en-US" sz="1800" b="0" err="1">
                <a:latin typeface="Courier New" panose="02070309020205020404" pitchFamily="49" charset="0"/>
              </a:rPr>
              <a:t>i</a:t>
            </a:r>
            <a:r>
              <a:rPr lang="en-US" altLang="en-US" sz="1800" b="0">
                <a:latin typeface="Courier New" panose="02070309020205020404" pitchFamily="49" charset="0"/>
              </a:rPr>
              <a:t>] = Fibonacci[i-2] + Fibonacci[i-1];</a:t>
            </a:r>
          </a:p>
          <a:p>
            <a:pPr eaLnBrk="1" hangingPunct="1">
              <a:spcBef>
                <a:spcPct val="0"/>
              </a:spcBef>
              <a:buFontTx/>
              <a:buNone/>
            </a:pPr>
            <a:r>
              <a:rPr lang="en-US" altLang="en-US" sz="1800" b="0">
                <a:latin typeface="Courier New" panose="02070309020205020404" pitchFamily="49" charset="0"/>
              </a:rPr>
              <a:t>for ( </a:t>
            </a:r>
            <a:r>
              <a:rPr lang="en-US" altLang="en-US" sz="1800" b="0" err="1">
                <a:latin typeface="Courier New" panose="02070309020205020404" pitchFamily="49" charset="0"/>
              </a:rPr>
              <a:t>i</a:t>
            </a:r>
            <a:r>
              <a:rPr lang="en-US" altLang="en-US" sz="1800" b="0">
                <a:latin typeface="Courier New" panose="02070309020205020404" pitchFamily="49" charset="0"/>
              </a:rPr>
              <a:t> = 0; </a:t>
            </a:r>
            <a:r>
              <a:rPr lang="en-US" altLang="en-US" sz="1800" b="0" err="1">
                <a:latin typeface="Courier New" panose="02070309020205020404" pitchFamily="49" charset="0"/>
              </a:rPr>
              <a:t>i</a:t>
            </a:r>
            <a:r>
              <a:rPr lang="en-US" altLang="en-US" sz="1800" b="0">
                <a:latin typeface="Courier New" panose="02070309020205020404" pitchFamily="49" charset="0"/>
              </a:rPr>
              <a:t> &lt; 15; ++</a:t>
            </a:r>
            <a:r>
              <a:rPr lang="en-US" altLang="en-US" sz="1800" b="0" err="1">
                <a:latin typeface="Courier New" panose="02070309020205020404" pitchFamily="49" charset="0"/>
              </a:rPr>
              <a:t>i</a:t>
            </a:r>
            <a:r>
              <a:rPr lang="en-US" altLang="en-US" sz="1800" b="0">
                <a:latin typeface="Courier New" panose="02070309020205020404" pitchFamily="49" charset="0"/>
              </a:rPr>
              <a:t> )</a:t>
            </a:r>
          </a:p>
          <a:p>
            <a:pPr eaLnBrk="1" hangingPunct="1">
              <a:spcBef>
                <a:spcPct val="0"/>
              </a:spcBef>
              <a:buFontTx/>
              <a:buNone/>
            </a:pPr>
            <a:r>
              <a:rPr lang="en-US" altLang="en-US" sz="1800" b="0">
                <a:latin typeface="Courier New" panose="02070309020205020404" pitchFamily="49" charset="0"/>
              </a:rPr>
              <a:t>	</a:t>
            </a:r>
            <a:r>
              <a:rPr lang="en-US" altLang="en-US" sz="1800" b="0" err="1">
                <a:latin typeface="Courier New" panose="02070309020205020404" pitchFamily="49" charset="0"/>
              </a:rPr>
              <a:t>cout</a:t>
            </a:r>
            <a:r>
              <a:rPr lang="en-US" altLang="en-US" sz="1800" b="0">
                <a:latin typeface="Courier New" panose="02070309020205020404" pitchFamily="49" charset="0"/>
              </a:rPr>
              <a:t>&lt;&lt; "Fibonacci["&lt;&lt;</a:t>
            </a:r>
            <a:r>
              <a:rPr lang="en-US" altLang="en-US" sz="1800" b="0" err="1">
                <a:latin typeface="Courier New" panose="02070309020205020404" pitchFamily="49" charset="0"/>
              </a:rPr>
              <a:t>i</a:t>
            </a:r>
            <a:r>
              <a:rPr lang="en-US" altLang="en-US" sz="1800" b="0">
                <a:latin typeface="Courier New" panose="02070309020205020404" pitchFamily="49" charset="0"/>
              </a:rPr>
              <a:t>&lt;&lt;"]="&lt;&lt;Fibonacci[</a:t>
            </a:r>
            <a:r>
              <a:rPr lang="en-US" altLang="en-US" sz="1800" b="0" err="1">
                <a:latin typeface="Courier New" panose="02070309020205020404" pitchFamily="49" charset="0"/>
              </a:rPr>
              <a:t>i</a:t>
            </a:r>
            <a:r>
              <a:rPr lang="en-US" altLang="en-US" sz="1800" b="0">
                <a:latin typeface="Courier New" panose="02070309020205020404" pitchFamily="49" charset="0"/>
              </a:rPr>
              <a:t>]&lt;&lt;</a:t>
            </a:r>
            <a:r>
              <a:rPr lang="en-US" altLang="en-US" sz="1800" b="0" err="1">
                <a:latin typeface="Courier New" panose="02070309020205020404" pitchFamily="49" charset="0"/>
              </a:rPr>
              <a:t>endl</a:t>
            </a:r>
            <a:r>
              <a:rPr lang="en-US" altLang="en-US" sz="1800" b="0">
                <a:latin typeface="Courier New" panose="02070309020205020404" pitchFamily="49" charset="0"/>
              </a:rPr>
              <a:t>;</a:t>
            </a:r>
          </a:p>
          <a:p>
            <a:pPr eaLnBrk="1" hangingPunct="1">
              <a:spcBef>
                <a:spcPct val="0"/>
              </a:spcBef>
              <a:buFontTx/>
              <a:buNone/>
            </a:pPr>
            <a:r>
              <a:rPr lang="en-US" altLang="en-US" sz="1800" b="0">
                <a:latin typeface="Courier New" panose="02070309020205020404" pitchFamily="49" charset="0"/>
              </a:rPr>
              <a:t>return 0;</a:t>
            </a:r>
          </a:p>
          <a:p>
            <a:pPr eaLnBrk="1" hangingPunct="1">
              <a:spcBef>
                <a:spcPct val="0"/>
              </a:spcBef>
              <a:buFontTx/>
              <a:buNone/>
            </a:pPr>
            <a:r>
              <a:rPr lang="en-US" altLang="en-US" sz="1800" b="0">
                <a:latin typeface="Courier New" panose="02070309020205020404" pitchFamily="49" charset="0"/>
              </a:rPr>
              <a:t>}</a:t>
            </a:r>
          </a:p>
          <a:p>
            <a:pPr eaLnBrk="1" hangingPunct="1">
              <a:spcBef>
                <a:spcPct val="0"/>
              </a:spcBef>
              <a:buFontTx/>
              <a:buNone/>
            </a:pPr>
            <a:endParaRPr lang="en-US" altLang="en-US" sz="1800" b="0">
              <a:latin typeface="Courier New" panose="02070309020205020404" pitchFamily="49" charset="0"/>
            </a:endParaRPr>
          </a:p>
        </p:txBody>
      </p:sp>
    </p:spTree>
    <p:extLst>
      <p:ext uri="{BB962C8B-B14F-4D97-AF65-F5344CB8AC3E}">
        <p14:creationId xmlns:p14="http://schemas.microsoft.com/office/powerpoint/2010/main" val="658748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l" eaLnBrk="1" hangingPunct="1"/>
            <a:r>
              <a:rPr lang="en-US" altLang="en-US"/>
              <a:t>Initializing arrays</a:t>
            </a:r>
          </a:p>
        </p:txBody>
      </p:sp>
      <p:sp>
        <p:nvSpPr>
          <p:cNvPr id="16387" name="Rectangle 3"/>
          <p:cNvSpPr>
            <a:spLocks noGrp="1" noChangeArrowheads="1"/>
          </p:cNvSpPr>
          <p:nvPr>
            <p:ph type="body" idx="1"/>
          </p:nvPr>
        </p:nvSpPr>
        <p:spPr>
          <a:xfrm>
            <a:off x="284163" y="1785035"/>
            <a:ext cx="8574087" cy="5072965"/>
          </a:xfrm>
        </p:spPr>
        <p:txBody>
          <a:bodyPr>
            <a:normAutofit/>
          </a:bodyPr>
          <a:lstStyle/>
          <a:p>
            <a:pPr eaLnBrk="1" hangingPunct="1">
              <a:buFont typeface="Wingdings" panose="05000000000000000000" pitchFamily="2" charset="2"/>
              <a:buChar char="q"/>
            </a:pPr>
            <a:r>
              <a:rPr lang="en-US" altLang="en-US" err="1"/>
              <a:t>int</a:t>
            </a:r>
            <a:r>
              <a:rPr lang="en-US" altLang="en-US"/>
              <a:t> counters[5] = { 0, 0, 0, 0, 0 };</a:t>
            </a:r>
          </a:p>
          <a:p>
            <a:pPr eaLnBrk="1" hangingPunct="1">
              <a:buFont typeface="Wingdings" panose="05000000000000000000" pitchFamily="2" charset="2"/>
              <a:buChar char="q"/>
            </a:pPr>
            <a:r>
              <a:rPr lang="en-US" altLang="en-US"/>
              <a:t>char letters[5] = { 'a', 'b', 'c', 'd', 'e' };</a:t>
            </a:r>
          </a:p>
          <a:p>
            <a:pPr eaLnBrk="1" hangingPunct="1">
              <a:buFont typeface="Wingdings" panose="05000000000000000000" pitchFamily="2" charset="2"/>
              <a:buChar char="q"/>
            </a:pPr>
            <a:r>
              <a:rPr lang="en-US" altLang="en-US"/>
              <a:t>float </a:t>
            </a:r>
            <a:r>
              <a:rPr lang="en-US" altLang="en-US" err="1"/>
              <a:t>sample_data</a:t>
            </a:r>
            <a:r>
              <a:rPr lang="en-US" altLang="en-US"/>
              <a:t>[500] = { 100.0, 300.0, 500.5 };</a:t>
            </a:r>
          </a:p>
          <a:p>
            <a:pPr eaLnBrk="1" hangingPunct="1">
              <a:buFont typeface="Wingdings" panose="05000000000000000000" pitchFamily="2" charset="2"/>
              <a:buChar char="q"/>
            </a:pPr>
            <a:r>
              <a:rPr lang="en-US" altLang="en-US"/>
              <a:t>The C++ language allows you to define an array without specifying the number of elements. If this is done, the size of the array is determined automatically based on the number of initialization elements: </a:t>
            </a:r>
            <a:r>
              <a:rPr lang="en-US" altLang="en-US" err="1"/>
              <a:t>int</a:t>
            </a:r>
            <a:r>
              <a:rPr lang="en-US" altLang="en-US"/>
              <a:t> counters[] = { 0, 0, 0, 0, 0 };</a:t>
            </a:r>
          </a:p>
        </p:txBody>
      </p:sp>
    </p:spTree>
    <p:extLst>
      <p:ext uri="{BB962C8B-B14F-4D97-AF65-F5344CB8AC3E}">
        <p14:creationId xmlns:p14="http://schemas.microsoft.com/office/powerpoint/2010/main" val="1539664171"/>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D64F994B0480E4EA0F01584F11416CF" ma:contentTypeVersion="8" ma:contentTypeDescription="Create a new document." ma:contentTypeScope="" ma:versionID="64175fdd415ef2afe2778d00175a5696">
  <xsd:schema xmlns:xsd="http://www.w3.org/2001/XMLSchema" xmlns:xs="http://www.w3.org/2001/XMLSchema" xmlns:p="http://schemas.microsoft.com/office/2006/metadata/properties" xmlns:ns2="8fba2282-9261-44e4-88a0-ea7809cc7acd" xmlns:ns3="dab91150-83e4-4955-ae6a-5f526aa3d51c" targetNamespace="http://schemas.microsoft.com/office/2006/metadata/properties" ma:root="true" ma:fieldsID="1c9993bf980aa04566ff9dfc0f2fd04f" ns2:_="" ns3:_="">
    <xsd:import namespace="8fba2282-9261-44e4-88a0-ea7809cc7acd"/>
    <xsd:import namespace="dab91150-83e4-4955-ae6a-5f526aa3d51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ba2282-9261-44e4-88a0-ea7809cc7ac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ab91150-83e4-4955-ae6a-5f526aa3d51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8fba2282-9261-44e4-88a0-ea7809cc7acd">
      <UserInfo>
        <DisplayName>01094 INTRODUCTION TO PROGRAMMING LAB [B21][SPRING 21-22] Members</DisplayName>
        <AccountId>58</AccountId>
        <AccountType/>
      </UserInfo>
    </SharedWithUsers>
  </documentManagement>
</p:properties>
</file>

<file path=customXml/itemProps1.xml><?xml version="1.0" encoding="utf-8"?>
<ds:datastoreItem xmlns:ds="http://schemas.openxmlformats.org/officeDocument/2006/customXml" ds:itemID="{EFAF0CA7-FD43-4E8B-90C2-DD66E83577A8}">
  <ds:schemaRefs>
    <ds:schemaRef ds:uri="8fba2282-9261-44e4-88a0-ea7809cc7acd"/>
    <ds:schemaRef ds:uri="dab91150-83e4-4955-ae6a-5f526aa3d51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71DD32F-B1D5-4374-8A7D-BC2C40D24D6E}">
  <ds:schemaRefs>
    <ds:schemaRef ds:uri="http://schemas.microsoft.com/sharepoint/v3/contenttype/forms"/>
  </ds:schemaRefs>
</ds:datastoreItem>
</file>

<file path=customXml/itemProps3.xml><?xml version="1.0" encoding="utf-8"?>
<ds:datastoreItem xmlns:ds="http://schemas.openxmlformats.org/officeDocument/2006/customXml" ds:itemID="{30D668E0-7FEE-447B-8421-75C4A97D7D93}">
  <ds:schemaRefs>
    <ds:schemaRef ds:uri="8fba2282-9261-44e4-88a0-ea7809cc7ac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Spectrum.thmx</Template>
  <Application>Microsoft Office PowerPoint</Application>
  <PresentationFormat>On-screen Show (4:3)</PresentationFormat>
  <Slides>13</Slides>
  <Notes>1</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Spectrum</vt:lpstr>
      <vt:lpstr>Arrays</vt:lpstr>
      <vt:lpstr>Lecture 5: Outline</vt:lpstr>
      <vt:lpstr>The concept of array</vt:lpstr>
      <vt:lpstr>Declaring an array</vt:lpstr>
      <vt:lpstr>Arrays - Example</vt:lpstr>
      <vt:lpstr>Arrays - Example</vt:lpstr>
      <vt:lpstr>PowerPoint Presentation</vt:lpstr>
      <vt:lpstr>Exercise: Fibonacci numbers </vt:lpstr>
      <vt:lpstr>Initializing arrays</vt:lpstr>
      <vt:lpstr>Character arrays</vt:lpstr>
      <vt:lpstr>Example: Base conversion using arrays</vt:lpstr>
      <vt:lpstr>Example continued</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revision>1</cp:revision>
  <dcterms:created xsi:type="dcterms:W3CDTF">2018-12-10T17:20:29Z</dcterms:created>
  <dcterms:modified xsi:type="dcterms:W3CDTF">2022-02-16T04:41:29Z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0x0101002D64F994B0480E4EA0F01584F11416CF</vt:lpwstr>
  </property>
</Properties>
</file>