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66" r:id="rId6"/>
    <p:sldId id="267" r:id="rId7"/>
    <p:sldId id="268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1ACB6-7B71-4605-B47B-D0C04D6B4127}" v="4" dt="2022-02-21T17:12:00.621"/>
    <p1510:client id="{811FF5A4-9A37-2717-2E8F-FC8055E565EF}" v="1" dt="2022-02-21T19:02:03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249" autoAdjust="0"/>
  </p:normalViewPr>
  <p:slideViewPr>
    <p:cSldViewPr snapToGrid="0" snapToObjects="1"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A5678FF4-130F-4DBA-A9E2-4EB35B6468D0}"/>
    <pc:docChg chg="delSld modSld">
      <pc:chgData name="Dr. Md. Mahbub Chowdhury Mishu" userId="09162e0f-fafd-430e-8e71-18113d49a68e" providerId="ADAL" clId="{A5678FF4-130F-4DBA-A9E2-4EB35B6468D0}" dt="2020-04-24T18:52:06.839" v="7" actId="20577"/>
      <pc:docMkLst>
        <pc:docMk/>
      </pc:docMkLst>
      <pc:sldChg chg="modSp">
        <pc:chgData name="Dr. Md. Mahbub Chowdhury Mishu" userId="09162e0f-fafd-430e-8e71-18113d49a68e" providerId="ADAL" clId="{A5678FF4-130F-4DBA-A9E2-4EB35B6468D0}" dt="2020-04-24T18:52:06.839" v="7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A5678FF4-130F-4DBA-A9E2-4EB35B6468D0}" dt="2020-04-24T18:52:06.839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A5678FF4-130F-4DBA-A9E2-4EB35B6468D0}" dt="2020-04-22T11:06:03.835" v="1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A5678FF4-130F-4DBA-A9E2-4EB35B6468D0}" dt="2020-04-22T11:06:03.239" v="0" actId="2696"/>
        <pc:sldMkLst>
          <pc:docMk/>
          <pc:sldMk cId="3224969828" sldId="265"/>
        </pc:sldMkLst>
      </pc:sldChg>
    </pc:docChg>
  </pc:docChgLst>
  <pc:docChgLst>
    <pc:chgData name="SYEDA ANIKA TASNIM" userId="8fb70a1d-16e3-4c86-a699-7b87e9bfa60b" providerId="ADAL" clId="{95ED7D64-ADC4-465A-BC31-2337145723CE}"/>
    <pc:docChg chg="modSld">
      <pc:chgData name="SYEDA ANIKA TASNIM" userId="8fb70a1d-16e3-4c86-a699-7b87e9bfa60b" providerId="ADAL" clId="{95ED7D64-ADC4-465A-BC31-2337145723CE}" dt="2022-02-19T04:49:21.181" v="9" actId="20577"/>
      <pc:docMkLst>
        <pc:docMk/>
      </pc:docMkLst>
      <pc:sldChg chg="modSp mod">
        <pc:chgData name="SYEDA ANIKA TASNIM" userId="8fb70a1d-16e3-4c86-a699-7b87e9bfa60b" providerId="ADAL" clId="{95ED7D64-ADC4-465A-BC31-2337145723CE}" dt="2022-02-19T04:49:21.181" v="9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95ED7D64-ADC4-465A-BC31-2337145723CE}" dt="2022-02-19T04:49:21.181" v="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SYEDA ANIKA TASNIM" userId="8fb70a1d-16e3-4c86-a699-7b87e9bfa60b" providerId="ADAL" clId="{CE5AC9B5-6089-4636-B167-BCFB3E089A8C}"/>
    <pc:docChg chg="undo custSel addSld delSld modSld">
      <pc:chgData name="SYEDA ANIKA TASNIM" userId="8fb70a1d-16e3-4c86-a699-7b87e9bfa60b" providerId="ADAL" clId="{CE5AC9B5-6089-4636-B167-BCFB3E089A8C}" dt="2021-06-23T01:50:38.757" v="20" actId="14734"/>
      <pc:docMkLst>
        <pc:docMk/>
      </pc:docMkLst>
      <pc:sldChg chg="modSp mod">
        <pc:chgData name="SYEDA ANIKA TASNIM" userId="8fb70a1d-16e3-4c86-a699-7b87e9bfa60b" providerId="ADAL" clId="{CE5AC9B5-6089-4636-B167-BCFB3E089A8C}" dt="2021-06-23T01:50:38.757" v="20" actId="14734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CE5AC9B5-6089-4636-B167-BCFB3E089A8C}" dt="2021-06-23T01:50:38.757" v="20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 del">
        <pc:chgData name="SYEDA ANIKA TASNIM" userId="8fb70a1d-16e3-4c86-a699-7b87e9bfa60b" providerId="ADAL" clId="{CE5AC9B5-6089-4636-B167-BCFB3E089A8C}" dt="2021-06-22T08:23:36.830" v="1" actId="47"/>
        <pc:sldMkLst>
          <pc:docMk/>
          <pc:sldMk cId="2603955277" sldId="269"/>
        </pc:sldMkLst>
      </pc:sldChg>
    </pc:docChg>
  </pc:docChgLst>
  <pc:docChgLst>
    <pc:chgData name="CHAYAN ADHIKARY" userId="S::22-47112-1@student.aiub.edu::93a1d6a1-3aa9-49ec-8d56-69e30a774d6b" providerId="AD" clId="Web-{811FF5A4-9A37-2717-2E8F-FC8055E565EF}"/>
    <pc:docChg chg="modSld">
      <pc:chgData name="CHAYAN ADHIKARY" userId="S::22-47112-1@student.aiub.edu::93a1d6a1-3aa9-49ec-8d56-69e30a774d6b" providerId="AD" clId="Web-{811FF5A4-9A37-2717-2E8F-FC8055E565EF}" dt="2022-02-21T19:02:03.130" v="0" actId="1076"/>
      <pc:docMkLst>
        <pc:docMk/>
      </pc:docMkLst>
      <pc:sldChg chg="modSp">
        <pc:chgData name="CHAYAN ADHIKARY" userId="S::22-47112-1@student.aiub.edu::93a1d6a1-3aa9-49ec-8d56-69e30a774d6b" providerId="AD" clId="Web-{811FF5A4-9A37-2717-2E8F-FC8055E565EF}" dt="2022-02-21T19:02:03.130" v="0" actId="1076"/>
        <pc:sldMkLst>
          <pc:docMk/>
          <pc:sldMk cId="1928170173" sldId="270"/>
        </pc:sldMkLst>
        <pc:grpChg chg="mod">
          <ac:chgData name="CHAYAN ADHIKARY" userId="S::22-47112-1@student.aiub.edu::93a1d6a1-3aa9-49ec-8d56-69e30a774d6b" providerId="AD" clId="Web-{811FF5A4-9A37-2717-2E8F-FC8055E565EF}" dt="2022-02-21T19:02:03.130" v="0" actId="1076"/>
          <ac:grpSpMkLst>
            <pc:docMk/>
            <pc:sldMk cId="1928170173" sldId="270"/>
            <ac:grpSpMk id="2" creationId="{00000000-0000-0000-0000-000000000000}"/>
          </ac:grpSpMkLst>
        </pc:gr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BIDHAN SAHA" userId="S::22-47153-1@student.aiub.edu::c2d5330b-e782-4a7c-8f3f-cf27cd2825a3" providerId="AD" clId="Web-{37A1ACB6-7B71-4605-B47B-D0C04D6B4127}"/>
    <pc:docChg chg="modSld">
      <pc:chgData name="BIDHAN SAHA" userId="S::22-47153-1@student.aiub.edu::c2d5330b-e782-4a7c-8f3f-cf27cd2825a3" providerId="AD" clId="Web-{37A1ACB6-7B71-4605-B47B-D0C04D6B4127}" dt="2022-02-21T17:12:00.621" v="3"/>
      <pc:docMkLst>
        <pc:docMk/>
      </pc:docMkLst>
      <pc:sldChg chg="mod modShow">
        <pc:chgData name="BIDHAN SAHA" userId="S::22-47153-1@student.aiub.edu::c2d5330b-e782-4a7c-8f3f-cf27cd2825a3" providerId="AD" clId="Web-{37A1ACB6-7B71-4605-B47B-D0C04D6B4127}" dt="2022-02-21T17:12:00.621" v="3"/>
        <pc:sldMkLst>
          <pc:docMk/>
          <pc:sldMk cId="2603955277" sldId="269"/>
        </pc:sldMkLst>
      </pc:sldChg>
    </pc:docChg>
  </pc:docChgLst>
  <pc:docChgLst>
    <pc:chgData name="SYEDA ANIKA TASNIM" userId="8fb70a1d-16e3-4c86-a699-7b87e9bfa60b" providerId="ADAL" clId="{CEFD784F-1773-4FD8-A08D-3737BC7ED8B9}"/>
    <pc:docChg chg="custSel modSld">
      <pc:chgData name="SYEDA ANIKA TASNIM" userId="8fb70a1d-16e3-4c86-a699-7b87e9bfa60b" providerId="ADAL" clId="{CEFD784F-1773-4FD8-A08D-3737BC7ED8B9}" dt="2021-02-15T08:06:22.901" v="66" actId="20577"/>
      <pc:docMkLst>
        <pc:docMk/>
      </pc:docMkLst>
      <pc:sldChg chg="modSp mod">
        <pc:chgData name="SYEDA ANIKA TASNIM" userId="8fb70a1d-16e3-4c86-a699-7b87e9bfa60b" providerId="ADAL" clId="{CEFD784F-1773-4FD8-A08D-3737BC7ED8B9}" dt="2021-02-15T08:06:22.901" v="66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CEFD784F-1773-4FD8-A08D-3737BC7ED8B9}" dt="2021-02-15T08:06:22.901" v="6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59AD6-3C35-44B3-A0E1-CE5CC00181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8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59AD6-3C35-44B3-A0E1-CE5CC00181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2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69675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4072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878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27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functions</a:t>
            </a:r>
          </a:p>
        </p:txBody>
      </p:sp>
      <p:sp>
        <p:nvSpPr>
          <p:cNvPr id="13315" name="Text Box 1028"/>
          <p:cNvSpPr txBox="1">
            <a:spLocks noChangeArrowheads="1"/>
          </p:cNvSpPr>
          <p:nvPr/>
        </p:nvSpPr>
        <p:spPr bwMode="auto">
          <a:xfrm>
            <a:off x="284163" y="1861930"/>
            <a:ext cx="84740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string.h</a:t>
            </a:r>
            <a:r>
              <a:rPr lang="en-US" altLang="en-US" sz="1800" dirty="0">
                <a:latin typeface="Courier New" panose="02070309020205020404" pitchFamily="49" charset="0"/>
              </a:rPr>
              <a:t>&gt; /* provides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() prototype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#define PRAISE " What a super marvelous name!"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name[40];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&lt;&lt;"What's your First Name?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cin</a:t>
            </a:r>
            <a:r>
              <a:rPr lang="en-US" altLang="en-US" sz="1800" dirty="0">
                <a:latin typeface="Courier New" panose="02070309020205020404" pitchFamily="49" charset="0"/>
              </a:rPr>
              <a:t>&gt;&gt;name;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&lt;&lt;"Hello "&lt;&lt; name&lt;&lt; PRAISE&lt;&lt;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&lt;&lt;"Your name of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(name)&lt;&lt;" letters occupies 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sizeof</a:t>
            </a:r>
            <a:r>
              <a:rPr lang="en-US" altLang="en-US" sz="1800" dirty="0">
                <a:latin typeface="Courier New" panose="02070309020205020404" pitchFamily="49" charset="0"/>
              </a:rPr>
              <a:t> name&lt;&lt;" memory"&lt;&lt;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functions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84163" y="1836254"/>
            <a:ext cx="73310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</a:rPr>
              <a:t>string.h</a:t>
            </a:r>
            <a:r>
              <a:rPr lang="en-US" altLang="en-US" sz="1800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string1[] = "this is";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string2[] = "a test";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string3[20] = "Hello,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string4[] = "world!";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 string3&lt;&lt;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strcat</a:t>
            </a:r>
            <a:r>
              <a:rPr lang="en-US" altLang="en-US" sz="1800" dirty="0">
                <a:latin typeface="Courier New" panose="02070309020205020404" pitchFamily="49" charset="0"/>
              </a:rPr>
              <a:t>(string3, string4);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&lt;&lt;string3&lt;&lt;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if(</a:t>
            </a:r>
            <a:r>
              <a:rPr lang="en-US" altLang="en-US" sz="1800" dirty="0" err="1">
                <a:latin typeface="Courier New" panose="02070309020205020404" pitchFamily="49" charset="0"/>
              </a:rPr>
              <a:t>strcmp</a:t>
            </a:r>
            <a:r>
              <a:rPr lang="en-US" altLang="en-US" sz="1800" dirty="0">
                <a:latin typeface="Courier New" panose="02070309020205020404" pitchFamily="49" charset="0"/>
              </a:rPr>
              <a:t>(string1, string2) ==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&lt;&lt;"strings are equal"&lt;&lt;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&lt;&lt;"strings are different"&lt;&lt;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58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string length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441325" y="1779587"/>
            <a:ext cx="8416925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Function to count the number of characters in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(char string[]){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 ( string[count] != '\0'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++count;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word1[] = { 'a', 's', 't', 'e', 'r',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word2[] = { 'a', 't',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char word3[] = { 'a', 'w', 'e', '\0' };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(word1)&lt;&lt;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(word2)&lt;&lt;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stringLength</a:t>
            </a:r>
            <a:r>
              <a:rPr lang="en-US" altLang="en-US" sz="1800" b="1" dirty="0">
                <a:latin typeface="Courier New" panose="02070309020205020404" pitchFamily="49" charset="0"/>
              </a:rPr>
              <a:t> (word3)&lt;&lt;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395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</a:t>
            </a:r>
            <a:r>
              <a:rPr lang="en-US" altLang="en-US" dirty="0" err="1"/>
              <a:t>const</a:t>
            </a:r>
            <a:r>
              <a:rPr lang="en-US" altLang="en-US" dirty="0"/>
              <a:t> strings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4163" y="1907376"/>
            <a:ext cx="8380412" cy="5078413"/>
            <a:chOff x="458788" y="1447800"/>
            <a:chExt cx="8380412" cy="5078413"/>
          </a:xfrm>
        </p:grpSpPr>
        <p:sp>
          <p:nvSpPr>
            <p:cNvPr id="7171" name="Text Box 1027"/>
            <p:cNvSpPr txBox="1">
              <a:spLocks noChangeArrowheads="1"/>
            </p:cNvSpPr>
            <p:nvPr/>
          </p:nvSpPr>
          <p:spPr bwMode="auto">
            <a:xfrm>
              <a:off x="458788" y="1447800"/>
              <a:ext cx="8228012" cy="5078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// Function to count the number of characters in a string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#include 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iostream</a:t>
              </a:r>
              <a:r>
                <a:rPr lang="en-US" altLang="en-US" sz="1800" dirty="0">
                  <a:latin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Courier New" panose="02070309020205020404" pitchFamily="49" charset="0"/>
                </a:rPr>
                <a:t>using namespace </a:t>
              </a:r>
              <a:r>
                <a:rPr lang="en-US" altLang="en-US" sz="1800" b="1" dirty="0" err="1">
                  <a:latin typeface="Courier New" panose="02070309020205020404" pitchFamily="49" charset="0"/>
                </a:rPr>
                <a:t>std</a:t>
              </a:r>
              <a:r>
                <a:rPr lang="en-US" altLang="en-US" sz="1800" b="1" dirty="0"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string[]){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count = 0;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while ( string[count] != '\0' )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	++count;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return count;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main (void) {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word1[] = { 'a', 's', 't', 'e', 'r',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word2[] = { 'a', 't',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const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char word3[] = { 'a', 'w', 'e', '\0' };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(word1)&lt;&lt;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(word2)&lt;&lt;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 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cout</a:t>
              </a:r>
              <a:r>
                <a:rPr lang="en-US" altLang="en-US" sz="1800" dirty="0">
                  <a:latin typeface="Courier New" panose="02070309020205020404" pitchFamily="49" charset="0"/>
                </a:rPr>
                <a:t>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stringLength</a:t>
              </a:r>
              <a:r>
                <a:rPr lang="en-US" altLang="en-US" sz="1800" dirty="0">
                  <a:latin typeface="Courier New" panose="02070309020205020404" pitchFamily="49" charset="0"/>
                </a:rPr>
                <a:t> (word3)&lt;&lt;</a:t>
              </a:r>
              <a:r>
                <a:rPr lang="en-US" altLang="en-US" sz="1800" dirty="0" err="1">
                  <a:latin typeface="Courier New" panose="02070309020205020404" pitchFamily="49" charset="0"/>
                </a:rPr>
                <a:t>endl</a:t>
              </a:r>
              <a:r>
                <a:rPr lang="en-US" altLang="en-US" sz="1800" dirty="0">
                  <a:latin typeface="Courier New" panose="02070309020205020404" pitchFamily="49" charset="0"/>
                </a:rPr>
                <a:t>;</a:t>
              </a:r>
            </a:p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return 0;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7172" name="Freeform 1029"/>
            <p:cNvSpPr>
              <a:spLocks/>
            </p:cNvSpPr>
            <p:nvPr/>
          </p:nvSpPr>
          <p:spPr bwMode="auto">
            <a:xfrm>
              <a:off x="2895600" y="2209800"/>
              <a:ext cx="817563" cy="427038"/>
            </a:xfrm>
            <a:custGeom>
              <a:avLst/>
              <a:gdLst>
                <a:gd name="T0" fmla="*/ 2147483646 w 467"/>
                <a:gd name="T1" fmla="*/ 2147483646 h 269"/>
                <a:gd name="T2" fmla="*/ 2147483646 w 467"/>
                <a:gd name="T3" fmla="*/ 2147483646 h 269"/>
                <a:gd name="T4" fmla="*/ 2147483646 w 467"/>
                <a:gd name="T5" fmla="*/ 2147483646 h 269"/>
                <a:gd name="T6" fmla="*/ 2147483646 w 467"/>
                <a:gd name="T7" fmla="*/ 2147483646 h 269"/>
                <a:gd name="T8" fmla="*/ 2147483646 w 467"/>
                <a:gd name="T9" fmla="*/ 2147483646 h 269"/>
                <a:gd name="T10" fmla="*/ 2147483646 w 467"/>
                <a:gd name="T11" fmla="*/ 2147483646 h 269"/>
                <a:gd name="T12" fmla="*/ 2147483646 w 467"/>
                <a:gd name="T13" fmla="*/ 2147483646 h 269"/>
                <a:gd name="T14" fmla="*/ 2147483646 w 467"/>
                <a:gd name="T15" fmla="*/ 2147483646 h 269"/>
                <a:gd name="T16" fmla="*/ 2147483646 w 467"/>
                <a:gd name="T17" fmla="*/ 2147483646 h 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7" h="269">
                  <a:moveTo>
                    <a:pt x="76" y="54"/>
                  </a:moveTo>
                  <a:cubicBezTo>
                    <a:pt x="4" y="60"/>
                    <a:pt x="13" y="50"/>
                    <a:pt x="4" y="110"/>
                  </a:cubicBezTo>
                  <a:cubicBezTo>
                    <a:pt x="6" y="137"/>
                    <a:pt x="0" y="216"/>
                    <a:pt x="37" y="227"/>
                  </a:cubicBezTo>
                  <a:cubicBezTo>
                    <a:pt x="103" y="269"/>
                    <a:pt x="218" y="243"/>
                    <a:pt x="300" y="250"/>
                  </a:cubicBezTo>
                  <a:cubicBezTo>
                    <a:pt x="341" y="248"/>
                    <a:pt x="383" y="251"/>
                    <a:pt x="423" y="244"/>
                  </a:cubicBezTo>
                  <a:cubicBezTo>
                    <a:pt x="429" y="243"/>
                    <a:pt x="425" y="231"/>
                    <a:pt x="429" y="227"/>
                  </a:cubicBezTo>
                  <a:cubicBezTo>
                    <a:pt x="433" y="223"/>
                    <a:pt x="440" y="224"/>
                    <a:pt x="445" y="222"/>
                  </a:cubicBezTo>
                  <a:cubicBezTo>
                    <a:pt x="457" y="189"/>
                    <a:pt x="467" y="159"/>
                    <a:pt x="434" y="138"/>
                  </a:cubicBezTo>
                  <a:cubicBezTo>
                    <a:pt x="345" y="0"/>
                    <a:pt x="280" y="54"/>
                    <a:pt x="76" y="54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1030"/>
            <p:cNvSpPr>
              <a:spLocks/>
            </p:cNvSpPr>
            <p:nvPr/>
          </p:nvSpPr>
          <p:spPr bwMode="auto">
            <a:xfrm>
              <a:off x="914400" y="4419600"/>
              <a:ext cx="817563" cy="427038"/>
            </a:xfrm>
            <a:custGeom>
              <a:avLst/>
              <a:gdLst>
                <a:gd name="T0" fmla="*/ 2147483646 w 467"/>
                <a:gd name="T1" fmla="*/ 2147483646 h 269"/>
                <a:gd name="T2" fmla="*/ 2147483646 w 467"/>
                <a:gd name="T3" fmla="*/ 2147483646 h 269"/>
                <a:gd name="T4" fmla="*/ 2147483646 w 467"/>
                <a:gd name="T5" fmla="*/ 2147483646 h 269"/>
                <a:gd name="T6" fmla="*/ 2147483646 w 467"/>
                <a:gd name="T7" fmla="*/ 2147483646 h 269"/>
                <a:gd name="T8" fmla="*/ 2147483646 w 467"/>
                <a:gd name="T9" fmla="*/ 2147483646 h 269"/>
                <a:gd name="T10" fmla="*/ 2147483646 w 467"/>
                <a:gd name="T11" fmla="*/ 2147483646 h 269"/>
                <a:gd name="T12" fmla="*/ 2147483646 w 467"/>
                <a:gd name="T13" fmla="*/ 2147483646 h 269"/>
                <a:gd name="T14" fmla="*/ 2147483646 w 467"/>
                <a:gd name="T15" fmla="*/ 2147483646 h 269"/>
                <a:gd name="T16" fmla="*/ 2147483646 w 467"/>
                <a:gd name="T17" fmla="*/ 2147483646 h 2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67" h="269">
                  <a:moveTo>
                    <a:pt x="76" y="54"/>
                  </a:moveTo>
                  <a:cubicBezTo>
                    <a:pt x="4" y="60"/>
                    <a:pt x="13" y="50"/>
                    <a:pt x="4" y="110"/>
                  </a:cubicBezTo>
                  <a:cubicBezTo>
                    <a:pt x="6" y="137"/>
                    <a:pt x="0" y="216"/>
                    <a:pt x="37" y="227"/>
                  </a:cubicBezTo>
                  <a:cubicBezTo>
                    <a:pt x="103" y="269"/>
                    <a:pt x="218" y="243"/>
                    <a:pt x="300" y="250"/>
                  </a:cubicBezTo>
                  <a:cubicBezTo>
                    <a:pt x="341" y="248"/>
                    <a:pt x="383" y="251"/>
                    <a:pt x="423" y="244"/>
                  </a:cubicBezTo>
                  <a:cubicBezTo>
                    <a:pt x="429" y="243"/>
                    <a:pt x="425" y="231"/>
                    <a:pt x="429" y="227"/>
                  </a:cubicBezTo>
                  <a:cubicBezTo>
                    <a:pt x="433" y="223"/>
                    <a:pt x="440" y="224"/>
                    <a:pt x="445" y="222"/>
                  </a:cubicBezTo>
                  <a:cubicBezTo>
                    <a:pt x="457" y="189"/>
                    <a:pt x="467" y="159"/>
                    <a:pt x="434" y="138"/>
                  </a:cubicBezTo>
                  <a:cubicBezTo>
                    <a:pt x="345" y="0"/>
                    <a:pt x="280" y="54"/>
                    <a:pt x="76" y="54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AutoShape 1031"/>
            <p:cNvSpPr>
              <a:spLocks noChangeArrowheads="1"/>
            </p:cNvSpPr>
            <p:nvPr/>
          </p:nvSpPr>
          <p:spPr bwMode="auto">
            <a:xfrm>
              <a:off x="6057900" y="1905000"/>
              <a:ext cx="2781300" cy="2133600"/>
            </a:xfrm>
            <a:prstGeom prst="cloudCallout">
              <a:avLst>
                <a:gd name="adj1" fmla="val -141727"/>
                <a:gd name="adj2" fmla="val -8852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The function declares its argument as a const array of characters because it is not making any changes to the array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7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Lecture 6: 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D471955-F0D4-45FD-89C0-AFA3A494F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875183"/>
            <a:ext cx="8574087" cy="498281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Strings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Character Arrays/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Initializing Character Strings. The null string. 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Escape Characters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Displaying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Inputting Character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String processing: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Testing  Strings for Equality 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Comparing   Strings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Copying Strings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Functions in &lt;</a:t>
            </a:r>
            <a:r>
              <a:rPr lang="en-US" altLang="en-US" dirty="0" err="1"/>
              <a:t>string.h</a:t>
            </a:r>
            <a:r>
              <a:rPr lang="en-US" altLang="en-US" dirty="0"/>
              <a:t>&gt;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String to number conversion functions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Character Strings, Structures, and Arrays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Example: Simple dictionary program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Sorting the dictionary</a:t>
            </a:r>
          </a:p>
          <a:p>
            <a:pPr lvl="2"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altLang="en-US" sz="2200" dirty="0"/>
              <a:t>A better search in sorted arrays </a:t>
            </a:r>
          </a:p>
        </p:txBody>
      </p:sp>
    </p:spTree>
    <p:extLst>
      <p:ext uri="{BB962C8B-B14F-4D97-AF65-F5344CB8AC3E}">
        <p14:creationId xmlns:p14="http://schemas.microsoft.com/office/powerpoint/2010/main" val="13289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of characters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14939"/>
            <a:ext cx="5818463" cy="39925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Courier New" panose="02070309020205020404" pitchFamily="49" charset="0"/>
              </a:rPr>
              <a:t>char word [] = { 'H', 'e', 'l', 'l', 'o', '!' };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print out the contents of the array word, you run through each element in the array and display it.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To do processing's of the word (copy, concatenate two words, etc.) you need to have the actual length of the character array in a separate variable !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9" r="27402"/>
          <a:stretch/>
        </p:blipFill>
        <p:spPr bwMode="auto">
          <a:xfrm>
            <a:off x="6182139" y="1914939"/>
            <a:ext cx="2385391" cy="424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62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Character strings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7" y="1769166"/>
            <a:ext cx="6469063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A method for dealing with character arrays without having to worry about precisely how many characters you have stored in them: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b="1" dirty="0"/>
              <a:t>Placing a special character at the end of every character string</a:t>
            </a:r>
            <a:r>
              <a:rPr lang="en-US" altLang="en-US" sz="2000" dirty="0"/>
              <a:t>. In this manner, the function can then determine for itself when it has reached the end of a character string after it encounters this special character.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In the C language, the special character that is used to signal the end of a string is known as the </a:t>
            </a:r>
            <a:r>
              <a:rPr lang="en-US" altLang="en-US" sz="2000" i="1" dirty="0"/>
              <a:t>null </a:t>
            </a:r>
            <a:r>
              <a:rPr lang="en-US" altLang="en-US" sz="2000" dirty="0"/>
              <a:t>character and is written as </a:t>
            </a:r>
            <a:r>
              <a:rPr lang="en-US" altLang="en-US" sz="2000" b="1" dirty="0"/>
              <a:t>'\0'</a:t>
            </a:r>
            <a:r>
              <a:rPr lang="en-US" altLang="en-US" sz="2000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char word [] = { 'H', 'e', 'l', 'l', 'o', '!', '\0' };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r="29565"/>
          <a:stretch/>
        </p:blipFill>
        <p:spPr bwMode="auto">
          <a:xfrm>
            <a:off x="6756400" y="1973505"/>
            <a:ext cx="1981442" cy="411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4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Initializing character strings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15547"/>
            <a:ext cx="8382759" cy="504245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Initializing a string: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word[] = "Hello!";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Is equivalent with: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word[] = { 'H', 'e', 'l', 'l', 'o', '!', '\0'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The null string: A character string that contains no characters other than the null character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empty[]= "";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</a:t>
            </a:r>
            <a:r>
              <a:rPr lang="en-US" altLang="en-US" sz="2000" dirty="0" err="1">
                <a:latin typeface="Courier New" panose="02070309020205020404" pitchFamily="49" charset="0"/>
              </a:rPr>
              <a:t>buf</a:t>
            </a:r>
            <a:r>
              <a:rPr lang="en-US" altLang="en-US" sz="2000" dirty="0">
                <a:latin typeface="Courier New" panose="02070309020205020404" pitchFamily="49" charset="0"/>
              </a:rPr>
              <a:t>[100]= "";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Initializing a very long string over several lines: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letters[] =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"</a:t>
            </a:r>
            <a:r>
              <a:rPr lang="en-US" altLang="en-US" sz="2000" dirty="0" err="1">
                <a:latin typeface="Courier New" panose="02070309020205020404" pitchFamily="49" charset="0"/>
              </a:rPr>
              <a:t>abcdefghijklmnopqrstuvwxyz</a:t>
            </a:r>
            <a:r>
              <a:rPr lang="en-US" altLang="en-US" sz="2000" dirty="0">
                <a:latin typeface="Courier New" panose="02070309020205020404" pitchFamily="49" charset="0"/>
              </a:rPr>
              <a:t>\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ABCDEFGHIJKLMNOPQRSTUVWXYZ"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/>
              <a:t>Adjacent strings are concatenated: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char letters[] =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"</a:t>
            </a:r>
            <a:r>
              <a:rPr lang="en-US" altLang="en-US" sz="2000" dirty="0" err="1">
                <a:latin typeface="Courier New" panose="02070309020205020404" pitchFamily="49" charset="0"/>
              </a:rPr>
              <a:t>abcdefghijklmnopqrstuvwxyz</a:t>
            </a:r>
            <a:r>
              <a:rPr lang="en-US" altLang="en-US" sz="2000" dirty="0">
                <a:latin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"ABCDEFGHIJKLMNOPQRSTUVWXYZ" };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&lt;&lt;"Programming" " in C is fun";</a:t>
            </a:r>
          </a:p>
        </p:txBody>
      </p:sp>
    </p:spTree>
    <p:extLst>
      <p:ext uri="{BB962C8B-B14F-4D97-AF65-F5344CB8AC3E}">
        <p14:creationId xmlns:p14="http://schemas.microsoft.com/office/powerpoint/2010/main" val="390881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Strings vs Characters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95060"/>
            <a:ext cx="8574087" cy="478403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The string constant "x“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The character constant 'x‘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Differences: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'x' is a basic type (char) but  "x" is a derived type, an array of char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/>
              <a:t>"x" really consists of two characters, 'x' and '\0', the null character</a:t>
            </a:r>
            <a:r>
              <a:rPr lang="en-US" altLang="en-US" sz="2800" dirty="0"/>
              <a:t> </a:t>
            </a:r>
          </a:p>
          <a:p>
            <a:pPr marL="609600" indent="-609600"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2115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Escape characters</a:t>
            </a:r>
          </a:p>
        </p:txBody>
      </p:sp>
      <p:sp>
        <p:nvSpPr>
          <p:cNvPr id="10243" name="Text Box 1027"/>
          <p:cNvSpPr>
            <a:spLocks noGrp="1" noChangeArrowheads="1"/>
          </p:cNvSpPr>
          <p:nvPr>
            <p:ph type="body" sz="half" idx="1"/>
          </p:nvPr>
        </p:nvSpPr>
        <p:spPr>
          <a:xfrm>
            <a:off x="4272219" y="1948069"/>
            <a:ext cx="4586031" cy="4870174"/>
          </a:xfrm>
          <a:noFill/>
        </p:spPr>
        <p:txBody>
          <a:bodyPr>
            <a:no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\a Audible alert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\b Backspace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\f Form feed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\n Newline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\r Carriage return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\t Horizontal tab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\v Vertical tab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\\ Backslash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\" Double quotation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\' Single quotation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\? Question mark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nnn</a:t>
            </a:r>
            <a:r>
              <a:rPr lang="en-US" altLang="en-US" sz="2000" dirty="0"/>
              <a:t> Octal character value </a:t>
            </a:r>
            <a:r>
              <a:rPr lang="en-US" altLang="en-US" sz="2000" i="1" dirty="0" err="1"/>
              <a:t>nnn</a:t>
            </a:r>
            <a:endParaRPr lang="en-US" altLang="en-US" sz="20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unnnn</a:t>
            </a:r>
            <a:r>
              <a:rPr lang="en-US" altLang="en-US" sz="2000" dirty="0"/>
              <a:t> Universal character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Unnnnnnnn</a:t>
            </a:r>
            <a:r>
              <a:rPr lang="en-US" altLang="en-US" sz="2000" dirty="0"/>
              <a:t> Universal character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\</a:t>
            </a:r>
            <a:r>
              <a:rPr lang="en-US" altLang="en-US" sz="2000" dirty="0" err="1"/>
              <a:t>xnn</a:t>
            </a:r>
            <a:r>
              <a:rPr lang="en-US" altLang="en-US" sz="2000" dirty="0"/>
              <a:t> Hexadecimal character value </a:t>
            </a:r>
            <a:r>
              <a:rPr lang="en-US" altLang="en-US" sz="2000" i="1" dirty="0" err="1"/>
              <a:t>nn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284163" y="2186609"/>
            <a:ext cx="3931920" cy="39751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backslash character has a special significance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other characters can be combined with the backslash character to perform special functions. These are referred to as </a:t>
            </a:r>
            <a:r>
              <a:rPr lang="en-US" altLang="en-US" sz="2400" i="1" dirty="0"/>
              <a:t>escape characters</a:t>
            </a:r>
            <a:r>
              <a:rPr lang="en-US" altLang="en-US" sz="2400" dirty="0"/>
              <a:t>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244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55304"/>
            <a:ext cx="8574087" cy="48436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The C++ library supplies several string-handling functions;  You don’t have to re-write them from scratch !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C++ uses the &lt;</a:t>
            </a:r>
            <a:r>
              <a:rPr lang="en-US" altLang="en-US" sz="2100" dirty="0" err="1"/>
              <a:t>string.h</a:t>
            </a:r>
            <a:r>
              <a:rPr lang="en-US" altLang="en-US" sz="2100" dirty="0"/>
              <a:t>&gt; header file to provide the prototypes.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Most frequently used functions: </a:t>
            </a:r>
            <a:r>
              <a:rPr lang="en-US" altLang="en-US" sz="2100" dirty="0" err="1"/>
              <a:t>strlen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strcat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strncat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strcmp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strncmp</a:t>
            </a:r>
            <a:r>
              <a:rPr lang="en-US" altLang="en-US" sz="2100" dirty="0"/>
              <a:t>(), </a:t>
            </a:r>
            <a:r>
              <a:rPr lang="en-US" altLang="en-US" sz="2100" dirty="0" err="1"/>
              <a:t>strcpy</a:t>
            </a:r>
            <a:r>
              <a:rPr lang="en-US" altLang="en-US" sz="2100" dirty="0"/>
              <a:t>(), and </a:t>
            </a:r>
            <a:r>
              <a:rPr lang="en-US" altLang="en-US" sz="2100" dirty="0" err="1"/>
              <a:t>strncpy</a:t>
            </a:r>
            <a:r>
              <a:rPr lang="en-US" altLang="en-US" sz="2100" dirty="0"/>
              <a:t>().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#include &lt;</a:t>
            </a:r>
            <a:r>
              <a:rPr lang="en-US" altLang="en-US" sz="2100" dirty="0" err="1"/>
              <a:t>string.h</a:t>
            </a:r>
            <a:r>
              <a:rPr lang="en-US" altLang="en-US" sz="21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strcat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Concatenates the character string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the end of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placing a null character at the end of the final </a:t>
            </a:r>
            <a:r>
              <a:rPr lang="en-US" altLang="en-US" sz="2100" dirty="0" err="1"/>
              <a:t>string.The</a:t>
            </a:r>
            <a:r>
              <a:rPr lang="en-US" altLang="en-US" sz="2100" dirty="0"/>
              <a:t> function also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strcmp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Compares strings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and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and returns a value less than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less than </a:t>
            </a:r>
            <a:r>
              <a:rPr lang="en-US" altLang="en-US" sz="2100" i="1" dirty="0"/>
              <a:t>s2</a:t>
            </a:r>
            <a:r>
              <a:rPr lang="en-US" altLang="en-US" sz="2100" dirty="0"/>
              <a:t>, equal to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equal to </a:t>
            </a:r>
            <a:r>
              <a:rPr lang="en-US" altLang="en-US" sz="2100" i="1" dirty="0"/>
              <a:t>s2</a:t>
            </a:r>
            <a:r>
              <a:rPr lang="en-US" altLang="en-US" sz="2100" dirty="0"/>
              <a:t>, and greater than zero if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greater than </a:t>
            </a:r>
            <a:r>
              <a:rPr lang="en-US" altLang="en-US" sz="2100" i="1" dirty="0"/>
              <a:t>s2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strcpy</a:t>
            </a:r>
            <a:r>
              <a:rPr lang="en-US" altLang="en-US" sz="2100" dirty="0"/>
              <a:t> (</a:t>
            </a:r>
            <a:r>
              <a:rPr lang="en-US" altLang="en-US" sz="2100" i="1" dirty="0"/>
              <a:t>s1, s2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the string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also returning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 err="1"/>
              <a:t>strlen</a:t>
            </a:r>
            <a:r>
              <a:rPr lang="en-US" altLang="en-US" sz="2100" dirty="0"/>
              <a:t> (</a:t>
            </a:r>
            <a:r>
              <a:rPr lang="en-US" altLang="en-US" sz="2100" i="1" dirty="0"/>
              <a:t>s</a:t>
            </a:r>
            <a:r>
              <a:rPr lang="en-US" altLang="en-US" sz="21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Returns the number of characters in </a:t>
            </a:r>
            <a:r>
              <a:rPr lang="en-US" altLang="en-US" sz="2100" i="1" dirty="0"/>
              <a:t>s</a:t>
            </a:r>
            <a:r>
              <a:rPr lang="en-US" altLang="en-US" sz="2100" dirty="0"/>
              <a:t>, excluding the null character.</a:t>
            </a:r>
          </a:p>
        </p:txBody>
      </p:sp>
    </p:spTree>
    <p:extLst>
      <p:ext uri="{BB962C8B-B14F-4D97-AF65-F5344CB8AC3E}">
        <p14:creationId xmlns:p14="http://schemas.microsoft.com/office/powerpoint/2010/main" val="184123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String functions (cont.)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669925" y="1712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4163" y="1896269"/>
            <a:ext cx="8574087" cy="4961731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strncat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the </a:t>
            </a:r>
            <a:r>
              <a:rPr lang="en-US" altLang="en-US" sz="2100" i="1" dirty="0"/>
              <a:t>end </a:t>
            </a:r>
            <a:r>
              <a:rPr lang="en-US" altLang="en-US" sz="2100" dirty="0"/>
              <a:t>of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until either the null character is reached or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have been copied, whichever occurs first.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strncmp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Performs the same function as </a:t>
            </a:r>
            <a:r>
              <a:rPr lang="en-US" altLang="en-US" sz="2100" dirty="0" err="1"/>
              <a:t>strcmp</a:t>
            </a:r>
            <a:r>
              <a:rPr lang="en-US" altLang="en-US" sz="2100" dirty="0"/>
              <a:t>, except that at most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from the strings are compared.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strncpy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s2, n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Copies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to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until either the null character is reached or </a:t>
            </a:r>
            <a:r>
              <a:rPr lang="en-US" altLang="en-US" sz="2100" i="1" dirty="0"/>
              <a:t>n </a:t>
            </a:r>
            <a:r>
              <a:rPr lang="en-US" altLang="en-US" sz="2100" dirty="0"/>
              <a:t>characters have been copied, whichever occurs first. Returns </a:t>
            </a:r>
            <a:r>
              <a:rPr lang="en-US" altLang="en-US" sz="2100" i="1" dirty="0"/>
              <a:t>s1</a:t>
            </a:r>
            <a:r>
              <a:rPr lang="en-US" altLang="en-US" sz="21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strchr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s, c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Searches the string </a:t>
            </a:r>
            <a:r>
              <a:rPr lang="en-US" altLang="en-US" sz="2100" i="1" dirty="0"/>
              <a:t>s </a:t>
            </a:r>
            <a:r>
              <a:rPr lang="en-US" altLang="en-US" sz="2100" dirty="0"/>
              <a:t>for the last occurrence of the character </a:t>
            </a:r>
            <a:r>
              <a:rPr lang="en-US" altLang="en-US" sz="2100" i="1" dirty="0"/>
              <a:t>c</a:t>
            </a:r>
            <a:r>
              <a:rPr lang="en-US" altLang="en-US" sz="2100" dirty="0"/>
              <a:t>. If found, a pointer to the character in </a:t>
            </a:r>
            <a:r>
              <a:rPr lang="en-US" altLang="en-US" sz="2100" i="1" dirty="0"/>
              <a:t>s </a:t>
            </a:r>
            <a:r>
              <a:rPr lang="en-US" altLang="en-US" sz="2100" dirty="0"/>
              <a:t>is returned; otherwise, the null pointer is returned.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b="1" dirty="0" err="1"/>
              <a:t>strstr</a:t>
            </a:r>
            <a:r>
              <a:rPr lang="en-US" altLang="en-US" sz="2100" b="1" dirty="0"/>
              <a:t> (</a:t>
            </a:r>
            <a:r>
              <a:rPr lang="en-US" altLang="en-US" sz="2100" b="1" i="1" dirty="0"/>
              <a:t>s1, s2</a:t>
            </a:r>
            <a:r>
              <a:rPr lang="en-US" altLang="en-US" sz="2100" b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100" dirty="0"/>
              <a:t>Searches the string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for the first occurrence of the string </a:t>
            </a:r>
            <a:r>
              <a:rPr lang="en-US" altLang="en-US" sz="2100" i="1" dirty="0"/>
              <a:t>s2</a:t>
            </a:r>
            <a:r>
              <a:rPr lang="en-US" altLang="en-US" sz="2100" dirty="0"/>
              <a:t>. If found, a pointer to the start of where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is located inside </a:t>
            </a:r>
            <a:r>
              <a:rPr lang="en-US" altLang="en-US" sz="2100" i="1" dirty="0"/>
              <a:t>s1 </a:t>
            </a:r>
            <a:r>
              <a:rPr lang="en-US" altLang="en-US" sz="2100" dirty="0"/>
              <a:t>is returned; otherwise, if </a:t>
            </a:r>
            <a:r>
              <a:rPr lang="en-US" altLang="en-US" sz="2100" i="1" dirty="0"/>
              <a:t>s2 </a:t>
            </a:r>
            <a:r>
              <a:rPr lang="en-US" altLang="en-US" sz="2100" dirty="0"/>
              <a:t>is not located inside </a:t>
            </a:r>
            <a:r>
              <a:rPr lang="en-US" altLang="en-US" sz="2100" i="1" dirty="0"/>
              <a:t>s1</a:t>
            </a:r>
            <a:r>
              <a:rPr lang="en-US" altLang="en-US" sz="2100" dirty="0"/>
              <a:t>, the null pointer is returned.</a:t>
            </a:r>
          </a:p>
        </p:txBody>
      </p:sp>
    </p:spTree>
    <p:extLst>
      <p:ext uri="{BB962C8B-B14F-4D97-AF65-F5344CB8AC3E}">
        <p14:creationId xmlns:p14="http://schemas.microsoft.com/office/powerpoint/2010/main" val="266079891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9" ma:contentTypeDescription="Create a new document." ma:contentTypeScope="" ma:versionID="c9c3195c2e7acf2aa32771cd7350a8fb">
  <xsd:schema xmlns:xsd="http://www.w3.org/2001/XMLSchema" xmlns:xs="http://www.w3.org/2001/XMLSchema" xmlns:p="http://schemas.microsoft.com/office/2006/metadata/properties" xmlns:ns2="8fba2282-9261-44e4-88a0-ea7809cc7acd" xmlns:ns3="dab91150-83e4-4955-ae6a-5f526aa3d51c" targetNamespace="http://schemas.microsoft.com/office/2006/metadata/properties" ma:root="true" ma:fieldsID="bd71365ad6eb659ae773bd6aca6c475e" ns2:_="" ns3:_="">
    <xsd:import namespace="8fba2282-9261-44e4-88a0-ea7809cc7acd"/>
    <xsd:import namespace="dab91150-83e4-4955-ae6a-5f526aa3d51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a2282-9261-44e4-88a0-ea7809cc7a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91150-83e4-4955-ae6a-5f526aa3d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2F413F-8D78-488C-8549-682D42BF696C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114915-A787-4C6A-8CE7-CC383C8888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3D1182-5C86-4699-8C71-5D4FCA74D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ba2282-9261-44e4-88a0-ea7809cc7acd"/>
    <ds:schemaRef ds:uri="dab91150-83e4-4955-ae6a-5f526aa3d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304</TotalTime>
  <Words>1436</Words>
  <Application>Microsoft Office PowerPoint</Application>
  <PresentationFormat>On-screen Show (4:3)</PresentationFormat>
  <Paragraphs>179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Spectrum</vt:lpstr>
      <vt:lpstr>Strings</vt:lpstr>
      <vt:lpstr>Lecture 6: Outline</vt:lpstr>
      <vt:lpstr>Arrays of characters</vt:lpstr>
      <vt:lpstr>Character strings</vt:lpstr>
      <vt:lpstr>Initializing character strings</vt:lpstr>
      <vt:lpstr>Strings vs Characters</vt:lpstr>
      <vt:lpstr>Escape characters</vt:lpstr>
      <vt:lpstr>String functions</vt:lpstr>
      <vt:lpstr>String functions (cont.)</vt:lpstr>
      <vt:lpstr>Example: String functions</vt:lpstr>
      <vt:lpstr>Example: String functions</vt:lpstr>
      <vt:lpstr>Example: string length</vt:lpstr>
      <vt:lpstr>Example: const strings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54</cp:revision>
  <dcterms:created xsi:type="dcterms:W3CDTF">2018-12-10T17:20:29Z</dcterms:created>
  <dcterms:modified xsi:type="dcterms:W3CDTF">2022-02-21T19:02:03Z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