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8" r:id="rId3"/>
    <p:sldId id="299" r:id="rId4"/>
    <p:sldId id="300" r:id="rId5"/>
    <p:sldId id="301" r:id="rId6"/>
    <p:sldId id="345" r:id="rId7"/>
    <p:sldId id="346" r:id="rId8"/>
    <p:sldId id="302" r:id="rId9"/>
    <p:sldId id="374" r:id="rId10"/>
    <p:sldId id="372" r:id="rId11"/>
    <p:sldId id="373" r:id="rId12"/>
    <p:sldId id="375" r:id="rId13"/>
    <p:sldId id="303" r:id="rId14"/>
    <p:sldId id="304" r:id="rId15"/>
    <p:sldId id="305" r:id="rId16"/>
    <p:sldId id="324" r:id="rId17"/>
    <p:sldId id="306" r:id="rId18"/>
    <p:sldId id="310" r:id="rId19"/>
    <p:sldId id="311" r:id="rId20"/>
    <p:sldId id="312" r:id="rId21"/>
    <p:sldId id="313" r:id="rId22"/>
    <p:sldId id="314" r:id="rId23"/>
    <p:sldId id="315" r:id="rId24"/>
    <p:sldId id="316" r:id="rId25"/>
    <p:sldId id="317" r:id="rId26"/>
    <p:sldId id="318" r:id="rId27"/>
    <p:sldId id="319" r:id="rId28"/>
    <p:sldId id="320" r:id="rId29"/>
    <p:sldId id="321" r:id="rId30"/>
    <p:sldId id="307" r:id="rId31"/>
    <p:sldId id="322" r:id="rId32"/>
    <p:sldId id="323" r:id="rId33"/>
    <p:sldId id="308" r:id="rId34"/>
    <p:sldId id="325" r:id="rId35"/>
    <p:sldId id="309" r:id="rId36"/>
    <p:sldId id="32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9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1500" y="52"/>
      </p:cViewPr>
      <p:guideLst>
        <p:guide orient="horz" pos="2160"/>
        <p:guide pos="290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9" Type="http://schemas.openxmlformats.org/officeDocument/2006/relationships/viewProps" Target="viewProps.xml"/><Relationship Id="rId26" Type="http://schemas.openxmlformats.org/officeDocument/2006/relationships/slide" Target="slides/slide24.xml"/><Relationship Id="rId18" Type="http://schemas.openxmlformats.org/officeDocument/2006/relationships/slide" Target="slides/slide16.xml"/><Relationship Id="rId13" Type="http://schemas.openxmlformats.org/officeDocument/2006/relationships/slide" Target="slides/slide11.xml"/><Relationship Id="rId34" Type="http://schemas.openxmlformats.org/officeDocument/2006/relationships/slide" Target="slides/slide32.xml"/><Relationship Id="rId21" Type="http://schemas.openxmlformats.org/officeDocument/2006/relationships/slide" Target="slides/slide19.xml"/><Relationship Id="rId42" Type="http://schemas.openxmlformats.org/officeDocument/2006/relationships/customXml" Target="../customXml/item2.xml"/><Relationship Id="rId7" Type="http://schemas.openxmlformats.org/officeDocument/2006/relationships/slide" Target="slides/slide5.xml"/><Relationship Id="rId29" Type="http://schemas.openxmlformats.org/officeDocument/2006/relationships/slide" Target="slides/slide27.xml"/><Relationship Id="rId20" Type="http://schemas.openxmlformats.org/officeDocument/2006/relationships/slide" Target="slides/slide18.xml"/><Relationship Id="rId2" Type="http://schemas.openxmlformats.org/officeDocument/2006/relationships/theme" Target="theme/theme1.xml"/><Relationship Id="rId16" Type="http://schemas.openxmlformats.org/officeDocument/2006/relationships/slide" Target="slides/slide14.xml"/><Relationship Id="rId41" Type="http://schemas.openxmlformats.org/officeDocument/2006/relationships/customXml" Target="../customXml/item1.xml"/><Relationship Id="rId6" Type="http://schemas.openxmlformats.org/officeDocument/2006/relationships/slide" Target="slides/slide4.xml"/><Relationship Id="rId40" Type="http://schemas.openxmlformats.org/officeDocument/2006/relationships/tableStyles" Target="tableStyles.xml"/><Relationship Id="rId37" Type="http://schemas.openxmlformats.org/officeDocument/2006/relationships/slide" Target="slides/slide35.xml"/><Relationship Id="rId32" Type="http://schemas.openxmlformats.org/officeDocument/2006/relationships/slide" Target="slides/slide30.xml"/><Relationship Id="rId24" Type="http://schemas.openxmlformats.org/officeDocument/2006/relationships/slide" Target="slides/slide22.xml"/><Relationship Id="rId11" Type="http://schemas.openxmlformats.org/officeDocument/2006/relationships/slide" Target="slides/slide9.xml"/><Relationship Id="rId1" Type="http://schemas.openxmlformats.org/officeDocument/2006/relationships/slideMaster" Target="slideMasters/slideMaster1.xml"/><Relationship Id="rId5" Type="http://schemas.openxmlformats.org/officeDocument/2006/relationships/slide" Target="slides/slide3.xml"/><Relationship Id="rId36" Type="http://schemas.openxmlformats.org/officeDocument/2006/relationships/slide" Target="slides/slide34.xml"/><Relationship Id="rId28" Type="http://schemas.openxmlformats.org/officeDocument/2006/relationships/slide" Target="slides/slide26.xml"/><Relationship Id="rId23" Type="http://schemas.openxmlformats.org/officeDocument/2006/relationships/slide" Target="slides/slide21.xml"/><Relationship Id="rId15" Type="http://schemas.openxmlformats.org/officeDocument/2006/relationships/slide" Target="slides/slide13.xml"/><Relationship Id="rId31" Type="http://schemas.openxmlformats.org/officeDocument/2006/relationships/slide" Target="slides/slide29.xml"/><Relationship Id="rId19" Type="http://schemas.openxmlformats.org/officeDocument/2006/relationships/slide" Target="slides/slide17.xml"/><Relationship Id="rId10" Type="http://schemas.openxmlformats.org/officeDocument/2006/relationships/slide" Target="slides/slide8.xml"/><Relationship Id="rId9" Type="http://schemas.openxmlformats.org/officeDocument/2006/relationships/slide" Target="slides/slide7.xml"/><Relationship Id="rId4" Type="http://schemas.openxmlformats.org/officeDocument/2006/relationships/slide" Target="slides/slide2.xml"/><Relationship Id="rId35" Type="http://schemas.openxmlformats.org/officeDocument/2006/relationships/slide" Target="slides/slide33.xml"/><Relationship Id="rId30" Type="http://schemas.openxmlformats.org/officeDocument/2006/relationships/slide" Target="slides/slide28.xml"/><Relationship Id="rId27" Type="http://schemas.openxmlformats.org/officeDocument/2006/relationships/slide" Target="slides/slide25.xml"/><Relationship Id="rId22" Type="http://schemas.openxmlformats.org/officeDocument/2006/relationships/slide" Target="slides/slide20.xml"/><Relationship Id="rId14" Type="http://schemas.openxmlformats.org/officeDocument/2006/relationships/slide" Target="slides/slide12.xml"/><Relationship Id="rId43" Type="http://schemas.openxmlformats.org/officeDocument/2006/relationships/customXml" Target="../customXml/item3.xml"/><Relationship Id="rId8" Type="http://schemas.openxmlformats.org/officeDocument/2006/relationships/slide" Target="slides/slide6.xml"/><Relationship Id="rId3" Type="http://schemas.openxmlformats.org/officeDocument/2006/relationships/slide" Target="slides/slide1.xml"/><Relationship Id="rId38" Type="http://schemas.openxmlformats.org/officeDocument/2006/relationships/presProps" Target="presProps.xml"/><Relationship Id="rId33" Type="http://schemas.openxmlformats.org/officeDocument/2006/relationships/slide" Target="slides/slide31.xml"/><Relationship Id="rId25" Type="http://schemas.openxmlformats.org/officeDocument/2006/relationships/slide" Target="slides/slide23.xml"/><Relationship Id="rId17" Type="http://schemas.openxmlformats.org/officeDocument/2006/relationships/slide" Target="slides/slide15.xml"/><Relationship Id="rId12"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E2C4CB-14E1-43EC-9E25-77CFC75FDB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7BE2C4CB-14E1-43EC-9E25-77CFC75FDBE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BE2C4CB-14E1-43EC-9E25-77CFC75FDBE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2C4CB-14E1-43EC-9E25-77CFC75FDBE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BE2C4CB-14E1-43EC-9E25-77CFC75FDB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BE2C4CB-14E1-43EC-9E25-77CFC75FDB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2C4CB-14E1-43EC-9E25-77CFC75FDBE0}"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F02EF3-4937-48F5-B6FA-9356B5FF026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fontScale="92500" lnSpcReduction="10000"/>
          </a:bodyPr>
          <a:lstStyle/>
          <a:p>
            <a:pPr algn="just"/>
            <a:r>
              <a:rPr lang="en-US" sz="1800" dirty="0">
                <a:solidFill>
                  <a:schemeClr val="tx1"/>
                </a:solidFill>
                <a:latin typeface="Times New Roman" panose="02020603050405020304" pitchFamily="18" charset="0"/>
                <a:cs typeface="Times New Roman" panose="02020603050405020304" pitchFamily="18" charset="0"/>
              </a:rPr>
              <a:t>After building a model with a learning algorithm using </a:t>
            </a:r>
            <a:r>
              <a:rPr lang="en-US" sz="1800" b="1" dirty="0">
                <a:solidFill>
                  <a:schemeClr val="tx1"/>
                </a:solidFill>
                <a:latin typeface="Times New Roman" panose="02020603050405020304" pitchFamily="18" charset="0"/>
                <a:cs typeface="Times New Roman" panose="02020603050405020304" pitchFamily="18" charset="0"/>
              </a:rPr>
              <a:t>the training set</a:t>
            </a:r>
            <a:r>
              <a:rPr lang="en-US" sz="1800" dirty="0">
                <a:solidFill>
                  <a:schemeClr val="tx1"/>
                </a:solidFill>
                <a:latin typeface="Times New Roman" panose="02020603050405020304" pitchFamily="18" charset="0"/>
                <a:cs typeface="Times New Roman" panose="02020603050405020304" pitchFamily="18" charset="0"/>
              </a:rPr>
              <a:t>, how can you determine its effectiveness?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The test set </a:t>
            </a:r>
            <a:r>
              <a:rPr lang="en-US" sz="1800" dirty="0">
                <a:solidFill>
                  <a:schemeClr val="tx1"/>
                </a:solidFill>
                <a:latin typeface="Times New Roman" panose="02020603050405020304" pitchFamily="18" charset="0"/>
                <a:cs typeface="Times New Roman" panose="02020603050405020304" pitchFamily="18" charset="0"/>
              </a:rPr>
              <a:t>is used for this evaluation. Since the test set includes examples the learning algorithm hasn’t seen before, good performance on predicting these labels suggests that the model generalizes well—in other words, it’s a strong model.</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Machine learning specialists use formal </a:t>
            </a:r>
            <a:r>
              <a:rPr lang="en-US" sz="1800" b="1" dirty="0">
                <a:solidFill>
                  <a:schemeClr val="tx1"/>
                </a:solidFill>
                <a:latin typeface="Times New Roman" panose="02020603050405020304" pitchFamily="18" charset="0"/>
                <a:cs typeface="Times New Roman" panose="02020603050405020304" pitchFamily="18" charset="0"/>
              </a:rPr>
              <a:t>metrics</a:t>
            </a:r>
            <a:r>
              <a:rPr lang="en-US" sz="1800" dirty="0">
                <a:solidFill>
                  <a:schemeClr val="tx1"/>
                </a:solidFill>
                <a:latin typeface="Times New Roman" panose="02020603050405020304" pitchFamily="18" charset="0"/>
                <a:cs typeface="Times New Roman" panose="02020603050405020304" pitchFamily="18" charset="0"/>
              </a:rPr>
              <a:t> to evaluate model performance. For classification, the most widely used metrics and tools to assess the classification model are:</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confusion matrix,</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accuracy,</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cost-sensitive accuracy,</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precision/recall, and</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area under the ROC curve</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685800" y="838200"/>
            <a:ext cx="7660640" cy="5306695"/>
          </a:xfrm>
          <a:prstGeom prst="rect">
            <a:avLst/>
          </a:prstGeom>
        </p:spPr>
        <p:txBody>
          <a:bodyPr>
            <a:noAutofit/>
          </a:bodyPr>
          <a:p>
            <a:pPr algn="just"/>
            <a:r>
              <a:rPr sz="2800">
                <a:latin typeface="Times New Roman" panose="02020603050405020304" pitchFamily="18" charset="0"/>
                <a:cs typeface="Times New Roman" panose="02020603050405020304" pitchFamily="18" charset="0"/>
                <a:sym typeface="+mn-ea"/>
              </a:rPr>
              <a:t>Intuition: Recall answers the question:</a:t>
            </a:r>
            <a:endParaRPr sz="2800">
              <a:latin typeface="Times New Roman" panose="02020603050405020304" pitchFamily="18" charset="0"/>
              <a:cs typeface="Times New Roman" panose="02020603050405020304" pitchFamily="18" charset="0"/>
              <a:sym typeface="+mn-ea"/>
            </a:endParaRPr>
          </a:p>
          <a:p>
            <a:pPr algn="just"/>
            <a:endParaRPr sz="2800">
              <a:latin typeface="Times New Roman" panose="02020603050405020304" pitchFamily="18" charset="0"/>
              <a:cs typeface="Times New Roman" panose="02020603050405020304" pitchFamily="18" charset="0"/>
            </a:endParaRPr>
          </a:p>
          <a:p>
            <a:pPr algn="just"/>
            <a:r>
              <a:rPr sz="2800">
                <a:latin typeface="Times New Roman" panose="02020603050405020304" pitchFamily="18" charset="0"/>
                <a:cs typeface="Times New Roman" panose="02020603050405020304" pitchFamily="18" charset="0"/>
                <a:sym typeface="+mn-ea"/>
              </a:rPr>
              <a:t>"Of all the actual positive instances, how many did the model correctly identify?"</a:t>
            </a:r>
            <a:endParaRPr sz="2800">
              <a:latin typeface="Times New Roman" panose="02020603050405020304" pitchFamily="18" charset="0"/>
              <a:cs typeface="Times New Roman" panose="02020603050405020304" pitchFamily="18" charset="0"/>
            </a:endParaRPr>
          </a:p>
          <a:p>
            <a:pPr algn="just"/>
            <a:endParaRPr sz="2800">
              <a:latin typeface="Times New Roman" panose="02020603050405020304" pitchFamily="18" charset="0"/>
              <a:cs typeface="Times New Roman" panose="02020603050405020304" pitchFamily="18" charset="0"/>
            </a:endParaRPr>
          </a:p>
          <a:p>
            <a:pPr algn="just"/>
            <a:r>
              <a:rPr sz="2800">
                <a:latin typeface="Times New Roman" panose="02020603050405020304" pitchFamily="18" charset="0"/>
                <a:cs typeface="Times New Roman" panose="02020603050405020304" pitchFamily="18" charset="0"/>
              </a:rPr>
              <a:t>Example: Using the same medical test scenario:</a:t>
            </a:r>
            <a:endParaRPr sz="2800">
              <a:latin typeface="Times New Roman" panose="02020603050405020304" pitchFamily="18" charset="0"/>
              <a:cs typeface="Times New Roman" panose="02020603050405020304" pitchFamily="18" charset="0"/>
            </a:endParaRPr>
          </a:p>
          <a:p>
            <a:pPr algn="just">
              <a:buFont typeface="Arial" panose="020B0604020202020204"/>
              <a:buChar char="•"/>
            </a:pPr>
            <a:endParaRPr sz="2800">
              <a:latin typeface="Times New Roman" panose="02020603050405020304" pitchFamily="18" charset="0"/>
              <a:cs typeface="Times New Roman" panose="02020603050405020304" pitchFamily="18" charset="0"/>
            </a:endParaRPr>
          </a:p>
          <a:p>
            <a:pPr algn="just">
              <a:buFont typeface="Arial" panose="020B0604020202020204"/>
              <a:buChar char="•"/>
            </a:pPr>
            <a:r>
              <a:rPr lang="en-US" altLang="en-US" sz="2800">
                <a:latin typeface="Times New Roman" panose="02020603050405020304" pitchFamily="18" charset="0"/>
                <a:cs typeface="Times New Roman" panose="02020603050405020304" pitchFamily="18" charset="0"/>
              </a:rPr>
              <a:t>If there are 90 people with the disease and the test correctly identifies 80, recall is 80/90 ≈ 0.89 (89%).</a:t>
            </a:r>
            <a:endParaRPr lang="en-US"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81000" y="990600"/>
            <a:ext cx="8229600" cy="4932680"/>
          </a:xfrm>
        </p:spPr>
        <p:txBody>
          <a:bodyPr>
            <a:normAutofit/>
          </a:bodyPr>
          <a:p>
            <a:pPr algn="just"/>
            <a:r>
              <a:rPr lang="en-US" altLang="en-US" sz="2400">
                <a:latin typeface="Times New Roman" panose="02020603050405020304" pitchFamily="18" charset="0"/>
                <a:cs typeface="Times New Roman" panose="02020603050405020304" pitchFamily="18" charset="0"/>
              </a:rPr>
              <a:t>Precision vs. Recall</a:t>
            </a:r>
            <a:endParaRPr lang="en-US" altLang="en-US" sz="2400">
              <a:latin typeface="Times New Roman" panose="02020603050405020304" pitchFamily="18" charset="0"/>
              <a:cs typeface="Times New Roman" panose="02020603050405020304" pitchFamily="18" charset="0"/>
            </a:endParaRPr>
          </a:p>
          <a:p>
            <a:pPr algn="just"/>
            <a:r>
              <a:rPr lang="en-US" altLang="en-US" sz="2400">
                <a:latin typeface="Times New Roman" panose="02020603050405020304" pitchFamily="18" charset="0"/>
                <a:cs typeface="Times New Roman" panose="02020603050405020304" pitchFamily="18" charset="0"/>
              </a:rPr>
              <a:t>Precision prioritizes correctness among positive predictions. It's crucial in scenarios where false positives are costly (e.g., spam email detection).</a:t>
            </a:r>
            <a:endParaRPr lang="en-US" altLang="en-US" sz="2400">
              <a:latin typeface="Times New Roman" panose="02020603050405020304" pitchFamily="18" charset="0"/>
              <a:cs typeface="Times New Roman" panose="02020603050405020304" pitchFamily="18" charset="0"/>
            </a:endParaRPr>
          </a:p>
          <a:p>
            <a:pPr algn="just"/>
            <a:endParaRPr lang="en-US" altLang="en-US" sz="2400">
              <a:latin typeface="Times New Roman" panose="02020603050405020304" pitchFamily="18" charset="0"/>
              <a:cs typeface="Times New Roman" panose="02020603050405020304" pitchFamily="18" charset="0"/>
            </a:endParaRPr>
          </a:p>
          <a:p>
            <a:pPr algn="just"/>
            <a:r>
              <a:rPr lang="en-US" altLang="en-US" sz="2400">
                <a:latin typeface="Times New Roman" panose="02020603050405020304" pitchFamily="18" charset="0"/>
                <a:cs typeface="Times New Roman" panose="02020603050405020304" pitchFamily="18" charset="0"/>
              </a:rPr>
              <a:t>Recall prioritizes completeness in capturing all true positives. It's critical in scenarios where missing a positive is more costly than having false positives (e.g., cancer detection).</a:t>
            </a:r>
            <a:endParaRPr lang="en-US" altLang="en-US" sz="2400">
              <a:latin typeface="Times New Roman" panose="02020603050405020304" pitchFamily="18" charset="0"/>
              <a:cs typeface="Times New Roman" panose="02020603050405020304" pitchFamily="18" charset="0"/>
            </a:endParaRPr>
          </a:p>
          <a:p>
            <a:pPr algn="just"/>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Precision and Recall</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b="1" i="1" dirty="0">
                  <a:solidFill>
                    <a:schemeClr val="tx1"/>
                  </a:solidFill>
                  <a:latin typeface="Cambria Math" panose="02040503050406030204"/>
                  <a:cs typeface="Times New Roman" panose="02020603050405020304" pitchFamily="18" charset="0"/>
                </a:endParaRPr>
              </a:p>
              <a:p>
                <a:pPr algn="just"/>
                <a:endParaRPr lang="en-US" sz="1800" b="1" i="1" dirty="0">
                  <a:solidFill>
                    <a:schemeClr val="tx1"/>
                  </a:solidFill>
                  <a:latin typeface="Cambria Math" panose="02040503050406030204"/>
                  <a:cs typeface="Times New Roman" panose="02020603050405020304" pitchFamily="18" charset="0"/>
                </a:endParaRPr>
              </a:p>
              <a:p>
                <a:pPr algn="just"/>
                <a:endParaRPr lang="en-US" sz="1800" b="1" i="1" dirty="0">
                  <a:solidFill>
                    <a:schemeClr val="tx1"/>
                  </a:solidFill>
                  <a:latin typeface="Cambria Math" panose="02040503050406030204"/>
                  <a:cs typeface="Times New Roman" panose="02020603050405020304" pitchFamily="18" charset="0"/>
                </a:endParaRPr>
              </a:p>
              <a:p>
                <a:pPr algn="just"/>
                <a:endParaRPr lang="en-US" sz="1800" b="1" i="1" dirty="0">
                  <a:solidFill>
                    <a:schemeClr val="tx1"/>
                  </a:solidFill>
                  <a:latin typeface="Cambria Math" panose="02040503050406030204"/>
                  <a:cs typeface="Times New Roman" panose="02020603050405020304" pitchFamily="18" charset="0"/>
                </a:endParaRPr>
              </a:p>
              <a:p>
                <a:pPr algn="just"/>
                <a14:m>
                  <m:oMath xmlns:m="http://schemas.openxmlformats.org/officeDocument/2006/math">
                    <m:r>
                      <a:rPr lang="en-US" sz="1800" b="1" i="1" smtClean="0">
                        <a:solidFill>
                          <a:schemeClr val="tx1"/>
                        </a:solidFill>
                        <a:latin typeface="Cambria Math" panose="02040503050406030204"/>
                        <a:cs typeface="Times New Roman" panose="02020603050405020304" pitchFamily="18" charset="0"/>
                      </a:rPr>
                      <m:t>𝒑𝒓𝒆𝒄𝒊𝒔𝒊𝒐𝒏</m:t>
                    </m:r>
                    <m:r>
                      <a:rPr lang="en-US" sz="1800" b="1" i="1" smtClean="0">
                        <a:solidFill>
                          <a:schemeClr val="tx1"/>
                        </a:solidFill>
                        <a:latin typeface="Cambria Math" panose="02040503050406030204"/>
                        <a:cs typeface="Times New Roman" panose="02020603050405020304" pitchFamily="18" charset="0"/>
                      </a:rPr>
                      <m:t>=</m:t>
                    </m:r>
                    <m:f>
                      <m:fPr>
                        <m:ctrlPr>
                          <a:rPr lang="en-US" sz="1800" b="1" i="1" smtClean="0">
                            <a:solidFill>
                              <a:schemeClr val="tx1"/>
                            </a:solidFill>
                            <a:latin typeface="Cambria Math" panose="02040503050406030204" pitchFamily="18" charset="0"/>
                            <a:cs typeface="Times New Roman" panose="02020603050405020304" pitchFamily="18" charset="0"/>
                          </a:rPr>
                        </m:ctrlPr>
                      </m:fPr>
                      <m:num>
                        <m:r>
                          <a:rPr lang="en-US" sz="1800" b="1" i="1" smtClean="0">
                            <a:solidFill>
                              <a:schemeClr val="tx1"/>
                            </a:solidFill>
                            <a:latin typeface="Cambria Math" panose="02040503050406030204"/>
                            <a:cs typeface="Times New Roman" panose="02020603050405020304" pitchFamily="18" charset="0"/>
                          </a:rPr>
                          <m:t>𝑻𝑷</m:t>
                        </m:r>
                      </m:num>
                      <m:den>
                        <m:r>
                          <a:rPr lang="en-US" sz="1800" b="1" i="1" smtClean="0">
                            <a:solidFill>
                              <a:schemeClr val="tx1"/>
                            </a:solidFill>
                            <a:latin typeface="Cambria Math" panose="02040503050406030204"/>
                            <a:cs typeface="Times New Roman" panose="02020603050405020304" pitchFamily="18" charset="0"/>
                          </a:rPr>
                          <m:t>𝑻𝑷</m:t>
                        </m:r>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rgbClr val="FF0000"/>
                            </a:solidFill>
                            <a:latin typeface="Cambria Math" panose="02040503050406030204"/>
                            <a:cs typeface="Times New Roman" panose="02020603050405020304" pitchFamily="18" charset="0"/>
                          </a:rPr>
                          <m:t>𝑭𝑷</m:t>
                        </m:r>
                      </m:den>
                    </m:f>
                  </m:oMath>
                </a14:m>
                <a:r>
                  <a:rPr lang="en-US" sz="1800" b="1"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1800" b="1" i="1" smtClean="0">
                        <a:solidFill>
                          <a:schemeClr val="tx1"/>
                        </a:solidFill>
                        <a:latin typeface="Cambria Math" panose="02040503050406030204"/>
                        <a:cs typeface="Times New Roman" panose="02020603050405020304" pitchFamily="18" charset="0"/>
                      </a:rPr>
                      <m:t>𝒓𝒆𝒄𝒂𝒍𝒍</m:t>
                    </m:r>
                    <m:r>
                      <a:rPr lang="en-US" sz="1800" b="1"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pitchFamily="18" charset="0"/>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𝑻𝑷</m:t>
                        </m:r>
                      </m:num>
                      <m:den>
                        <m:r>
                          <a:rPr lang="en-US" sz="1800" b="1" i="1">
                            <a:solidFill>
                              <a:schemeClr val="tx1"/>
                            </a:solidFill>
                            <a:latin typeface="Cambria Math" panose="02040503050406030204"/>
                            <a:cs typeface="Times New Roman" panose="02020603050405020304" pitchFamily="18" charset="0"/>
                          </a:rPr>
                          <m:t>𝑻𝑷</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𝑭𝑵</m:t>
                        </m:r>
                      </m:den>
                    </m:f>
                  </m:oMath>
                </a14:m>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 the case of the spam detection problem, we want to have </a:t>
                </a:r>
                <a:r>
                  <a:rPr lang="en-US" sz="1800" b="1" dirty="0">
                    <a:solidFill>
                      <a:schemeClr val="tx1"/>
                    </a:solidFill>
                    <a:latin typeface="Times New Roman" panose="02020603050405020304" pitchFamily="18" charset="0"/>
                    <a:cs typeface="Times New Roman" panose="02020603050405020304" pitchFamily="18" charset="0"/>
                  </a:rPr>
                  <a:t>high precision </a:t>
                </a:r>
                <a:r>
                  <a:rPr lang="en-US" sz="1800" dirty="0">
                    <a:solidFill>
                      <a:schemeClr val="tx1"/>
                    </a:solidFill>
                    <a:latin typeface="Times New Roman" panose="02020603050405020304" pitchFamily="18" charset="0"/>
                    <a:cs typeface="Times New Roman" panose="02020603050405020304" pitchFamily="18" charset="0"/>
                  </a:rPr>
                  <a:t>(</a:t>
                </a:r>
                <a:r>
                  <a:rPr lang="en-US" sz="1800" dirty="0">
                    <a:solidFill>
                      <a:srgbClr val="FF0000"/>
                    </a:solidFill>
                    <a:latin typeface="Times New Roman" panose="02020603050405020304" pitchFamily="18" charset="0"/>
                    <a:cs typeface="Times New Roman" panose="02020603050405020304" pitchFamily="18" charset="0"/>
                  </a:rPr>
                  <a:t>we want to avoid making mistakes by detecting that a legitimate message is spam</a:t>
                </a:r>
                <a:r>
                  <a:rPr lang="en-US" sz="1800" dirty="0">
                    <a:solidFill>
                      <a:schemeClr val="tx1"/>
                    </a:solidFill>
                    <a:latin typeface="Times New Roman" panose="02020603050405020304" pitchFamily="18" charset="0"/>
                    <a:cs typeface="Times New Roman" panose="02020603050405020304" pitchFamily="18" charset="0"/>
                  </a:rPr>
                  <a:t>) and we are ready to tolerate </a:t>
                </a:r>
                <a:r>
                  <a:rPr lang="en-US" sz="1800" b="1" dirty="0">
                    <a:solidFill>
                      <a:schemeClr val="tx1"/>
                    </a:solidFill>
                    <a:latin typeface="Times New Roman" panose="02020603050405020304" pitchFamily="18" charset="0"/>
                    <a:cs typeface="Times New Roman" panose="02020603050405020304" pitchFamily="18" charset="0"/>
                  </a:rPr>
                  <a:t>lower recall </a:t>
                </a:r>
                <a:r>
                  <a:rPr lang="en-US" sz="1800" dirty="0">
                    <a:solidFill>
                      <a:schemeClr val="tx1"/>
                    </a:solidFill>
                    <a:latin typeface="Times New Roman" panose="02020603050405020304" pitchFamily="18" charset="0"/>
                    <a:cs typeface="Times New Roman" panose="02020603050405020304" pitchFamily="18" charset="0"/>
                  </a:rPr>
                  <a:t>(we tolerate some spam messages in our inbox).</a:t>
                </a:r>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343400"/>
              </a:xfrm>
              <a:blipFill rotWithShape="1">
                <a:blip r:embed="rId1"/>
                <a:stretch>
                  <a:fillRect/>
                </a:stretch>
              </a:blipFill>
            </p:spPr>
            <p:txBody>
              <a:bodyPr/>
              <a:lstStyle/>
              <a:p>
                <a:r>
                  <a:rPr lang="en-US" altLang="en-US">
                    <a:noFill/>
                  </a:rPr>
                  <a:t> </a:t>
                </a:r>
              </a:p>
            </p:txBody>
          </p:sp>
        </mc:Fallback>
      </mc:AlternateContent>
      <p:graphicFrame>
        <p:nvGraphicFramePr>
          <p:cNvPr id="4" name="Table 3"/>
          <p:cNvGraphicFramePr>
            <a:graphicFrameLocks noGrp="1"/>
          </p:cNvGraphicFramePr>
          <p:nvPr/>
        </p:nvGraphicFramePr>
        <p:xfrm>
          <a:off x="1219200" y="1828800"/>
          <a:ext cx="6122798" cy="1112520"/>
        </p:xfrm>
        <a:graphic>
          <a:graphicData uri="http://schemas.openxmlformats.org/drawingml/2006/table">
            <a:tbl>
              <a:tblPr firstRow="1" bandRow="1">
                <a:tableStyleId>{D7AC3CCA-C797-4891-BE02-D94E43425B78}</a:tableStyleId>
              </a:tblPr>
              <a:tblGrid>
                <a:gridCol w="1952943"/>
                <a:gridCol w="1860296"/>
                <a:gridCol w="2309559"/>
              </a:tblGrid>
              <a:tr h="370840">
                <a:tc>
                  <a:txBody>
                    <a:bodyPr/>
                    <a:lstStyle/>
                    <a:p>
                      <a:endParaRPr lang="en-US" b="1" dirty="0"/>
                    </a:p>
                  </a:txBody>
                  <a:tcPr>
                    <a:solidFill>
                      <a:schemeClr val="accent1">
                        <a:lumMod val="40000"/>
                        <a:lumOff val="60000"/>
                      </a:schemeClr>
                    </a:solidFill>
                  </a:tcPr>
                </a:tc>
                <a:tc>
                  <a:txBody>
                    <a:bodyPr/>
                    <a:lstStyle/>
                    <a:p>
                      <a:r>
                        <a:rPr lang="en-US" dirty="0"/>
                        <a:t>Spam</a:t>
                      </a:r>
                      <a:r>
                        <a:rPr lang="en-US" baseline="0" dirty="0"/>
                        <a:t> (predicted)</a:t>
                      </a:r>
                      <a:endParaRPr lang="en-US" dirty="0"/>
                    </a:p>
                  </a:txBody>
                  <a:tcPr>
                    <a:solidFill>
                      <a:schemeClr val="accent1">
                        <a:lumMod val="40000"/>
                        <a:lumOff val="60000"/>
                      </a:schemeClr>
                    </a:solidFill>
                  </a:tcPr>
                </a:tc>
                <a:tc>
                  <a:txBody>
                    <a:bodyPr/>
                    <a:lstStyle/>
                    <a:p>
                      <a:r>
                        <a:rPr lang="en-US" dirty="0" err="1"/>
                        <a:t>Not_spam</a:t>
                      </a:r>
                      <a:r>
                        <a:rPr lang="en-US" dirty="0"/>
                        <a:t> (predicted)</a:t>
                      </a:r>
                      <a:endParaRPr lang="en-US" dirty="0"/>
                    </a:p>
                  </a:txBody>
                  <a:tcPr>
                    <a:solidFill>
                      <a:schemeClr val="accent1">
                        <a:lumMod val="40000"/>
                        <a:lumOff val="60000"/>
                      </a:schemeClr>
                    </a:solidFill>
                  </a:tcPr>
                </a:tc>
              </a:tr>
              <a:tr h="370840">
                <a:tc>
                  <a:txBody>
                    <a:bodyPr/>
                    <a:lstStyle/>
                    <a:p>
                      <a:r>
                        <a:rPr lang="en-US" b="1" dirty="0"/>
                        <a:t>Spam (actual)</a:t>
                      </a:r>
                      <a:endParaRPr lang="en-US" b="1" dirty="0"/>
                    </a:p>
                  </a:txBody>
                  <a:tcPr>
                    <a:solidFill>
                      <a:schemeClr val="accent1">
                        <a:lumMod val="40000"/>
                        <a:lumOff val="60000"/>
                      </a:schemeClr>
                    </a:solidFill>
                  </a:tcPr>
                </a:tc>
                <a:tc>
                  <a:txBody>
                    <a:bodyPr/>
                    <a:lstStyle/>
                    <a:p>
                      <a:pPr algn="ctr"/>
                      <a:r>
                        <a:rPr lang="en-US" dirty="0"/>
                        <a:t>23 (TP)</a:t>
                      </a:r>
                      <a:endParaRPr lang="en-US" dirty="0"/>
                    </a:p>
                  </a:txBody>
                  <a:tcPr/>
                </a:tc>
                <a:tc>
                  <a:txBody>
                    <a:bodyPr/>
                    <a:lstStyle/>
                    <a:p>
                      <a:pPr algn="ctr"/>
                      <a:r>
                        <a:rPr lang="en-US" dirty="0"/>
                        <a:t>1 (FN)</a:t>
                      </a:r>
                      <a:endParaRPr lang="en-US" dirty="0"/>
                    </a:p>
                  </a:txBody>
                  <a:tcPr/>
                </a:tc>
              </a:tr>
              <a:tr h="370840">
                <a:tc>
                  <a:txBody>
                    <a:bodyPr/>
                    <a:lstStyle/>
                    <a:p>
                      <a:r>
                        <a:rPr lang="en-US" b="1" dirty="0" err="1"/>
                        <a:t>Not_spam</a:t>
                      </a:r>
                      <a:r>
                        <a:rPr lang="en-US" b="1" dirty="0"/>
                        <a:t> (actual)</a:t>
                      </a:r>
                      <a:endParaRPr lang="en-US" b="1" dirty="0"/>
                    </a:p>
                  </a:txBody>
                  <a:tcPr>
                    <a:solidFill>
                      <a:schemeClr val="accent1">
                        <a:lumMod val="40000"/>
                        <a:lumOff val="60000"/>
                      </a:schemeClr>
                    </a:solidFill>
                  </a:tcPr>
                </a:tc>
                <a:tc>
                  <a:txBody>
                    <a:bodyPr/>
                    <a:lstStyle/>
                    <a:p>
                      <a:pPr algn="ctr"/>
                      <a:r>
                        <a:rPr lang="en-US" dirty="0"/>
                        <a:t>12 (FP)</a:t>
                      </a:r>
                      <a:endParaRPr lang="en-US" dirty="0"/>
                    </a:p>
                  </a:txBody>
                  <a:tcPr/>
                </a:tc>
                <a:tc>
                  <a:txBody>
                    <a:bodyPr/>
                    <a:lstStyle/>
                    <a:p>
                      <a:pPr algn="ctr"/>
                      <a:r>
                        <a:rPr lang="en-US" dirty="0"/>
                        <a:t>556</a:t>
                      </a:r>
                      <a:r>
                        <a:rPr lang="en-US" baseline="0" dirty="0"/>
                        <a:t> (TN)</a:t>
                      </a:r>
                      <a:endParaRPr lang="en-US"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Precision and Recall</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Even if precision and recall are defined for the </a:t>
                </a:r>
                <a:r>
                  <a:rPr lang="en-US" sz="1800" b="1" dirty="0">
                    <a:solidFill>
                      <a:schemeClr val="tx1"/>
                    </a:solidFill>
                    <a:latin typeface="Times New Roman" panose="02020603050405020304" pitchFamily="18" charset="0"/>
                    <a:cs typeface="Times New Roman" panose="02020603050405020304" pitchFamily="18" charset="0"/>
                  </a:rPr>
                  <a:t>binary classification </a:t>
                </a:r>
                <a:r>
                  <a:rPr lang="en-US" sz="1800" dirty="0">
                    <a:solidFill>
                      <a:schemeClr val="tx1"/>
                    </a:solidFill>
                    <a:latin typeface="Times New Roman" panose="02020603050405020304" pitchFamily="18" charset="0"/>
                    <a:cs typeface="Times New Roman" panose="02020603050405020304" pitchFamily="18" charset="0"/>
                  </a:rPr>
                  <a:t>case, you can always use it to assess a multiclass classification model. </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To do that, first select a class for which you want to assess these metrics. Then you consider all examples of the selected class as </a:t>
                </a:r>
                <a:r>
                  <a:rPr lang="en-US" sz="1800" b="1" dirty="0">
                    <a:solidFill>
                      <a:schemeClr val="tx1"/>
                    </a:solidFill>
                    <a:latin typeface="Times New Roman" panose="02020603050405020304" pitchFamily="18" charset="0"/>
                    <a:cs typeface="Times New Roman" panose="02020603050405020304" pitchFamily="18" charset="0"/>
                  </a:rPr>
                  <a:t>positives</a:t>
                </a:r>
                <a:r>
                  <a:rPr lang="en-US" sz="1800" dirty="0">
                    <a:solidFill>
                      <a:schemeClr val="tx1"/>
                    </a:solidFill>
                    <a:latin typeface="Times New Roman" panose="02020603050405020304" pitchFamily="18" charset="0"/>
                    <a:cs typeface="Times New Roman" panose="02020603050405020304" pitchFamily="18" charset="0"/>
                  </a:rPr>
                  <a:t> and all examples of the remaining classes as </a:t>
                </a:r>
                <a:r>
                  <a:rPr lang="en-US" sz="1800" b="1" dirty="0">
                    <a:solidFill>
                      <a:schemeClr val="tx1"/>
                    </a:solidFill>
                    <a:latin typeface="Times New Roman" panose="02020603050405020304" pitchFamily="18" charset="0"/>
                    <a:cs typeface="Times New Roman" panose="02020603050405020304" pitchFamily="18" charset="0"/>
                  </a:rPr>
                  <a:t>negatives</a:t>
                </a:r>
                <a:r>
                  <a:rPr lang="en-US" sz="1800" dirty="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F1 Score</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F1 Score is a performance metric used in classification tasks, especially when dealing with </a:t>
                </a:r>
                <a:r>
                  <a:rPr lang="en-US" sz="1800" b="1" dirty="0">
                    <a:solidFill>
                      <a:schemeClr val="tx1"/>
                    </a:solidFill>
                    <a:latin typeface="Times New Roman" panose="02020603050405020304" pitchFamily="18" charset="0"/>
                    <a:cs typeface="Times New Roman" panose="02020603050405020304" pitchFamily="18" charset="0"/>
                  </a:rPr>
                  <a:t>imbalanced datasets</a:t>
                </a:r>
                <a:r>
                  <a:rPr lang="en-US" sz="1800" dirty="0">
                    <a:solidFill>
                      <a:schemeClr val="tx1"/>
                    </a:solidFill>
                    <a:latin typeface="Times New Roman" panose="02020603050405020304" pitchFamily="18" charset="0"/>
                    <a:cs typeface="Times New Roman" panose="02020603050405020304" pitchFamily="18" charset="0"/>
                  </a:rPr>
                  <a:t>. It is the harmonic mean of </a:t>
                </a:r>
                <a:r>
                  <a:rPr lang="en-US" sz="1800" b="1" dirty="0">
                    <a:solidFill>
                      <a:schemeClr val="tx1"/>
                    </a:solidFill>
                    <a:latin typeface="Times New Roman" panose="02020603050405020304" pitchFamily="18" charset="0"/>
                    <a:cs typeface="Times New Roman" panose="02020603050405020304" pitchFamily="18" charset="0"/>
                  </a:rPr>
                  <a:t>precision </a:t>
                </a:r>
                <a:r>
                  <a:rPr lang="en-US" sz="1800" dirty="0">
                    <a:solidFill>
                      <a:schemeClr val="tx1"/>
                    </a:solidFill>
                    <a:latin typeface="Times New Roman" panose="02020603050405020304" pitchFamily="18" charset="0"/>
                    <a:cs typeface="Times New Roman" panose="02020603050405020304" pitchFamily="18" charset="0"/>
                  </a:rPr>
                  <a:t>and </a:t>
                </a:r>
                <a:r>
                  <a:rPr lang="en-US" sz="1800" b="1" dirty="0">
                    <a:solidFill>
                      <a:schemeClr val="tx1"/>
                    </a:solidFill>
                    <a:latin typeface="Times New Roman" panose="02020603050405020304" pitchFamily="18" charset="0"/>
                    <a:cs typeface="Times New Roman" panose="02020603050405020304" pitchFamily="18" charset="0"/>
                  </a:rPr>
                  <a:t>recall</a:t>
                </a:r>
                <a:r>
                  <a:rPr lang="en-US" sz="1800" dirty="0">
                    <a:solidFill>
                      <a:schemeClr val="tx1"/>
                    </a:solidFill>
                    <a:latin typeface="Times New Roman" panose="02020603050405020304" pitchFamily="18" charset="0"/>
                    <a:cs typeface="Times New Roman" panose="02020603050405020304" pitchFamily="18" charset="0"/>
                  </a:rPr>
                  <a:t>, balancing both metrics into a single value. </a:t>
                </a:r>
                <a:endParaRPr lang="en-US" sz="1800" dirty="0">
                  <a:solidFill>
                    <a:schemeClr val="tx1"/>
                  </a:solidFill>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800" b="1" i="1" smtClean="0">
                          <a:solidFill>
                            <a:schemeClr val="tx1"/>
                          </a:solidFill>
                          <a:latin typeface="Cambria Math" panose="02040503050406030204"/>
                          <a:cs typeface="Times New Roman" panose="02020603050405020304" pitchFamily="18" charset="0"/>
                        </a:rPr>
                        <m:t>𝑭</m:t>
                      </m:r>
                      <m:r>
                        <a:rPr lang="en-US" sz="1800" b="1" i="1" smtClean="0">
                          <a:solidFill>
                            <a:schemeClr val="tx1"/>
                          </a:solidFill>
                          <a:latin typeface="Cambria Math" panose="02040503050406030204"/>
                          <a:cs typeface="Times New Roman" panose="02020603050405020304" pitchFamily="18" charset="0"/>
                        </a:rPr>
                        <m:t>𝟏</m:t>
                      </m:r>
                      <m:r>
                        <a:rPr lang="en-US" sz="1800" b="1"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pitchFamily="18" charset="0"/>
                              <a:cs typeface="Times New Roman" panose="02020603050405020304" pitchFamily="18" charset="0"/>
                            </a:rPr>
                          </m:ctrlPr>
                        </m:fPr>
                        <m:num>
                          <m:r>
                            <a:rPr lang="en-GB" sz="1800" b="1" i="1" smtClean="0">
                              <a:solidFill>
                                <a:schemeClr val="tx1"/>
                              </a:solidFill>
                              <a:latin typeface="Cambria Math" panose="02040503050406030204" pitchFamily="18" charset="0"/>
                              <a:cs typeface="Times New Roman" panose="02020603050405020304" pitchFamily="18" charset="0"/>
                            </a:rPr>
                            <m:t>𝟐</m:t>
                          </m:r>
                          <m:r>
                            <a:rPr lang="en-GB" sz="18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𝒑𝒓𝒆𝒄𝒊𝒐𝒏</m:t>
                          </m:r>
                          <m:r>
                            <a:rPr lang="en-US" sz="1800" b="1" i="1" smtClean="0">
                              <a:solidFill>
                                <a:schemeClr val="tx1"/>
                              </a:solidFill>
                              <a:latin typeface="Cambria Math" panose="02040503050406030204"/>
                              <a:ea typeface="Cambria Math" panose="02040503050406030204"/>
                              <a:cs typeface="Times New Roman" panose="02020603050405020304" pitchFamily="18" charset="0"/>
                            </a:rPr>
                            <m:t>×</m:t>
                          </m:r>
                          <m:r>
                            <a:rPr lang="en-US" sz="1800" b="1" i="1" smtClean="0">
                              <a:solidFill>
                                <a:schemeClr val="tx1"/>
                              </a:solidFill>
                              <a:latin typeface="Cambria Math" panose="02040503050406030204"/>
                              <a:ea typeface="Cambria Math" panose="02040503050406030204"/>
                              <a:cs typeface="Times New Roman" panose="02020603050405020304" pitchFamily="18" charset="0"/>
                            </a:rPr>
                            <m:t>𝒓𝒆𝒄𝒂𝒍𝒍</m:t>
                          </m:r>
                        </m:num>
                        <m:den>
                          <m:r>
                            <a:rPr lang="en-US" sz="1800" b="1" i="1" smtClean="0">
                              <a:solidFill>
                                <a:schemeClr val="tx1"/>
                              </a:solidFill>
                              <a:latin typeface="Cambria Math" panose="02040503050406030204"/>
                              <a:cs typeface="Times New Roman" panose="02020603050405020304" pitchFamily="18" charset="0"/>
                            </a:rPr>
                            <m:t>𝒑𝒓𝒆𝒄𝒊𝒔𝒊𝒐𝒏</m:t>
                          </m:r>
                          <m:r>
                            <a:rPr lang="en-US" sz="1800" b="1" i="1">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𝒓𝒆𝒄𝒂𝒍𝒍</m:t>
                          </m:r>
                        </m:den>
                      </m:f>
                    </m:oMath>
                  </m:oMathPara>
                </a14:m>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343400"/>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Accuracy</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Accuracy is given by the number of correctly classified examples divided by the total number of classified examples. In terms of the confusion matrix, it is given by: </a:t>
                </a:r>
                <a:endParaRPr lang="en-US" sz="1800" dirty="0">
                  <a:solidFill>
                    <a:schemeClr val="tx1"/>
                  </a:solidFill>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800" b="1" i="1" smtClean="0">
                          <a:solidFill>
                            <a:schemeClr val="tx1"/>
                          </a:solidFill>
                          <a:latin typeface="Cambria Math" panose="02040503050406030204"/>
                          <a:cs typeface="Times New Roman" panose="02020603050405020304" pitchFamily="18" charset="0"/>
                        </a:rPr>
                        <m:t>𝒂𝒄𝒄𝒖𝒓𝒂𝒄𝒚</m:t>
                      </m:r>
                      <m:r>
                        <a:rPr lang="en-US" sz="1800" b="1"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pitchFamily="18" charset="0"/>
                              <a:cs typeface="Times New Roman" panose="02020603050405020304" pitchFamily="18" charset="0"/>
                            </a:rPr>
                          </m:ctrlPr>
                        </m:fPr>
                        <m:num>
                          <m:r>
                            <a:rPr lang="en-US" sz="1800" b="1" i="1" smtClean="0">
                              <a:solidFill>
                                <a:schemeClr val="tx1"/>
                              </a:solidFill>
                              <a:latin typeface="Cambria Math" panose="02040503050406030204"/>
                              <a:cs typeface="Times New Roman" panose="02020603050405020304" pitchFamily="18" charset="0"/>
                            </a:rPr>
                            <m:t>𝑻𝑷</m:t>
                          </m:r>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𝑻𝑵</m:t>
                          </m:r>
                        </m:num>
                        <m:den>
                          <m:r>
                            <a:rPr lang="en-US" sz="1800" b="1" i="1">
                              <a:solidFill>
                                <a:schemeClr val="tx1"/>
                              </a:solidFill>
                              <a:latin typeface="Cambria Math" panose="02040503050406030204"/>
                              <a:cs typeface="Times New Roman" panose="02020603050405020304" pitchFamily="18" charset="0"/>
                            </a:rPr>
                            <m:t>𝑻𝑷</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𝑻𝑵</m:t>
                          </m:r>
                          <m:r>
                            <a:rPr lang="en-US" sz="1800" b="1" i="1">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𝑭𝑷</m:t>
                          </m:r>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𝑭𝑵</m:t>
                          </m:r>
                        </m:den>
                      </m:f>
                    </m:oMath>
                  </m:oMathPara>
                </a14:m>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Accuracy is a useful metric when errors in predicting all classes are equally important. In case of the spam/not spam, this may not be the case.</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For example, </a:t>
                </a:r>
                <a:r>
                  <a:rPr lang="en-US" sz="1800" dirty="0">
                    <a:solidFill>
                      <a:schemeClr val="tx1"/>
                    </a:solidFill>
                    <a:latin typeface="Times New Roman" panose="02020603050405020304" pitchFamily="18" charset="0"/>
                    <a:cs typeface="Times New Roman" panose="02020603050405020304" pitchFamily="18" charset="0"/>
                  </a:rPr>
                  <a:t>you would tolerate false positives less than false negatives. A false positive in spam detection is the situation in which your friend sends you an email, but the model labels it as spam and doesn’t show you. On the other hand, the false negative is less of a problem: if your model doesn’t detect a small percentage of spam messages, it’s not a big deal.</a:t>
                </a:r>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343400"/>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Choice of metric and tradeoffs</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metric(s) you choose to prioritize when evaluating the model and choosing a threshold depend on the </a:t>
            </a:r>
            <a:r>
              <a:rPr lang="en-US" sz="1800" dirty="0">
                <a:solidFill>
                  <a:srgbClr val="00B050"/>
                </a:solidFill>
                <a:latin typeface="Times New Roman" panose="02020603050405020304" pitchFamily="18" charset="0"/>
                <a:cs typeface="Times New Roman" panose="02020603050405020304" pitchFamily="18" charset="0"/>
              </a:rPr>
              <a:t>costs, benefits, and risks </a:t>
            </a:r>
            <a:r>
              <a:rPr lang="en-US" sz="1800" dirty="0">
                <a:solidFill>
                  <a:schemeClr val="tx1"/>
                </a:solidFill>
                <a:latin typeface="Times New Roman" panose="02020603050405020304" pitchFamily="18" charset="0"/>
                <a:cs typeface="Times New Roman" panose="02020603050405020304" pitchFamily="18" charset="0"/>
              </a:rPr>
              <a:t>of the specific problem. </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 the </a:t>
            </a:r>
            <a:r>
              <a:rPr lang="en-US" sz="1800" b="1" dirty="0">
                <a:solidFill>
                  <a:schemeClr val="tx1"/>
                </a:solidFill>
                <a:latin typeface="Times New Roman" panose="02020603050405020304" pitchFamily="18" charset="0"/>
                <a:cs typeface="Times New Roman" panose="02020603050405020304" pitchFamily="18" charset="0"/>
              </a:rPr>
              <a:t>spam classification example</a:t>
            </a:r>
            <a:r>
              <a:rPr lang="en-US" sz="1800" dirty="0">
                <a:solidFill>
                  <a:schemeClr val="tx1"/>
                </a:solidFill>
                <a:latin typeface="Times New Roman" panose="02020603050405020304" pitchFamily="18" charset="0"/>
                <a:cs typeface="Times New Roman" panose="02020603050405020304" pitchFamily="18" charset="0"/>
              </a:rPr>
              <a:t>, it often makes sense to </a:t>
            </a:r>
            <a:r>
              <a:rPr lang="en-US" sz="1800" dirty="0">
                <a:solidFill>
                  <a:srgbClr val="00B050"/>
                </a:solidFill>
                <a:latin typeface="Times New Roman" panose="02020603050405020304" pitchFamily="18" charset="0"/>
                <a:cs typeface="Times New Roman" panose="02020603050405020304" pitchFamily="18" charset="0"/>
              </a:rPr>
              <a:t>prioritize recall</a:t>
            </a:r>
            <a:r>
              <a:rPr lang="en-US" sz="1800" dirty="0">
                <a:solidFill>
                  <a:schemeClr val="tx1"/>
                </a:solidFill>
                <a:latin typeface="Times New Roman" panose="02020603050405020304" pitchFamily="18" charset="0"/>
                <a:cs typeface="Times New Roman" panose="02020603050405020304" pitchFamily="18" charset="0"/>
              </a:rPr>
              <a:t>, picking all the spam emails, or </a:t>
            </a:r>
            <a:r>
              <a:rPr lang="en-US" sz="1800" dirty="0">
                <a:solidFill>
                  <a:srgbClr val="00B050"/>
                </a:solidFill>
                <a:latin typeface="Times New Roman" panose="02020603050405020304" pitchFamily="18" charset="0"/>
                <a:cs typeface="Times New Roman" panose="02020603050405020304" pitchFamily="18" charset="0"/>
              </a:rPr>
              <a:t>precision</a:t>
            </a:r>
            <a:r>
              <a:rPr lang="en-US" sz="1800" dirty="0">
                <a:solidFill>
                  <a:schemeClr val="tx1"/>
                </a:solidFill>
                <a:latin typeface="Times New Roman" panose="02020603050405020304" pitchFamily="18" charset="0"/>
                <a:cs typeface="Times New Roman" panose="02020603050405020304" pitchFamily="18" charset="0"/>
              </a:rPr>
              <a:t>, trying to ensure that spam-labeled emails are in fact spam, or some balance of the two, above some minimum accuracy level.</a:t>
            </a:r>
            <a:endParaRPr lang="en-US" sz="1800"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nvGraphicFramePr>
        <p:xfrm>
          <a:off x="533400" y="3733800"/>
          <a:ext cx="8382000" cy="2772584"/>
        </p:xfrm>
        <a:graphic>
          <a:graphicData uri="http://schemas.openxmlformats.org/drawingml/2006/table">
            <a:tbl>
              <a:tblPr/>
              <a:tblGrid>
                <a:gridCol w="1749287"/>
                <a:gridCol w="6632713"/>
              </a:tblGrid>
              <a:tr h="279882">
                <a:tc>
                  <a:txBody>
                    <a:bodyPr/>
                    <a:lstStyle/>
                    <a:p>
                      <a:pPr algn="l" fontAlgn="ctr"/>
                      <a:r>
                        <a:rPr lang="en-US" sz="1600" b="1" dirty="0">
                          <a:effectLst/>
                          <a:latin typeface="Times New Roman" panose="02020603050405020304" pitchFamily="18" charset="0"/>
                          <a:cs typeface="Times New Roman" panose="02020603050405020304" pitchFamily="18" charset="0"/>
                        </a:rPr>
                        <a:t>Metric</a:t>
                      </a:r>
                      <a:endParaRPr lang="en-US" sz="1600" b="1" dirty="0">
                        <a:effectLst/>
                        <a:latin typeface="Times New Roman" panose="02020603050405020304" pitchFamily="18" charset="0"/>
                        <a:cs typeface="Times New Roman" panose="02020603050405020304" pitchFamily="18" charset="0"/>
                      </a:endParaRPr>
                    </a:p>
                  </a:txBody>
                  <a:tcPr marL="79641" marR="79641" marT="39821" marB="39821" anchor="ctr">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tx2">
                        <a:lumMod val="40000"/>
                        <a:lumOff val="60000"/>
                      </a:schemeClr>
                    </a:solidFill>
                  </a:tcPr>
                </a:tc>
                <a:tc>
                  <a:txBody>
                    <a:bodyPr/>
                    <a:lstStyle/>
                    <a:p>
                      <a:pPr algn="l" fontAlgn="ctr"/>
                      <a:r>
                        <a:rPr lang="en-US" sz="1600" b="1" dirty="0">
                          <a:effectLst/>
                          <a:latin typeface="Times New Roman" panose="02020603050405020304" pitchFamily="18" charset="0"/>
                          <a:cs typeface="Times New Roman" panose="02020603050405020304" pitchFamily="18" charset="0"/>
                        </a:rPr>
                        <a:t>Guidance</a:t>
                      </a:r>
                      <a:endParaRPr lang="en-US" sz="1600" b="1" dirty="0">
                        <a:effectLst/>
                        <a:latin typeface="Times New Roman" panose="02020603050405020304" pitchFamily="18" charset="0"/>
                        <a:cs typeface="Times New Roman" panose="02020603050405020304" pitchFamily="18" charset="0"/>
                      </a:endParaRPr>
                    </a:p>
                  </a:txBody>
                  <a:tcPr marL="79641" marR="79641" marT="39821" marB="39821" anchor="ctr">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tx2">
                        <a:lumMod val="40000"/>
                        <a:lumOff val="60000"/>
                      </a:schemeClr>
                    </a:solidFill>
                  </a:tcPr>
                </a:tc>
              </a:tr>
              <a:tr h="1084286">
                <a:tc>
                  <a:txBody>
                    <a:bodyPr/>
                    <a:lstStyle/>
                    <a:p>
                      <a:pPr algn="l" fontAlgn="t"/>
                      <a:r>
                        <a:rPr lang="en-US" sz="1600" dirty="0">
                          <a:effectLst/>
                          <a:latin typeface="Times New Roman" panose="02020603050405020304" pitchFamily="18" charset="0"/>
                          <a:cs typeface="Times New Roman" panose="02020603050405020304" pitchFamily="18" charset="0"/>
                        </a:rPr>
                        <a:t>Accuracy</a:t>
                      </a:r>
                      <a:endParaRPr lang="en-US" sz="1600" dirty="0">
                        <a:effectLst/>
                        <a:latin typeface="Times New Roman" panose="02020603050405020304" pitchFamily="18" charset="0"/>
                        <a:cs typeface="Times New Roman" panose="02020603050405020304" pitchFamily="18" charset="0"/>
                      </a:endParaRPr>
                    </a:p>
                  </a:txBody>
                  <a:tcPr marL="79641" marR="79641" marT="39821" marB="39821">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accent4">
                        <a:lumMod val="40000"/>
                        <a:lumOff val="60000"/>
                      </a:schemeClr>
                    </a:solidFill>
                  </a:tcPr>
                </a:tc>
                <a:tc>
                  <a:txBody>
                    <a:bodyPr/>
                    <a:lstStyle/>
                    <a:p>
                      <a:pPr algn="l" fontAlgn="t"/>
                      <a:r>
                        <a:rPr lang="en-US" sz="1600" dirty="0">
                          <a:effectLst/>
                          <a:latin typeface="Times New Roman" panose="02020603050405020304" pitchFamily="18" charset="0"/>
                          <a:cs typeface="Times New Roman" panose="02020603050405020304" pitchFamily="18" charset="0"/>
                        </a:rPr>
                        <a:t>Use as a rough indicator of model training progress/convergence for balanced datasets.</a:t>
                      </a:r>
                      <a:endParaRPr lang="en-US" sz="1600" dirty="0">
                        <a:effectLst/>
                        <a:latin typeface="Times New Roman" panose="02020603050405020304" pitchFamily="18" charset="0"/>
                        <a:cs typeface="Times New Roman" panose="02020603050405020304" pitchFamily="18" charset="0"/>
                      </a:endParaRPr>
                    </a:p>
                    <a:p>
                      <a:pPr algn="l" fontAlgn="t"/>
                      <a:r>
                        <a:rPr lang="en-US" sz="1600" dirty="0">
                          <a:effectLst/>
                          <a:latin typeface="Times New Roman" panose="02020603050405020304" pitchFamily="18" charset="0"/>
                          <a:cs typeface="Times New Roman" panose="02020603050405020304" pitchFamily="18" charset="0"/>
                        </a:rPr>
                        <a:t>For model performance, use only in combination with other metrics.</a:t>
                      </a:r>
                      <a:endParaRPr lang="en-US" sz="1600" dirty="0">
                        <a:effectLst/>
                        <a:latin typeface="Times New Roman" panose="02020603050405020304" pitchFamily="18" charset="0"/>
                        <a:cs typeface="Times New Roman" panose="02020603050405020304" pitchFamily="18" charset="0"/>
                      </a:endParaRPr>
                    </a:p>
                    <a:p>
                      <a:pPr algn="l" fontAlgn="t"/>
                      <a:r>
                        <a:rPr lang="en-US" sz="1600" dirty="0">
                          <a:effectLst/>
                          <a:latin typeface="Times New Roman" panose="02020603050405020304" pitchFamily="18" charset="0"/>
                          <a:cs typeface="Times New Roman" panose="02020603050405020304" pitchFamily="18" charset="0"/>
                        </a:rPr>
                        <a:t>Avoid for imbalanced datasets. Consider using another metric.</a:t>
                      </a:r>
                      <a:endParaRPr lang="en-US" sz="1600" dirty="0">
                        <a:effectLst/>
                        <a:latin typeface="Times New Roman" panose="02020603050405020304" pitchFamily="18" charset="0"/>
                        <a:cs typeface="Times New Roman" panose="02020603050405020304" pitchFamily="18" charset="0"/>
                      </a:endParaRPr>
                    </a:p>
                  </a:txBody>
                  <a:tcPr marL="79641" marR="79641" marT="39821" marB="39821">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accent4">
                        <a:lumMod val="40000"/>
                        <a:lumOff val="60000"/>
                      </a:schemeClr>
                    </a:solidFill>
                  </a:tcPr>
                </a:tc>
              </a:tr>
              <a:tr h="398747">
                <a:tc>
                  <a:txBody>
                    <a:bodyPr/>
                    <a:lstStyle/>
                    <a:p>
                      <a:pPr algn="l" fontAlgn="t"/>
                      <a:r>
                        <a:rPr lang="en-US" sz="1600">
                          <a:effectLst/>
                          <a:latin typeface="Times New Roman" panose="02020603050405020304" pitchFamily="18" charset="0"/>
                          <a:cs typeface="Times New Roman" panose="02020603050405020304" pitchFamily="18" charset="0"/>
                        </a:rPr>
                        <a:t>Recall</a:t>
                      </a:r>
                      <a:br>
                        <a:rPr lang="en-US" sz="1600">
                          <a:effectLst/>
                          <a:latin typeface="Times New Roman" panose="02020603050405020304" pitchFamily="18" charset="0"/>
                          <a:cs typeface="Times New Roman" panose="02020603050405020304" pitchFamily="18" charset="0"/>
                        </a:rPr>
                      </a:br>
                      <a:r>
                        <a:rPr lang="en-US" sz="1600">
                          <a:effectLst/>
                          <a:latin typeface="Times New Roman" panose="02020603050405020304" pitchFamily="18" charset="0"/>
                          <a:cs typeface="Times New Roman" panose="02020603050405020304" pitchFamily="18" charset="0"/>
                        </a:rPr>
                        <a:t>(True positive rate)</a:t>
                      </a:r>
                      <a:endParaRPr lang="en-US" sz="1600">
                        <a:effectLst/>
                        <a:latin typeface="Times New Roman" panose="02020603050405020304" pitchFamily="18" charset="0"/>
                        <a:cs typeface="Times New Roman" panose="02020603050405020304" pitchFamily="18" charset="0"/>
                      </a:endParaRPr>
                    </a:p>
                  </a:txBody>
                  <a:tcPr marL="79641" marR="79641" marT="39821" marB="39821">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accent4">
                        <a:lumMod val="40000"/>
                        <a:lumOff val="60000"/>
                      </a:schemeClr>
                    </a:solidFill>
                  </a:tcPr>
                </a:tc>
                <a:tc>
                  <a:txBody>
                    <a:bodyPr/>
                    <a:lstStyle/>
                    <a:p>
                      <a:pPr algn="l" fontAlgn="t"/>
                      <a:r>
                        <a:rPr lang="en-US" sz="1600" dirty="0">
                          <a:effectLst/>
                          <a:latin typeface="Times New Roman" panose="02020603050405020304" pitchFamily="18" charset="0"/>
                          <a:cs typeface="Times New Roman" panose="02020603050405020304" pitchFamily="18" charset="0"/>
                        </a:rPr>
                        <a:t>Use when false negatives are more expensive than false positives.</a:t>
                      </a:r>
                      <a:endParaRPr lang="en-US" sz="1600" dirty="0">
                        <a:effectLst/>
                        <a:latin typeface="Times New Roman" panose="02020603050405020304" pitchFamily="18" charset="0"/>
                        <a:cs typeface="Times New Roman" panose="02020603050405020304" pitchFamily="18" charset="0"/>
                      </a:endParaRPr>
                    </a:p>
                  </a:txBody>
                  <a:tcPr marL="79641" marR="79641" marT="39821" marB="39821">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accent4">
                        <a:lumMod val="40000"/>
                        <a:lumOff val="60000"/>
                      </a:schemeClr>
                    </a:solidFill>
                  </a:tcPr>
                </a:tc>
              </a:tr>
              <a:tr h="398747">
                <a:tc>
                  <a:txBody>
                    <a:bodyPr/>
                    <a:lstStyle/>
                    <a:p>
                      <a:pPr algn="l" fontAlgn="t"/>
                      <a:r>
                        <a:rPr lang="en-US" sz="1600">
                          <a:effectLst/>
                          <a:latin typeface="Times New Roman" panose="02020603050405020304" pitchFamily="18" charset="0"/>
                          <a:cs typeface="Times New Roman" panose="02020603050405020304" pitchFamily="18" charset="0"/>
                        </a:rPr>
                        <a:t>False positive rate</a:t>
                      </a:r>
                      <a:endParaRPr lang="en-US" sz="1600">
                        <a:effectLst/>
                        <a:latin typeface="Times New Roman" panose="02020603050405020304" pitchFamily="18" charset="0"/>
                        <a:cs typeface="Times New Roman" panose="02020603050405020304" pitchFamily="18" charset="0"/>
                      </a:endParaRPr>
                    </a:p>
                  </a:txBody>
                  <a:tcPr marL="79641" marR="79641" marT="39821" marB="39821">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accent4">
                        <a:lumMod val="40000"/>
                        <a:lumOff val="60000"/>
                      </a:schemeClr>
                    </a:solidFill>
                  </a:tcPr>
                </a:tc>
                <a:tc>
                  <a:txBody>
                    <a:bodyPr/>
                    <a:lstStyle/>
                    <a:p>
                      <a:pPr algn="l" fontAlgn="t"/>
                      <a:r>
                        <a:rPr lang="en-US" sz="1600" dirty="0">
                          <a:effectLst/>
                          <a:latin typeface="Times New Roman" panose="02020603050405020304" pitchFamily="18" charset="0"/>
                          <a:cs typeface="Times New Roman" panose="02020603050405020304" pitchFamily="18" charset="0"/>
                        </a:rPr>
                        <a:t>Use when false positives are more expensive than false negatives.</a:t>
                      </a:r>
                      <a:endParaRPr lang="en-US" sz="1600" dirty="0">
                        <a:effectLst/>
                        <a:latin typeface="Times New Roman" panose="02020603050405020304" pitchFamily="18" charset="0"/>
                        <a:cs typeface="Times New Roman" panose="02020603050405020304" pitchFamily="18" charset="0"/>
                      </a:endParaRPr>
                    </a:p>
                  </a:txBody>
                  <a:tcPr marL="79641" marR="79641" marT="39821" marB="39821">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accent4">
                        <a:lumMod val="40000"/>
                        <a:lumOff val="60000"/>
                      </a:schemeClr>
                    </a:solidFill>
                  </a:tcPr>
                </a:tc>
              </a:tr>
              <a:tr h="398747">
                <a:tc>
                  <a:txBody>
                    <a:bodyPr/>
                    <a:lstStyle/>
                    <a:p>
                      <a:pPr algn="l" fontAlgn="t"/>
                      <a:r>
                        <a:rPr lang="en-US" sz="1600">
                          <a:effectLst/>
                          <a:latin typeface="Times New Roman" panose="02020603050405020304" pitchFamily="18" charset="0"/>
                          <a:cs typeface="Times New Roman" panose="02020603050405020304" pitchFamily="18" charset="0"/>
                        </a:rPr>
                        <a:t>Precision</a:t>
                      </a:r>
                      <a:endParaRPr lang="en-US" sz="1600">
                        <a:effectLst/>
                        <a:latin typeface="Times New Roman" panose="02020603050405020304" pitchFamily="18" charset="0"/>
                        <a:cs typeface="Times New Roman" panose="02020603050405020304" pitchFamily="18" charset="0"/>
                      </a:endParaRPr>
                    </a:p>
                  </a:txBody>
                  <a:tcPr marL="79641" marR="79641" marT="39821" marB="39821">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accent4">
                        <a:lumMod val="40000"/>
                        <a:lumOff val="60000"/>
                      </a:schemeClr>
                    </a:solidFill>
                  </a:tcPr>
                </a:tc>
                <a:tc>
                  <a:txBody>
                    <a:bodyPr/>
                    <a:lstStyle/>
                    <a:p>
                      <a:pPr algn="l" fontAlgn="t"/>
                      <a:r>
                        <a:rPr lang="en-US" sz="1600" dirty="0">
                          <a:effectLst/>
                          <a:latin typeface="Times New Roman" panose="02020603050405020304" pitchFamily="18" charset="0"/>
                          <a:cs typeface="Times New Roman" panose="02020603050405020304" pitchFamily="18" charset="0"/>
                        </a:rPr>
                        <a:t>Use when it's very important for positive predictions to be accurate.</a:t>
                      </a:r>
                      <a:endParaRPr lang="en-US" sz="1600" dirty="0">
                        <a:effectLst/>
                        <a:latin typeface="Times New Roman" panose="02020603050405020304" pitchFamily="18" charset="0"/>
                        <a:cs typeface="Times New Roman" panose="02020603050405020304" pitchFamily="18" charset="0"/>
                      </a:endParaRPr>
                    </a:p>
                  </a:txBody>
                  <a:tcPr marL="79641" marR="79641" marT="39821" marB="39821">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accent4">
                        <a:lumMod val="40000"/>
                        <a:lumOff val="60000"/>
                      </a:schemeClr>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ROC curve, short for "receiver operating characteristic" (a term originating in radar engineering), is a widely used tool for evaluating the performance of classification models. It combines the </a:t>
                </a:r>
                <a:r>
                  <a:rPr lang="en-US" sz="1800" b="1" dirty="0">
                    <a:solidFill>
                      <a:schemeClr val="tx1"/>
                    </a:solidFill>
                    <a:latin typeface="Times New Roman" panose="02020603050405020304" pitchFamily="18" charset="0"/>
                    <a:cs typeface="Times New Roman" panose="02020603050405020304" pitchFamily="18" charset="0"/>
                  </a:rPr>
                  <a:t>true positive rate </a:t>
                </a:r>
                <a:r>
                  <a:rPr lang="en-US" sz="1800" dirty="0">
                    <a:solidFill>
                      <a:schemeClr val="tx1"/>
                    </a:solidFill>
                    <a:latin typeface="Times New Roman" panose="02020603050405020304" pitchFamily="18" charset="0"/>
                    <a:cs typeface="Times New Roman" panose="02020603050405020304" pitchFamily="18" charset="0"/>
                  </a:rPr>
                  <a:t>(which is the same as recall) and the </a:t>
                </a:r>
                <a:r>
                  <a:rPr lang="en-US" sz="1800" b="1" dirty="0">
                    <a:solidFill>
                      <a:schemeClr val="tx1"/>
                    </a:solidFill>
                    <a:latin typeface="Times New Roman" panose="02020603050405020304" pitchFamily="18" charset="0"/>
                    <a:cs typeface="Times New Roman" panose="02020603050405020304" pitchFamily="18" charset="0"/>
                  </a:rPr>
                  <a:t>false positive rate </a:t>
                </a:r>
                <a:r>
                  <a:rPr lang="en-US" sz="1800" dirty="0">
                    <a:solidFill>
                      <a:schemeClr val="tx1"/>
                    </a:solidFill>
                    <a:latin typeface="Times New Roman" panose="02020603050405020304" pitchFamily="18" charset="0"/>
                    <a:cs typeface="Times New Roman" panose="02020603050405020304" pitchFamily="18" charset="0"/>
                  </a:rPr>
                  <a:t>(the proportion of incorrectly predicted negatives) to provide an overall view of the model's classification performance.</a:t>
                </a:r>
                <a:endParaRPr lang="en-US" sz="1800" dirty="0">
                  <a:solidFill>
                    <a:schemeClr val="tx1"/>
                  </a:solidFill>
                  <a:latin typeface="Times New Roman" panose="02020603050405020304" pitchFamily="18" charset="0"/>
                  <a:cs typeface="Times New Roman" panose="02020603050405020304" pitchFamily="18" charset="0"/>
                </a:endParaRPr>
              </a:p>
              <a:p>
                <a:pPr algn="just"/>
                <a14:m>
                  <m:oMath xmlns:m="http://schemas.openxmlformats.org/officeDocument/2006/math">
                    <m:r>
                      <a:rPr lang="en-US" sz="1800" b="1" i="1" smtClean="0">
                        <a:solidFill>
                          <a:schemeClr val="tx1"/>
                        </a:solidFill>
                        <a:latin typeface="Cambria Math" panose="02040503050406030204"/>
                        <a:cs typeface="Times New Roman" panose="02020603050405020304" pitchFamily="18" charset="0"/>
                      </a:rPr>
                      <m:t>𝑻𝑷𝑹</m:t>
                    </m:r>
                    <m:r>
                      <a:rPr lang="en-US" sz="1800" b="1"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pitchFamily="18" charset="0"/>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𝑻𝑷</m:t>
                        </m:r>
                      </m:num>
                      <m:den>
                        <m:r>
                          <a:rPr lang="en-US" sz="1800" b="1" i="1">
                            <a:solidFill>
                              <a:schemeClr val="tx1"/>
                            </a:solidFill>
                            <a:latin typeface="Cambria Math" panose="02040503050406030204"/>
                            <a:cs typeface="Times New Roman" panose="02020603050405020304" pitchFamily="18" charset="0"/>
                          </a:rPr>
                          <m:t>𝑻𝑷</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𝑭𝑵</m:t>
                        </m:r>
                      </m:den>
                    </m:f>
                  </m:oMath>
                </a14:m>
                <a:r>
                  <a:rPr lang="en-US" sz="1800" b="1" dirty="0">
                    <a:solidFill>
                      <a:schemeClr val="tx1"/>
                    </a:solidFill>
                    <a:cs typeface="Times New Roman" panose="02020603050405020304" pitchFamily="18" charset="0"/>
                  </a:rPr>
                  <a:t> </a:t>
                </a:r>
                <a:endParaRPr lang="en-US" sz="1800" b="1" dirty="0">
                  <a:solidFill>
                    <a:schemeClr val="tx1"/>
                  </a:solidFill>
                  <a:cs typeface="Times New Roman" panose="02020603050405020304" pitchFamily="18" charset="0"/>
                </a:endParaRPr>
              </a:p>
              <a:p>
                <a:pPr algn="just"/>
                <a14:m>
                  <m:oMath xmlns:m="http://schemas.openxmlformats.org/officeDocument/2006/math">
                    <m:r>
                      <a:rPr lang="en-US" sz="1800" b="1" i="1" smtClean="0">
                        <a:solidFill>
                          <a:schemeClr val="tx1"/>
                        </a:solidFill>
                        <a:latin typeface="Cambria Math" panose="02040503050406030204"/>
                        <a:cs typeface="Times New Roman" panose="02020603050405020304" pitchFamily="18" charset="0"/>
                      </a:rPr>
                      <m:t>𝑭</m:t>
                    </m:r>
                    <m:r>
                      <a:rPr lang="en-US" sz="1800" b="1" i="1">
                        <a:solidFill>
                          <a:schemeClr val="tx1"/>
                        </a:solidFill>
                        <a:latin typeface="Cambria Math" panose="02040503050406030204"/>
                        <a:cs typeface="Times New Roman" panose="02020603050405020304" pitchFamily="18" charset="0"/>
                      </a:rPr>
                      <m:t>𝑷𝑹</m:t>
                    </m:r>
                    <m:r>
                      <a:rPr lang="en-US" sz="1800" b="1"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pitchFamily="18" charset="0"/>
                            <a:cs typeface="Times New Roman" panose="02020603050405020304" pitchFamily="18" charset="0"/>
                          </a:rPr>
                        </m:ctrlPr>
                      </m:fPr>
                      <m:num>
                        <m:r>
                          <a:rPr lang="en-US" sz="1800" b="1" i="1" smtClean="0">
                            <a:solidFill>
                              <a:schemeClr val="tx1"/>
                            </a:solidFill>
                            <a:latin typeface="Cambria Math" panose="02040503050406030204"/>
                            <a:cs typeface="Times New Roman" panose="02020603050405020304" pitchFamily="18" charset="0"/>
                          </a:rPr>
                          <m:t>𝑭</m:t>
                        </m:r>
                        <m:r>
                          <a:rPr lang="en-US" sz="1800" b="1" i="1">
                            <a:solidFill>
                              <a:schemeClr val="tx1"/>
                            </a:solidFill>
                            <a:latin typeface="Cambria Math" panose="02040503050406030204"/>
                            <a:cs typeface="Times New Roman" panose="02020603050405020304" pitchFamily="18" charset="0"/>
                          </a:rPr>
                          <m:t>𝑷</m:t>
                        </m:r>
                      </m:num>
                      <m:den>
                        <m:r>
                          <a:rPr lang="en-US" sz="1800" b="1" i="1" smtClean="0">
                            <a:solidFill>
                              <a:schemeClr val="tx1"/>
                            </a:solidFill>
                            <a:latin typeface="Cambria Math" panose="02040503050406030204"/>
                            <a:cs typeface="Times New Roman" panose="02020603050405020304" pitchFamily="18" charset="0"/>
                          </a:rPr>
                          <m:t>𝑭</m:t>
                        </m:r>
                        <m:r>
                          <a:rPr lang="en-US" sz="1800" b="1" i="1">
                            <a:solidFill>
                              <a:schemeClr val="tx1"/>
                            </a:solidFill>
                            <a:latin typeface="Cambria Math" panose="02040503050406030204"/>
                            <a:cs typeface="Times New Roman" panose="02020603050405020304" pitchFamily="18" charset="0"/>
                          </a:rPr>
                          <m:t>𝑷</m:t>
                        </m:r>
                        <m:r>
                          <a:rPr lang="en-US" sz="1800" b="1" i="1">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𝑻</m:t>
                        </m:r>
                        <m:r>
                          <a:rPr lang="en-US" sz="1800" b="1" i="1">
                            <a:solidFill>
                              <a:schemeClr val="tx1"/>
                            </a:solidFill>
                            <a:latin typeface="Cambria Math" panose="02040503050406030204"/>
                            <a:cs typeface="Times New Roman" panose="02020603050405020304" pitchFamily="18" charset="0"/>
                          </a:rPr>
                          <m:t>𝑵</m:t>
                        </m:r>
                      </m:den>
                    </m:f>
                  </m:oMath>
                </a14:m>
                <a:r>
                  <a:rPr lang="en-US" sz="1800" b="1" dirty="0">
                    <a:solidFill>
                      <a:schemeClr val="tx1"/>
                    </a:solidFill>
                    <a:cs typeface="Times New Roman" panose="02020603050405020304" pitchFamily="18" charset="0"/>
                  </a:rPr>
                  <a:t> </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ROC curves can only be used to assess classifiers that return some confidence score (or a </a:t>
                </a:r>
                <a:r>
                  <a:rPr lang="en-US" sz="1800" b="1" dirty="0">
                    <a:solidFill>
                      <a:schemeClr val="tx1"/>
                    </a:solidFill>
                    <a:latin typeface="Times New Roman" panose="02020603050405020304" pitchFamily="18" charset="0"/>
                    <a:cs typeface="Times New Roman" panose="02020603050405020304" pitchFamily="18" charset="0"/>
                  </a:rPr>
                  <a:t>probability</a:t>
                </a:r>
                <a:r>
                  <a:rPr lang="en-US" sz="1800" dirty="0">
                    <a:solidFill>
                      <a:schemeClr val="tx1"/>
                    </a:solidFill>
                    <a:latin typeface="Times New Roman" panose="02020603050405020304" pitchFamily="18" charset="0"/>
                    <a:cs typeface="Times New Roman" panose="02020603050405020304" pitchFamily="18" charset="0"/>
                  </a:rPr>
                  <a:t>) of prediction. For example, logistic regression, neural networks, and decision trees (and ensemble models based on decision trees) can be assessed using ROC curves.</a:t>
                </a:r>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343400"/>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To draw a ROC curve, you first discretize the range of the confidence score. If this range for a model is [0,1], then you can discretize it like this: [0, 0.1, 0.2, 0.3, 0.4, 0.5, 0.6, 0.7, 0.8, 0.9, 1].</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Each discrete value is used as a prediction threshold to classify examples in the dataset. For instance, to compute TPR and FPR with a threshold of 0.7, the model generates a score for each example. If the score is 0.7 or higher, the example is classified as the positive class; otherwise, it is classified as the negative class.</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higher the area under the ROC curve (AUC), the better the classifier. A classifier with an AUC </a:t>
            </a:r>
            <a:r>
              <a:rPr lang="en-US" sz="1800" dirty="0">
                <a:solidFill>
                  <a:srgbClr val="00B050"/>
                </a:solidFill>
                <a:latin typeface="Times New Roman" panose="02020603050405020304" pitchFamily="18" charset="0"/>
                <a:cs typeface="Times New Roman" panose="02020603050405020304" pitchFamily="18" charset="0"/>
              </a:rPr>
              <a:t>higher than 0.5</a:t>
            </a:r>
            <a:r>
              <a:rPr lang="en-US" sz="1800" dirty="0">
                <a:solidFill>
                  <a:schemeClr val="tx1"/>
                </a:solidFill>
                <a:latin typeface="Times New Roman" panose="02020603050405020304" pitchFamily="18" charset="0"/>
                <a:cs typeface="Times New Roman" panose="02020603050405020304" pitchFamily="18" charset="0"/>
              </a:rPr>
              <a:t> is better than a random classifier. If AUC is </a:t>
            </a:r>
            <a:r>
              <a:rPr lang="en-US" sz="1800" dirty="0">
                <a:solidFill>
                  <a:srgbClr val="00B050"/>
                </a:solidFill>
                <a:latin typeface="Times New Roman" panose="02020603050405020304" pitchFamily="18" charset="0"/>
                <a:cs typeface="Times New Roman" panose="02020603050405020304" pitchFamily="18" charset="0"/>
              </a:rPr>
              <a:t>lower than 0.5</a:t>
            </a:r>
            <a:r>
              <a:rPr lang="en-US" sz="1800" dirty="0">
                <a:solidFill>
                  <a:schemeClr val="tx1"/>
                </a:solidFill>
                <a:latin typeface="Times New Roman" panose="02020603050405020304" pitchFamily="18" charset="0"/>
                <a:cs typeface="Times New Roman" panose="02020603050405020304" pitchFamily="18" charset="0"/>
              </a:rPr>
              <a:t>, then something is wrong with your model. A perfect classifier would have an AUC of 1.</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1905000"/>
            <a:ext cx="7696200" cy="412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375140" y="6242446"/>
            <a:ext cx="4572000" cy="307777"/>
          </a:xfrm>
          <a:prstGeom prst="rect">
            <a:avLst/>
          </a:prstGeom>
        </p:spPr>
        <p:txBody>
          <a:bodyPr>
            <a:spAutoFit/>
          </a:bodyPr>
          <a:lstStyle/>
          <a:p>
            <a:r>
              <a:rPr lang="en-US" sz="1400" dirty="0">
                <a:solidFill>
                  <a:schemeClr val="bg1">
                    <a:lumMod val="75000"/>
                  </a:schemeClr>
                </a:solidFill>
              </a:rPr>
              <a:t>https://developers.google.com/machine-learning/</a:t>
            </a:r>
            <a:endParaRPr lang="en-US" sz="1400" dirty="0">
              <a:solidFill>
                <a:schemeClr val="bg1">
                  <a:lumMod val="75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852240" y="1905000"/>
            <a:ext cx="7668119" cy="412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Confusion Matrix</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confusion matrix is a table that shows how well a classification model predicts examples across different classes. One axis represents the model’s predicted labels, and the other axis shows the actual labels. </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 binary classification, with two classes (for example, “spam” and “</a:t>
            </a:r>
            <a:r>
              <a:rPr lang="en-US" sz="1800" dirty="0" err="1">
                <a:solidFill>
                  <a:schemeClr val="tx1"/>
                </a:solidFill>
                <a:latin typeface="Times New Roman" panose="02020603050405020304" pitchFamily="18" charset="0"/>
                <a:cs typeface="Times New Roman" panose="02020603050405020304" pitchFamily="18" charset="0"/>
              </a:rPr>
              <a:t>not_spam</a:t>
            </a:r>
            <a:r>
              <a:rPr lang="en-US" sz="1800" dirty="0">
                <a:solidFill>
                  <a:schemeClr val="tx1"/>
                </a:solidFill>
                <a:latin typeface="Times New Roman" panose="02020603050405020304" pitchFamily="18" charset="0"/>
                <a:cs typeface="Times New Roman" panose="02020603050405020304" pitchFamily="18" charset="0"/>
              </a:rPr>
              <a:t>”), this matrix provides a summary of the model’s performance.</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1524000" y="3429000"/>
          <a:ext cx="6122798" cy="1112520"/>
        </p:xfrm>
        <a:graphic>
          <a:graphicData uri="http://schemas.openxmlformats.org/drawingml/2006/table">
            <a:tbl>
              <a:tblPr firstRow="1" bandRow="1">
                <a:tableStyleId>{D7AC3CCA-C797-4891-BE02-D94E43425B78}</a:tableStyleId>
              </a:tblPr>
              <a:tblGrid>
                <a:gridCol w="1952943"/>
                <a:gridCol w="1860296"/>
                <a:gridCol w="2309559"/>
              </a:tblGrid>
              <a:tr h="370840">
                <a:tc>
                  <a:txBody>
                    <a:bodyPr/>
                    <a:lstStyle/>
                    <a:p>
                      <a:endParaRPr lang="en-US" b="1" dirty="0"/>
                    </a:p>
                  </a:txBody>
                  <a:tcPr>
                    <a:solidFill>
                      <a:schemeClr val="accent1">
                        <a:lumMod val="40000"/>
                        <a:lumOff val="60000"/>
                      </a:schemeClr>
                    </a:solidFill>
                  </a:tcPr>
                </a:tc>
                <a:tc>
                  <a:txBody>
                    <a:bodyPr/>
                    <a:lstStyle/>
                    <a:p>
                      <a:r>
                        <a:rPr lang="en-US" dirty="0"/>
                        <a:t>Spam</a:t>
                      </a:r>
                      <a:r>
                        <a:rPr lang="en-US" baseline="0" dirty="0"/>
                        <a:t> (predicted)</a:t>
                      </a:r>
                      <a:endParaRPr lang="en-US" dirty="0"/>
                    </a:p>
                  </a:txBody>
                  <a:tcPr>
                    <a:solidFill>
                      <a:schemeClr val="accent1">
                        <a:lumMod val="40000"/>
                        <a:lumOff val="60000"/>
                      </a:schemeClr>
                    </a:solidFill>
                  </a:tcPr>
                </a:tc>
                <a:tc>
                  <a:txBody>
                    <a:bodyPr/>
                    <a:lstStyle/>
                    <a:p>
                      <a:r>
                        <a:rPr lang="en-US" dirty="0" err="1"/>
                        <a:t>Not_spam</a:t>
                      </a:r>
                      <a:r>
                        <a:rPr lang="en-US" dirty="0"/>
                        <a:t> (predicted)</a:t>
                      </a:r>
                      <a:endParaRPr lang="en-US" dirty="0"/>
                    </a:p>
                  </a:txBody>
                  <a:tcPr>
                    <a:solidFill>
                      <a:schemeClr val="accent1">
                        <a:lumMod val="40000"/>
                        <a:lumOff val="60000"/>
                      </a:schemeClr>
                    </a:solidFill>
                  </a:tcPr>
                </a:tc>
              </a:tr>
              <a:tr h="370840">
                <a:tc>
                  <a:txBody>
                    <a:bodyPr/>
                    <a:lstStyle/>
                    <a:p>
                      <a:r>
                        <a:rPr lang="en-US" b="1" dirty="0"/>
                        <a:t>Spam (actual)</a:t>
                      </a:r>
                      <a:endParaRPr lang="en-US" b="1" dirty="0"/>
                    </a:p>
                  </a:txBody>
                  <a:tcPr>
                    <a:solidFill>
                      <a:schemeClr val="accent1">
                        <a:lumMod val="40000"/>
                        <a:lumOff val="60000"/>
                      </a:schemeClr>
                    </a:solidFill>
                  </a:tcPr>
                </a:tc>
                <a:tc>
                  <a:txBody>
                    <a:bodyPr/>
                    <a:lstStyle/>
                    <a:p>
                      <a:pPr algn="ctr"/>
                      <a:r>
                        <a:rPr lang="en-US" dirty="0"/>
                        <a:t>23 (TP)</a:t>
                      </a:r>
                      <a:endParaRPr lang="en-US" dirty="0"/>
                    </a:p>
                  </a:txBody>
                  <a:tcPr/>
                </a:tc>
                <a:tc>
                  <a:txBody>
                    <a:bodyPr/>
                    <a:lstStyle/>
                    <a:p>
                      <a:pPr algn="ctr"/>
                      <a:r>
                        <a:rPr lang="en-US" dirty="0"/>
                        <a:t>1 (FN)</a:t>
                      </a:r>
                      <a:endParaRPr lang="en-US" dirty="0"/>
                    </a:p>
                  </a:txBody>
                  <a:tcPr/>
                </a:tc>
              </a:tr>
              <a:tr h="370840">
                <a:tc>
                  <a:txBody>
                    <a:bodyPr/>
                    <a:lstStyle/>
                    <a:p>
                      <a:r>
                        <a:rPr lang="en-US" b="1" dirty="0" err="1"/>
                        <a:t>Not_spam</a:t>
                      </a:r>
                      <a:r>
                        <a:rPr lang="en-US" b="1" dirty="0"/>
                        <a:t> (actual)</a:t>
                      </a:r>
                      <a:endParaRPr lang="en-US" b="1" dirty="0"/>
                    </a:p>
                  </a:txBody>
                  <a:tcPr>
                    <a:solidFill>
                      <a:schemeClr val="accent1">
                        <a:lumMod val="40000"/>
                        <a:lumOff val="60000"/>
                      </a:schemeClr>
                    </a:solidFill>
                  </a:tcPr>
                </a:tc>
                <a:tc>
                  <a:txBody>
                    <a:bodyPr/>
                    <a:lstStyle/>
                    <a:p>
                      <a:pPr algn="ctr"/>
                      <a:r>
                        <a:rPr lang="en-US" dirty="0"/>
                        <a:t>12 (FP)</a:t>
                      </a:r>
                      <a:endParaRPr lang="en-US" dirty="0"/>
                    </a:p>
                  </a:txBody>
                  <a:tcPr/>
                </a:tc>
                <a:tc>
                  <a:txBody>
                    <a:bodyPr/>
                    <a:lstStyle/>
                    <a:p>
                      <a:pPr algn="ctr"/>
                      <a:r>
                        <a:rPr lang="en-US" dirty="0"/>
                        <a:t>556</a:t>
                      </a:r>
                      <a:r>
                        <a:rPr lang="en-US" baseline="0" dirty="0"/>
                        <a:t> (TN)</a:t>
                      </a:r>
                      <a:endParaRPr lang="en-US" dirty="0"/>
                    </a:p>
                  </a:txBody>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942500" y="1905000"/>
            <a:ext cx="7487598" cy="412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942500" y="1934624"/>
            <a:ext cx="7487598" cy="4070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942500" y="1934903"/>
            <a:ext cx="7487598" cy="4070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942500" y="1936641"/>
            <a:ext cx="7487598" cy="406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952092" y="1936641"/>
            <a:ext cx="7468414" cy="406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966441" y="1936641"/>
            <a:ext cx="7439715" cy="406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966441" y="1954009"/>
            <a:ext cx="7439715" cy="4031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986636" y="1954009"/>
            <a:ext cx="7399325" cy="4031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986636" y="1987919"/>
            <a:ext cx="7399325" cy="3964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fontScale="92500" lnSpcReduction="10000"/>
          </a:bodyPr>
          <a:lstStyle/>
          <a:p>
            <a:pPr algn="just"/>
            <a:r>
              <a:rPr lang="en-US" sz="1800" b="1" dirty="0">
                <a:solidFill>
                  <a:schemeClr val="tx1"/>
                </a:solidFill>
                <a:latin typeface="Times New Roman" panose="02020603050405020304" pitchFamily="18" charset="0"/>
                <a:cs typeface="Times New Roman" panose="02020603050405020304" pitchFamily="18" charset="0"/>
              </a:rPr>
              <a:t>Training Loss</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Training Loss is a key metric in machine learning that quantifies the error made by a model </a:t>
            </a:r>
            <a:r>
              <a:rPr lang="en-US" sz="1800" dirty="0">
                <a:solidFill>
                  <a:srgbClr val="00B050"/>
                </a:solidFill>
                <a:latin typeface="Times New Roman" panose="02020603050405020304" pitchFamily="18" charset="0"/>
                <a:cs typeface="Times New Roman" panose="02020603050405020304" pitchFamily="18" charset="0"/>
              </a:rPr>
              <a:t>on the training dataset</a:t>
            </a:r>
            <a:r>
              <a:rPr lang="en-US" sz="1800" dirty="0">
                <a:solidFill>
                  <a:schemeClr val="tx1"/>
                </a:solidFill>
                <a:latin typeface="Times New Roman" panose="02020603050405020304" pitchFamily="18" charset="0"/>
                <a:cs typeface="Times New Roman" panose="02020603050405020304" pitchFamily="18" charset="0"/>
              </a:rPr>
              <a:t>. It indicates how well the model is learning from the training data and reflects the difference between the model’s predictions and the actual values for each example.</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How Training Loss Works:</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Initial Calculation: </a:t>
            </a:r>
            <a:r>
              <a:rPr lang="en-US" sz="1800" dirty="0">
                <a:solidFill>
                  <a:schemeClr val="tx1"/>
                </a:solidFill>
                <a:latin typeface="Times New Roman" panose="02020603050405020304" pitchFamily="18" charset="0"/>
                <a:cs typeface="Times New Roman" panose="02020603050405020304" pitchFamily="18" charset="0"/>
              </a:rPr>
              <a:t>During training, after each pass of the model on the training data (forward pass), the difference between the predicted outputs and actual labels is measured using a loss function (e.g., </a:t>
            </a:r>
            <a:r>
              <a:rPr lang="en-US" sz="1800" dirty="0">
                <a:solidFill>
                  <a:srgbClr val="00B050"/>
                </a:solidFill>
                <a:latin typeface="Times New Roman" panose="02020603050405020304" pitchFamily="18" charset="0"/>
                <a:cs typeface="Times New Roman" panose="02020603050405020304" pitchFamily="18" charset="0"/>
              </a:rPr>
              <a:t>mean squared error </a:t>
            </a:r>
            <a:r>
              <a:rPr lang="en-US" sz="1800" dirty="0">
                <a:solidFill>
                  <a:schemeClr val="tx1"/>
                </a:solidFill>
                <a:latin typeface="Times New Roman" panose="02020603050405020304" pitchFamily="18" charset="0"/>
                <a:cs typeface="Times New Roman" panose="02020603050405020304" pitchFamily="18" charset="0"/>
              </a:rPr>
              <a:t>for regression or </a:t>
            </a:r>
            <a:r>
              <a:rPr lang="en-US" sz="1800" dirty="0">
                <a:solidFill>
                  <a:srgbClr val="00B050"/>
                </a:solidFill>
                <a:latin typeface="Times New Roman" panose="02020603050405020304" pitchFamily="18" charset="0"/>
                <a:cs typeface="Times New Roman" panose="02020603050405020304" pitchFamily="18" charset="0"/>
              </a:rPr>
              <a:t>cross-entropy</a:t>
            </a:r>
            <a:r>
              <a:rPr lang="en-US" sz="1800" dirty="0">
                <a:solidFill>
                  <a:schemeClr val="tx1"/>
                </a:solidFill>
                <a:latin typeface="Times New Roman" panose="02020603050405020304" pitchFamily="18" charset="0"/>
                <a:cs typeface="Times New Roman" panose="02020603050405020304" pitchFamily="18" charset="0"/>
              </a:rPr>
              <a:t> for classification).</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Optimization:</a:t>
            </a:r>
            <a:r>
              <a:rPr lang="en-US" sz="1800" dirty="0">
                <a:solidFill>
                  <a:schemeClr val="tx1"/>
                </a:solidFill>
                <a:latin typeface="Times New Roman" panose="02020603050405020304" pitchFamily="18" charset="0"/>
                <a:cs typeface="Times New Roman" panose="02020603050405020304" pitchFamily="18" charset="0"/>
              </a:rPr>
              <a:t> This training loss is used by the optimization algorithm (e.g., </a:t>
            </a:r>
            <a:r>
              <a:rPr lang="en-US" sz="1800" dirty="0">
                <a:solidFill>
                  <a:srgbClr val="00B050"/>
                </a:solidFill>
                <a:latin typeface="Times New Roman" panose="02020603050405020304" pitchFamily="18" charset="0"/>
                <a:cs typeface="Times New Roman" panose="02020603050405020304" pitchFamily="18" charset="0"/>
              </a:rPr>
              <a:t>gradient descent</a:t>
            </a:r>
            <a:r>
              <a:rPr lang="en-US" sz="1800" dirty="0">
                <a:solidFill>
                  <a:schemeClr val="tx1"/>
                </a:solidFill>
                <a:latin typeface="Times New Roman" panose="02020603050405020304" pitchFamily="18" charset="0"/>
                <a:cs typeface="Times New Roman" panose="02020603050405020304" pitchFamily="18" charset="0"/>
              </a:rPr>
              <a:t>) to adjust the model’s parameters (weights and biases) to reduce this error.</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Expected Trend: </a:t>
            </a:r>
            <a:r>
              <a:rPr lang="en-US" sz="1800" dirty="0">
                <a:solidFill>
                  <a:schemeClr val="tx1"/>
                </a:solidFill>
                <a:latin typeface="Times New Roman" panose="02020603050405020304" pitchFamily="18" charset="0"/>
                <a:cs typeface="Times New Roman" panose="02020603050405020304" pitchFamily="18" charset="0"/>
              </a:rPr>
              <a:t>Ideally, training loss </a:t>
            </a:r>
            <a:r>
              <a:rPr lang="en-US" sz="1800" dirty="0">
                <a:solidFill>
                  <a:srgbClr val="00B050"/>
                </a:solidFill>
                <a:latin typeface="Times New Roman" panose="02020603050405020304" pitchFamily="18" charset="0"/>
                <a:cs typeface="Times New Roman" panose="02020603050405020304" pitchFamily="18" charset="0"/>
              </a:rPr>
              <a:t>decreases over time</a:t>
            </a:r>
            <a:r>
              <a:rPr lang="en-US" sz="1800" dirty="0">
                <a:solidFill>
                  <a:schemeClr val="tx1"/>
                </a:solidFill>
                <a:latin typeface="Times New Roman" panose="02020603050405020304" pitchFamily="18" charset="0"/>
                <a:cs typeface="Times New Roman" panose="02020603050405020304" pitchFamily="18" charset="0"/>
              </a:rPr>
              <a:t>, indicating the model is learning patterns in the data.</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Confusion Matrix</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above confusion matrix shows that of the </a:t>
            </a:r>
            <a:r>
              <a:rPr lang="en-US" sz="1800" b="1" dirty="0">
                <a:solidFill>
                  <a:schemeClr val="tx1"/>
                </a:solidFill>
                <a:latin typeface="Times New Roman" panose="02020603050405020304" pitchFamily="18" charset="0"/>
                <a:cs typeface="Times New Roman" panose="02020603050405020304" pitchFamily="18" charset="0"/>
              </a:rPr>
              <a:t>24 examples </a:t>
            </a:r>
            <a:r>
              <a:rPr lang="en-US" sz="1800" dirty="0">
                <a:solidFill>
                  <a:schemeClr val="tx1"/>
                </a:solidFill>
                <a:latin typeface="Times New Roman" panose="02020603050405020304" pitchFamily="18" charset="0"/>
                <a:cs typeface="Times New Roman" panose="02020603050405020304" pitchFamily="18" charset="0"/>
              </a:rPr>
              <a:t>that actually were </a:t>
            </a:r>
            <a:r>
              <a:rPr lang="en-US" sz="1800" b="1" dirty="0">
                <a:solidFill>
                  <a:schemeClr val="tx1"/>
                </a:solidFill>
                <a:latin typeface="Times New Roman" panose="02020603050405020304" pitchFamily="18" charset="0"/>
                <a:cs typeface="Times New Roman" panose="02020603050405020304" pitchFamily="18" charset="0"/>
              </a:rPr>
              <a:t>spam</a:t>
            </a:r>
            <a:r>
              <a:rPr lang="en-US" sz="1800" dirty="0">
                <a:solidFill>
                  <a:schemeClr val="tx1"/>
                </a:solidFill>
                <a:latin typeface="Times New Roman" panose="02020603050405020304" pitchFamily="18" charset="0"/>
                <a:cs typeface="Times New Roman" panose="02020603050405020304" pitchFamily="18" charset="0"/>
              </a:rPr>
              <a:t>, the model correctly classified </a:t>
            </a:r>
            <a:r>
              <a:rPr lang="en-US" sz="1800" b="1" dirty="0">
                <a:solidFill>
                  <a:schemeClr val="tx1"/>
                </a:solidFill>
                <a:latin typeface="Times New Roman" panose="02020603050405020304" pitchFamily="18" charset="0"/>
                <a:cs typeface="Times New Roman" panose="02020603050405020304" pitchFamily="18" charset="0"/>
              </a:rPr>
              <a:t>23 as spam</a:t>
            </a:r>
            <a:r>
              <a:rPr lang="en-US" sz="1800" dirty="0">
                <a:solidFill>
                  <a:schemeClr val="tx1"/>
                </a:solidFill>
                <a:latin typeface="Times New Roman" panose="02020603050405020304" pitchFamily="18" charset="0"/>
                <a:cs typeface="Times New Roman" panose="02020603050405020304" pitchFamily="18" charset="0"/>
              </a:rPr>
              <a:t>. In this case, we say that we have 23 true positives or </a:t>
            </a:r>
            <a:r>
              <a:rPr lang="en-US" sz="1800" b="1" dirty="0">
                <a:solidFill>
                  <a:schemeClr val="tx1"/>
                </a:solidFill>
                <a:latin typeface="Times New Roman" panose="02020603050405020304" pitchFamily="18" charset="0"/>
                <a:cs typeface="Times New Roman" panose="02020603050405020304" pitchFamily="18" charset="0"/>
              </a:rPr>
              <a:t>TP = 23</a:t>
            </a:r>
            <a:r>
              <a:rPr lang="en-US" sz="1800" dirty="0">
                <a:solidFill>
                  <a:schemeClr val="tx1"/>
                </a:solidFill>
                <a:latin typeface="Times New Roman" panose="02020603050405020304" pitchFamily="18" charset="0"/>
                <a:cs typeface="Times New Roman" panose="02020603050405020304" pitchFamily="18" charset="0"/>
              </a:rPr>
              <a:t>. The model incorrectly classified 1 example as </a:t>
            </a:r>
            <a:r>
              <a:rPr lang="en-US" sz="1800" dirty="0" err="1">
                <a:solidFill>
                  <a:schemeClr val="tx1"/>
                </a:solidFill>
                <a:latin typeface="Times New Roman" panose="02020603050405020304" pitchFamily="18" charset="0"/>
                <a:cs typeface="Times New Roman" panose="02020603050405020304" pitchFamily="18" charset="0"/>
              </a:rPr>
              <a:t>not_spam</a:t>
            </a:r>
            <a:r>
              <a:rPr lang="en-US" sz="1800" dirty="0">
                <a:solidFill>
                  <a:schemeClr val="tx1"/>
                </a:solidFill>
                <a:latin typeface="Times New Roman" panose="02020603050405020304" pitchFamily="18" charset="0"/>
                <a:cs typeface="Times New Roman" panose="02020603050405020304" pitchFamily="18" charset="0"/>
              </a:rPr>
              <a:t>. In this case, we have 1 false negative, or </a:t>
            </a:r>
            <a:r>
              <a:rPr lang="en-US" sz="1800" b="1" dirty="0">
                <a:solidFill>
                  <a:schemeClr val="tx1"/>
                </a:solidFill>
                <a:latin typeface="Times New Roman" panose="02020603050405020304" pitchFamily="18" charset="0"/>
                <a:cs typeface="Times New Roman" panose="02020603050405020304" pitchFamily="18" charset="0"/>
              </a:rPr>
              <a:t>FN = 1</a:t>
            </a:r>
            <a:r>
              <a:rPr lang="en-US" sz="1800" dirty="0">
                <a:solidFill>
                  <a:schemeClr val="tx1"/>
                </a:solidFill>
                <a:latin typeface="Times New Roman" panose="02020603050405020304" pitchFamily="18" charset="0"/>
                <a:cs typeface="Times New Roman" panose="02020603050405020304" pitchFamily="18" charset="0"/>
              </a:rPr>
              <a:t>. </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Similarly, of </a:t>
            </a:r>
            <a:r>
              <a:rPr lang="en-US" sz="1800" b="1" dirty="0">
                <a:solidFill>
                  <a:schemeClr val="tx1"/>
                </a:solidFill>
                <a:latin typeface="Times New Roman" panose="02020603050405020304" pitchFamily="18" charset="0"/>
                <a:cs typeface="Times New Roman" panose="02020603050405020304" pitchFamily="18" charset="0"/>
              </a:rPr>
              <a:t>568 examples </a:t>
            </a:r>
            <a:r>
              <a:rPr lang="en-US" sz="1800" dirty="0">
                <a:solidFill>
                  <a:schemeClr val="tx1"/>
                </a:solidFill>
                <a:latin typeface="Times New Roman" panose="02020603050405020304" pitchFamily="18" charset="0"/>
                <a:cs typeface="Times New Roman" panose="02020603050405020304" pitchFamily="18" charset="0"/>
              </a:rPr>
              <a:t>that actually were not spam, 556 were correctly classified (556 true negatives or </a:t>
            </a:r>
            <a:r>
              <a:rPr lang="en-US" sz="1800" b="1" dirty="0">
                <a:solidFill>
                  <a:schemeClr val="tx1"/>
                </a:solidFill>
                <a:latin typeface="Times New Roman" panose="02020603050405020304" pitchFamily="18" charset="0"/>
                <a:cs typeface="Times New Roman" panose="02020603050405020304" pitchFamily="18" charset="0"/>
              </a:rPr>
              <a:t>TN = 556</a:t>
            </a:r>
            <a:r>
              <a:rPr lang="en-US" sz="1800" dirty="0">
                <a:solidFill>
                  <a:schemeClr val="tx1"/>
                </a:solidFill>
                <a:latin typeface="Times New Roman" panose="02020603050405020304" pitchFamily="18" charset="0"/>
                <a:cs typeface="Times New Roman" panose="02020603050405020304" pitchFamily="18" charset="0"/>
              </a:rPr>
              <a:t>), and 12 were incorrectly classified (12 false positives, </a:t>
            </a:r>
            <a:r>
              <a:rPr lang="en-US" sz="1800" b="1" dirty="0">
                <a:solidFill>
                  <a:schemeClr val="tx1"/>
                </a:solidFill>
                <a:latin typeface="Times New Roman" panose="02020603050405020304" pitchFamily="18" charset="0"/>
                <a:cs typeface="Times New Roman" panose="02020603050405020304" pitchFamily="18" charset="0"/>
              </a:rPr>
              <a:t>FP = 12</a:t>
            </a:r>
            <a:r>
              <a:rPr lang="en-US" sz="1800" dirty="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1219200" y="1828800"/>
          <a:ext cx="6122798" cy="1112520"/>
        </p:xfrm>
        <a:graphic>
          <a:graphicData uri="http://schemas.openxmlformats.org/drawingml/2006/table">
            <a:tbl>
              <a:tblPr firstRow="1" bandRow="1">
                <a:tableStyleId>{D7AC3CCA-C797-4891-BE02-D94E43425B78}</a:tableStyleId>
              </a:tblPr>
              <a:tblGrid>
                <a:gridCol w="1952943"/>
                <a:gridCol w="1860296"/>
                <a:gridCol w="2309559"/>
              </a:tblGrid>
              <a:tr h="370840">
                <a:tc>
                  <a:txBody>
                    <a:bodyPr/>
                    <a:lstStyle/>
                    <a:p>
                      <a:endParaRPr lang="en-US" b="1" dirty="0"/>
                    </a:p>
                  </a:txBody>
                  <a:tcPr>
                    <a:solidFill>
                      <a:schemeClr val="accent1">
                        <a:lumMod val="40000"/>
                        <a:lumOff val="60000"/>
                      </a:schemeClr>
                    </a:solidFill>
                  </a:tcPr>
                </a:tc>
                <a:tc>
                  <a:txBody>
                    <a:bodyPr/>
                    <a:lstStyle/>
                    <a:p>
                      <a:r>
                        <a:rPr lang="en-US" dirty="0"/>
                        <a:t>Spam</a:t>
                      </a:r>
                      <a:r>
                        <a:rPr lang="en-US" baseline="0" dirty="0"/>
                        <a:t> (predicted)</a:t>
                      </a:r>
                      <a:endParaRPr lang="en-US" dirty="0"/>
                    </a:p>
                  </a:txBody>
                  <a:tcPr>
                    <a:solidFill>
                      <a:schemeClr val="accent1">
                        <a:lumMod val="40000"/>
                        <a:lumOff val="60000"/>
                      </a:schemeClr>
                    </a:solidFill>
                  </a:tcPr>
                </a:tc>
                <a:tc>
                  <a:txBody>
                    <a:bodyPr/>
                    <a:lstStyle/>
                    <a:p>
                      <a:r>
                        <a:rPr lang="en-US" dirty="0" err="1"/>
                        <a:t>Not_spam</a:t>
                      </a:r>
                      <a:r>
                        <a:rPr lang="en-US" dirty="0"/>
                        <a:t> (predicted)</a:t>
                      </a:r>
                      <a:endParaRPr lang="en-US" dirty="0"/>
                    </a:p>
                  </a:txBody>
                  <a:tcPr>
                    <a:solidFill>
                      <a:schemeClr val="accent1">
                        <a:lumMod val="40000"/>
                        <a:lumOff val="60000"/>
                      </a:schemeClr>
                    </a:solidFill>
                  </a:tcPr>
                </a:tc>
              </a:tr>
              <a:tr h="370840">
                <a:tc>
                  <a:txBody>
                    <a:bodyPr/>
                    <a:lstStyle/>
                    <a:p>
                      <a:r>
                        <a:rPr lang="en-US" b="1" dirty="0"/>
                        <a:t>Spam (actual)</a:t>
                      </a:r>
                      <a:endParaRPr lang="en-US" b="1" dirty="0"/>
                    </a:p>
                  </a:txBody>
                  <a:tcPr>
                    <a:solidFill>
                      <a:schemeClr val="accent1">
                        <a:lumMod val="40000"/>
                        <a:lumOff val="60000"/>
                      </a:schemeClr>
                    </a:solidFill>
                  </a:tcPr>
                </a:tc>
                <a:tc>
                  <a:txBody>
                    <a:bodyPr/>
                    <a:lstStyle/>
                    <a:p>
                      <a:pPr algn="ctr"/>
                      <a:r>
                        <a:rPr lang="en-US" dirty="0"/>
                        <a:t>23 (TP)</a:t>
                      </a:r>
                      <a:endParaRPr lang="en-US" dirty="0"/>
                    </a:p>
                  </a:txBody>
                  <a:tcPr/>
                </a:tc>
                <a:tc>
                  <a:txBody>
                    <a:bodyPr/>
                    <a:lstStyle/>
                    <a:p>
                      <a:pPr algn="ctr"/>
                      <a:r>
                        <a:rPr lang="en-US" dirty="0"/>
                        <a:t>1 (FN)</a:t>
                      </a:r>
                      <a:endParaRPr lang="en-US" dirty="0"/>
                    </a:p>
                  </a:txBody>
                  <a:tcPr/>
                </a:tc>
              </a:tr>
              <a:tr h="370840">
                <a:tc>
                  <a:txBody>
                    <a:bodyPr/>
                    <a:lstStyle/>
                    <a:p>
                      <a:r>
                        <a:rPr lang="en-US" b="1" dirty="0" err="1"/>
                        <a:t>Not_spam</a:t>
                      </a:r>
                      <a:r>
                        <a:rPr lang="en-US" b="1" dirty="0"/>
                        <a:t> (actual)</a:t>
                      </a:r>
                      <a:endParaRPr lang="en-US" b="1" dirty="0"/>
                    </a:p>
                  </a:txBody>
                  <a:tcPr>
                    <a:solidFill>
                      <a:schemeClr val="accent1">
                        <a:lumMod val="40000"/>
                        <a:lumOff val="60000"/>
                      </a:schemeClr>
                    </a:solidFill>
                  </a:tcPr>
                </a:tc>
                <a:tc>
                  <a:txBody>
                    <a:bodyPr/>
                    <a:lstStyle/>
                    <a:p>
                      <a:pPr algn="ctr"/>
                      <a:r>
                        <a:rPr lang="en-US" dirty="0"/>
                        <a:t>12 (FP)</a:t>
                      </a:r>
                      <a:endParaRPr lang="en-US" dirty="0"/>
                    </a:p>
                  </a:txBody>
                  <a:tcPr/>
                </a:tc>
                <a:tc>
                  <a:txBody>
                    <a:bodyPr/>
                    <a:lstStyle/>
                    <a:p>
                      <a:pPr algn="ctr"/>
                      <a:r>
                        <a:rPr lang="en-US" dirty="0"/>
                        <a:t>556</a:t>
                      </a:r>
                      <a:r>
                        <a:rPr lang="en-US" baseline="0" dirty="0"/>
                        <a:t> (TN)</a:t>
                      </a:r>
                      <a:endParaRPr lang="en-US"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lnSpcReduction="10000"/>
          </a:bodyPr>
          <a:lstStyle/>
          <a:p>
            <a:pPr algn="just"/>
            <a:r>
              <a:rPr lang="en-US" sz="1800" b="1" dirty="0">
                <a:solidFill>
                  <a:schemeClr val="tx1"/>
                </a:solidFill>
                <a:latin typeface="Times New Roman" panose="02020603050405020304" pitchFamily="18" charset="0"/>
                <a:cs typeface="Times New Roman" panose="02020603050405020304" pitchFamily="18" charset="0"/>
              </a:rPr>
              <a:t>Importance of Training Loss</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Model Feedback: </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Training loss gives immediate feedback on whether the model is improving with each training step.</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err="1">
                <a:solidFill>
                  <a:schemeClr val="tx1"/>
                </a:solidFill>
                <a:latin typeface="Times New Roman" panose="02020603050405020304" pitchFamily="18" charset="0"/>
                <a:cs typeface="Times New Roman" panose="02020603050405020304" pitchFamily="18" charset="0"/>
              </a:rPr>
              <a:t>Overfitting</a:t>
            </a:r>
            <a:r>
              <a:rPr lang="en-US" sz="1800" b="1" dirty="0">
                <a:solidFill>
                  <a:schemeClr val="tx1"/>
                </a:solidFill>
                <a:latin typeface="Times New Roman" panose="02020603050405020304" pitchFamily="18" charset="0"/>
                <a:cs typeface="Times New Roman" panose="02020603050405020304" pitchFamily="18" charset="0"/>
              </a:rPr>
              <a:t> and </a:t>
            </a:r>
            <a:r>
              <a:rPr lang="en-US" sz="1800" b="1" dirty="0" err="1">
                <a:solidFill>
                  <a:schemeClr val="tx1"/>
                </a:solidFill>
                <a:latin typeface="Times New Roman" panose="02020603050405020304" pitchFamily="18" charset="0"/>
                <a:cs typeface="Times New Roman" panose="02020603050405020304" pitchFamily="18" charset="0"/>
              </a:rPr>
              <a:t>Underfitting</a:t>
            </a:r>
            <a:r>
              <a:rPr lang="en-US" sz="1800" b="1" dirty="0">
                <a:solidFill>
                  <a:schemeClr val="tx1"/>
                </a:solidFill>
                <a:latin typeface="Times New Roman" panose="02020603050405020304" pitchFamily="18" charset="0"/>
                <a:cs typeface="Times New Roman" panose="02020603050405020304" pitchFamily="18" charset="0"/>
              </a:rPr>
              <a:t>: </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Low training loss means the model fits the training data well. However, if </a:t>
            </a:r>
            <a:r>
              <a:rPr lang="en-US" sz="1800" dirty="0">
                <a:solidFill>
                  <a:srgbClr val="00B050"/>
                </a:solidFill>
                <a:latin typeface="Times New Roman" panose="02020603050405020304" pitchFamily="18" charset="0"/>
                <a:cs typeface="Times New Roman" panose="02020603050405020304" pitchFamily="18" charset="0"/>
              </a:rPr>
              <a:t>training loss</a:t>
            </a:r>
            <a:r>
              <a:rPr lang="en-US" sz="1800" dirty="0">
                <a:solidFill>
                  <a:schemeClr val="tx1"/>
                </a:solidFill>
                <a:latin typeface="Times New Roman" panose="02020603050405020304" pitchFamily="18" charset="0"/>
                <a:cs typeface="Times New Roman" panose="02020603050405020304" pitchFamily="18" charset="0"/>
              </a:rPr>
              <a:t> is low but </a:t>
            </a:r>
            <a:r>
              <a:rPr lang="en-US" sz="1800" dirty="0">
                <a:solidFill>
                  <a:srgbClr val="00B050"/>
                </a:solidFill>
                <a:latin typeface="Times New Roman" panose="02020603050405020304" pitchFamily="18" charset="0"/>
                <a:cs typeface="Times New Roman" panose="02020603050405020304" pitchFamily="18" charset="0"/>
              </a:rPr>
              <a:t>validation loss </a:t>
            </a:r>
            <a:r>
              <a:rPr lang="en-US" sz="1800" dirty="0">
                <a:solidFill>
                  <a:schemeClr val="tx1"/>
                </a:solidFill>
                <a:latin typeface="Times New Roman" panose="02020603050405020304" pitchFamily="18" charset="0"/>
                <a:cs typeface="Times New Roman" panose="02020603050405020304" pitchFamily="18" charset="0"/>
              </a:rPr>
              <a:t>is high, this signals </a:t>
            </a:r>
            <a:r>
              <a:rPr lang="en-US" sz="1800" dirty="0" err="1">
                <a:solidFill>
                  <a:schemeClr val="tx1"/>
                </a:solidFill>
                <a:latin typeface="Times New Roman" panose="02020603050405020304" pitchFamily="18" charset="0"/>
                <a:cs typeface="Times New Roman" panose="02020603050405020304" pitchFamily="18" charset="0"/>
              </a:rPr>
              <a:t>overfitting</a:t>
            </a:r>
            <a:r>
              <a:rPr lang="en-US" sz="1800" dirty="0">
                <a:solidFill>
                  <a:schemeClr val="tx1"/>
                </a:solidFill>
                <a:latin typeface="Times New Roman" panose="02020603050405020304" pitchFamily="18" charset="0"/>
                <a:cs typeface="Times New Roman" panose="02020603050405020304" pitchFamily="18" charset="0"/>
              </a:rPr>
              <a:t> (the model is not generalizing well to new data).</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Types of Loss Functions:</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Mean Squared Error (MSE): Common for regression tasks.</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Cross-Entropy Loss: Common in classification tasks.</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Hinge Loss: Often used for support vector machines.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Hyper-parameter vs. parameter</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Hyper-parameter vs. parameter</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 machine learning, parameters and </a:t>
            </a:r>
            <a:r>
              <a:rPr lang="en-US" sz="1800" dirty="0" err="1">
                <a:solidFill>
                  <a:schemeClr val="tx1"/>
                </a:solidFill>
                <a:latin typeface="Times New Roman" panose="02020603050405020304" pitchFamily="18" charset="0"/>
                <a:cs typeface="Times New Roman" panose="02020603050405020304" pitchFamily="18" charset="0"/>
              </a:rPr>
              <a:t>hyperparameters</a:t>
            </a:r>
            <a:r>
              <a:rPr lang="en-US" sz="1800" dirty="0">
                <a:solidFill>
                  <a:schemeClr val="tx1"/>
                </a:solidFill>
                <a:latin typeface="Times New Roman" panose="02020603050405020304" pitchFamily="18" charset="0"/>
                <a:cs typeface="Times New Roman" panose="02020603050405020304" pitchFamily="18" charset="0"/>
              </a:rPr>
              <a:t> are two distinct types of settings within a model, each impacting how the model learns and performs.</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Parameters</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Definition:</a:t>
            </a:r>
            <a:r>
              <a:rPr lang="en-US" sz="1800" dirty="0">
                <a:solidFill>
                  <a:schemeClr val="tx1"/>
                </a:solidFill>
                <a:latin typeface="Times New Roman" panose="02020603050405020304" pitchFamily="18" charset="0"/>
                <a:cs typeface="Times New Roman" panose="02020603050405020304" pitchFamily="18" charset="0"/>
              </a:rPr>
              <a:t> Parameters are internal values learned from the training data. They are adjusted during training and are used directly by the model to make predictions.</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Examples:</a:t>
            </a:r>
            <a:r>
              <a:rPr lang="en-US" sz="1800" dirty="0">
                <a:solidFill>
                  <a:schemeClr val="tx1"/>
                </a:solidFill>
                <a:latin typeface="Times New Roman" panose="02020603050405020304" pitchFamily="18" charset="0"/>
                <a:cs typeface="Times New Roman" panose="02020603050405020304" pitchFamily="18" charset="0"/>
              </a:rPr>
              <a:t> In a linear regression model, parameters are the coefficients (</a:t>
            </a:r>
            <a:r>
              <a:rPr lang="en-US" sz="1800" dirty="0">
                <a:solidFill>
                  <a:srgbClr val="00B050"/>
                </a:solidFill>
                <a:latin typeface="Times New Roman" panose="02020603050405020304" pitchFamily="18" charset="0"/>
                <a:cs typeface="Times New Roman" panose="02020603050405020304" pitchFamily="18" charset="0"/>
              </a:rPr>
              <a:t>slopes</a:t>
            </a:r>
            <a:r>
              <a:rPr lang="en-US" sz="1800" dirty="0">
                <a:solidFill>
                  <a:schemeClr val="tx1"/>
                </a:solidFill>
                <a:latin typeface="Times New Roman" panose="02020603050405020304" pitchFamily="18" charset="0"/>
                <a:cs typeface="Times New Roman" panose="02020603050405020304" pitchFamily="18" charset="0"/>
              </a:rPr>
              <a:t>) and </a:t>
            </a:r>
            <a:r>
              <a:rPr lang="en-US" sz="1800" dirty="0">
                <a:solidFill>
                  <a:srgbClr val="00B050"/>
                </a:solidFill>
                <a:latin typeface="Times New Roman" panose="02020603050405020304" pitchFamily="18" charset="0"/>
                <a:cs typeface="Times New Roman" panose="02020603050405020304" pitchFamily="18" charset="0"/>
              </a:rPr>
              <a:t>intercepts</a:t>
            </a:r>
            <a:r>
              <a:rPr lang="en-US" sz="1800" dirty="0">
                <a:solidFill>
                  <a:schemeClr val="tx1"/>
                </a:solidFill>
                <a:latin typeface="Times New Roman" panose="02020603050405020304" pitchFamily="18" charset="0"/>
                <a:cs typeface="Times New Roman" panose="02020603050405020304" pitchFamily="18" charset="0"/>
              </a:rPr>
              <a:t>; in a neural network, parameters are the </a:t>
            </a:r>
            <a:r>
              <a:rPr lang="en-US" sz="1800" dirty="0">
                <a:solidFill>
                  <a:srgbClr val="00B050"/>
                </a:solidFill>
                <a:latin typeface="Times New Roman" panose="02020603050405020304" pitchFamily="18" charset="0"/>
                <a:cs typeface="Times New Roman" panose="02020603050405020304" pitchFamily="18" charset="0"/>
              </a:rPr>
              <a:t>weights</a:t>
            </a:r>
            <a:r>
              <a:rPr lang="en-US" sz="1800" dirty="0">
                <a:solidFill>
                  <a:schemeClr val="tx1"/>
                </a:solidFill>
                <a:latin typeface="Times New Roman" panose="02020603050405020304" pitchFamily="18" charset="0"/>
                <a:cs typeface="Times New Roman" panose="02020603050405020304" pitchFamily="18" charset="0"/>
              </a:rPr>
              <a:t> and </a:t>
            </a:r>
            <a:r>
              <a:rPr lang="en-US" sz="1800" dirty="0">
                <a:solidFill>
                  <a:srgbClr val="00B050"/>
                </a:solidFill>
                <a:latin typeface="Times New Roman" panose="02020603050405020304" pitchFamily="18" charset="0"/>
                <a:cs typeface="Times New Roman" panose="02020603050405020304" pitchFamily="18" charset="0"/>
              </a:rPr>
              <a:t>biases</a:t>
            </a:r>
            <a:r>
              <a:rPr lang="en-US" sz="1800" dirty="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Purpose:</a:t>
            </a:r>
            <a:r>
              <a:rPr lang="en-US" sz="1800" dirty="0">
                <a:solidFill>
                  <a:schemeClr val="tx1"/>
                </a:solidFill>
                <a:latin typeface="Times New Roman" panose="02020603050405020304" pitchFamily="18" charset="0"/>
                <a:cs typeface="Times New Roman" panose="02020603050405020304" pitchFamily="18" charset="0"/>
              </a:rPr>
              <a:t> Parameters capture the relationships in the data and define the model's mapping from input to output.</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Tuning:</a:t>
            </a:r>
            <a:r>
              <a:rPr lang="en-US" sz="1800" dirty="0">
                <a:solidFill>
                  <a:schemeClr val="tx1"/>
                </a:solidFill>
                <a:latin typeface="Times New Roman" panose="02020603050405020304" pitchFamily="18" charset="0"/>
                <a:cs typeface="Times New Roman" panose="02020603050405020304" pitchFamily="18" charset="0"/>
              </a:rPr>
              <a:t> These are </a:t>
            </a:r>
            <a:r>
              <a:rPr lang="en-US" sz="1800" dirty="0">
                <a:solidFill>
                  <a:srgbClr val="00B050"/>
                </a:solidFill>
                <a:latin typeface="Times New Roman" panose="02020603050405020304" pitchFamily="18" charset="0"/>
                <a:cs typeface="Times New Roman" panose="02020603050405020304" pitchFamily="18" charset="0"/>
              </a:rPr>
              <a:t>not manually set</a:t>
            </a:r>
            <a:r>
              <a:rPr lang="en-US" sz="1800" dirty="0">
                <a:solidFill>
                  <a:schemeClr val="tx1"/>
                </a:solidFill>
                <a:latin typeface="Times New Roman" panose="02020603050405020304" pitchFamily="18" charset="0"/>
                <a:cs typeface="Times New Roman" panose="02020603050405020304" pitchFamily="18" charset="0"/>
              </a:rPr>
              <a:t>; they are optimized automatically by the model's learning algorithm.</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Hyper-parameter vs. parameter</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fontScale="92500"/>
          </a:bodyPr>
          <a:lstStyle/>
          <a:p>
            <a:pPr algn="just"/>
            <a:r>
              <a:rPr lang="en-US" sz="1800" b="1" dirty="0" err="1">
                <a:solidFill>
                  <a:schemeClr val="tx1"/>
                </a:solidFill>
                <a:latin typeface="Times New Roman" panose="02020603050405020304" pitchFamily="18" charset="0"/>
                <a:cs typeface="Times New Roman" panose="02020603050405020304" pitchFamily="18" charset="0"/>
              </a:rPr>
              <a:t>Hyperparameters</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Definition: </a:t>
            </a:r>
            <a:r>
              <a:rPr lang="en-US" sz="1800" dirty="0" err="1">
                <a:solidFill>
                  <a:schemeClr val="tx1"/>
                </a:solidFill>
                <a:latin typeface="Times New Roman" panose="02020603050405020304" pitchFamily="18" charset="0"/>
                <a:cs typeface="Times New Roman" panose="02020603050405020304" pitchFamily="18" charset="0"/>
              </a:rPr>
              <a:t>Hyperparameters</a:t>
            </a:r>
            <a:r>
              <a:rPr lang="en-US" sz="1800" dirty="0">
                <a:solidFill>
                  <a:schemeClr val="tx1"/>
                </a:solidFill>
                <a:latin typeface="Times New Roman" panose="02020603050405020304" pitchFamily="18" charset="0"/>
                <a:cs typeface="Times New Roman" panose="02020603050405020304" pitchFamily="18" charset="0"/>
              </a:rPr>
              <a:t> are settings chosen before the training process starts, influencing how the model learns. They are </a:t>
            </a:r>
            <a:r>
              <a:rPr lang="en-US" sz="1800" dirty="0">
                <a:solidFill>
                  <a:srgbClr val="00B050"/>
                </a:solidFill>
                <a:latin typeface="Times New Roman" panose="02020603050405020304" pitchFamily="18" charset="0"/>
                <a:cs typeface="Times New Roman" panose="02020603050405020304" pitchFamily="18" charset="0"/>
              </a:rPr>
              <a:t>not learned from the data </a:t>
            </a:r>
            <a:r>
              <a:rPr lang="en-US" sz="1800" dirty="0">
                <a:solidFill>
                  <a:schemeClr val="tx1"/>
                </a:solidFill>
                <a:latin typeface="Times New Roman" panose="02020603050405020304" pitchFamily="18" charset="0"/>
                <a:cs typeface="Times New Roman" panose="02020603050405020304" pitchFamily="18" charset="0"/>
              </a:rPr>
              <a:t>and must be specified by the user.</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Examples: </a:t>
            </a:r>
            <a:r>
              <a:rPr lang="en-US" sz="1800" dirty="0">
                <a:solidFill>
                  <a:schemeClr val="tx1"/>
                </a:solidFill>
                <a:latin typeface="Times New Roman" panose="02020603050405020304" pitchFamily="18" charset="0"/>
                <a:cs typeface="Times New Roman" panose="02020603050405020304" pitchFamily="18" charset="0"/>
              </a:rPr>
              <a:t>In a neural network, the </a:t>
            </a:r>
            <a:r>
              <a:rPr lang="en-US" sz="1800" dirty="0">
                <a:solidFill>
                  <a:srgbClr val="00B050"/>
                </a:solidFill>
                <a:latin typeface="Times New Roman" panose="02020603050405020304" pitchFamily="18" charset="0"/>
                <a:cs typeface="Times New Roman" panose="02020603050405020304" pitchFamily="18" charset="0"/>
              </a:rPr>
              <a:t>learning rate, number of hidden layers, and batch size</a:t>
            </a:r>
            <a:r>
              <a:rPr lang="en-US" sz="1800" dirty="0">
                <a:solidFill>
                  <a:schemeClr val="tx1"/>
                </a:solidFill>
                <a:latin typeface="Times New Roman" panose="02020603050405020304" pitchFamily="18" charset="0"/>
                <a:cs typeface="Times New Roman" panose="02020603050405020304" pitchFamily="18" charset="0"/>
              </a:rPr>
              <a:t> are </a:t>
            </a:r>
            <a:r>
              <a:rPr lang="en-US" sz="1800" dirty="0" err="1">
                <a:solidFill>
                  <a:schemeClr val="tx1"/>
                </a:solidFill>
                <a:latin typeface="Times New Roman" panose="02020603050405020304" pitchFamily="18" charset="0"/>
                <a:cs typeface="Times New Roman" panose="02020603050405020304" pitchFamily="18" charset="0"/>
              </a:rPr>
              <a:t>hyperparameters</a:t>
            </a:r>
            <a:r>
              <a:rPr lang="en-US" sz="1800" dirty="0">
                <a:solidFill>
                  <a:schemeClr val="tx1"/>
                </a:solidFill>
                <a:latin typeface="Times New Roman" panose="02020603050405020304" pitchFamily="18" charset="0"/>
                <a:cs typeface="Times New Roman" panose="02020603050405020304" pitchFamily="18" charset="0"/>
              </a:rPr>
              <a:t>; for a decision tree, the </a:t>
            </a:r>
            <a:r>
              <a:rPr lang="en-US" sz="1800" dirty="0">
                <a:solidFill>
                  <a:srgbClr val="00B050"/>
                </a:solidFill>
                <a:latin typeface="Times New Roman" panose="02020603050405020304" pitchFamily="18" charset="0"/>
                <a:cs typeface="Times New Roman" panose="02020603050405020304" pitchFamily="18" charset="0"/>
              </a:rPr>
              <a:t>maximum depth and minimum samples per leaf</a:t>
            </a:r>
            <a:r>
              <a:rPr lang="en-US" sz="1800" dirty="0">
                <a:solidFill>
                  <a:schemeClr val="tx1"/>
                </a:solidFill>
                <a:latin typeface="Times New Roman" panose="02020603050405020304" pitchFamily="18" charset="0"/>
                <a:cs typeface="Times New Roman" panose="02020603050405020304" pitchFamily="18" charset="0"/>
              </a:rPr>
              <a:t> are </a:t>
            </a:r>
            <a:r>
              <a:rPr lang="en-US" sz="1800" dirty="0" err="1">
                <a:solidFill>
                  <a:schemeClr val="tx1"/>
                </a:solidFill>
                <a:latin typeface="Times New Roman" panose="02020603050405020304" pitchFamily="18" charset="0"/>
                <a:cs typeface="Times New Roman" panose="02020603050405020304" pitchFamily="18" charset="0"/>
              </a:rPr>
              <a:t>hyperparameters</a:t>
            </a:r>
            <a:r>
              <a:rPr lang="en-US" sz="1800" dirty="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Purpose: </a:t>
            </a:r>
            <a:r>
              <a:rPr lang="en-US" sz="1800" dirty="0" err="1">
                <a:solidFill>
                  <a:schemeClr val="tx1"/>
                </a:solidFill>
                <a:latin typeface="Times New Roman" panose="02020603050405020304" pitchFamily="18" charset="0"/>
                <a:cs typeface="Times New Roman" panose="02020603050405020304" pitchFamily="18" charset="0"/>
              </a:rPr>
              <a:t>Hyperparameters</a:t>
            </a:r>
            <a:r>
              <a:rPr lang="en-US" sz="1800" dirty="0">
                <a:solidFill>
                  <a:schemeClr val="tx1"/>
                </a:solidFill>
                <a:latin typeface="Times New Roman" panose="02020603050405020304" pitchFamily="18" charset="0"/>
                <a:cs typeface="Times New Roman" panose="02020603050405020304" pitchFamily="18" charset="0"/>
              </a:rPr>
              <a:t> control the model's complexity and learning process, impacting both training efficiency and performance.</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Tuning: </a:t>
            </a:r>
            <a:r>
              <a:rPr lang="en-US" sz="1800" dirty="0">
                <a:solidFill>
                  <a:schemeClr val="tx1"/>
                </a:solidFill>
                <a:latin typeface="Times New Roman" panose="02020603050405020304" pitchFamily="18" charset="0"/>
                <a:cs typeface="Times New Roman" panose="02020603050405020304" pitchFamily="18" charset="0"/>
              </a:rPr>
              <a:t>They are </a:t>
            </a:r>
            <a:r>
              <a:rPr lang="en-US" sz="1800" dirty="0">
                <a:solidFill>
                  <a:srgbClr val="00B050"/>
                </a:solidFill>
                <a:latin typeface="Times New Roman" panose="02020603050405020304" pitchFamily="18" charset="0"/>
                <a:cs typeface="Times New Roman" panose="02020603050405020304" pitchFamily="18" charset="0"/>
              </a:rPr>
              <a:t>set manually </a:t>
            </a:r>
            <a:r>
              <a:rPr lang="en-US" sz="1800" dirty="0">
                <a:solidFill>
                  <a:schemeClr val="tx1"/>
                </a:solidFill>
                <a:latin typeface="Times New Roman" panose="02020603050405020304" pitchFamily="18" charset="0"/>
                <a:cs typeface="Times New Roman" panose="02020603050405020304" pitchFamily="18" charset="0"/>
              </a:rPr>
              <a:t>and often optimized through methods like </a:t>
            </a:r>
            <a:r>
              <a:rPr lang="en-US" sz="1800" dirty="0">
                <a:solidFill>
                  <a:srgbClr val="00B050"/>
                </a:solidFill>
                <a:latin typeface="Times New Roman" panose="02020603050405020304" pitchFamily="18" charset="0"/>
                <a:cs typeface="Times New Roman" panose="02020603050405020304" pitchFamily="18" charset="0"/>
              </a:rPr>
              <a:t>grid search or random search</a:t>
            </a:r>
            <a:r>
              <a:rPr lang="en-US" sz="1800" dirty="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Key Differences</a:t>
            </a:r>
            <a:endParaRPr lang="en-US" sz="1800" b="1"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Parameters are learned from data, while </a:t>
            </a:r>
            <a:r>
              <a:rPr lang="en-US" sz="1800" dirty="0" err="1">
                <a:solidFill>
                  <a:schemeClr val="tx1"/>
                </a:solidFill>
                <a:latin typeface="Times New Roman" panose="02020603050405020304" pitchFamily="18" charset="0"/>
                <a:cs typeface="Times New Roman" panose="02020603050405020304" pitchFamily="18" charset="0"/>
              </a:rPr>
              <a:t>hyperparameters</a:t>
            </a:r>
            <a:r>
              <a:rPr lang="en-US" sz="1800" dirty="0">
                <a:solidFill>
                  <a:schemeClr val="tx1"/>
                </a:solidFill>
                <a:latin typeface="Times New Roman" panose="02020603050405020304" pitchFamily="18" charset="0"/>
                <a:cs typeface="Times New Roman" panose="02020603050405020304" pitchFamily="18" charset="0"/>
              </a:rPr>
              <a:t> are set before training.</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Parameters are automatically adjusted during training; </a:t>
            </a:r>
            <a:r>
              <a:rPr lang="en-US" sz="1800" dirty="0" err="1">
                <a:solidFill>
                  <a:schemeClr val="tx1"/>
                </a:solidFill>
                <a:latin typeface="Times New Roman" panose="02020603050405020304" pitchFamily="18" charset="0"/>
                <a:cs typeface="Times New Roman" panose="02020603050405020304" pitchFamily="18" charset="0"/>
              </a:rPr>
              <a:t>hyperparameters</a:t>
            </a:r>
            <a:r>
              <a:rPr lang="en-US" sz="1800" dirty="0">
                <a:solidFill>
                  <a:schemeClr val="tx1"/>
                </a:solidFill>
                <a:latin typeface="Times New Roman" panose="02020603050405020304" pitchFamily="18" charset="0"/>
                <a:cs typeface="Times New Roman" panose="02020603050405020304" pitchFamily="18" charset="0"/>
              </a:rPr>
              <a:t> require manual tuning.</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err="1">
                <a:latin typeface="Times New Roman" panose="02020603050405020304" pitchFamily="18" charset="0"/>
                <a:cs typeface="Times New Roman" panose="02020603050405020304" pitchFamily="18" charset="0"/>
              </a:rPr>
              <a:t>Hyperparameter</a:t>
            </a:r>
            <a:r>
              <a:rPr lang="en-US" sz="3200" dirty="0">
                <a:latin typeface="Times New Roman" panose="02020603050405020304" pitchFamily="18" charset="0"/>
                <a:cs typeface="Times New Roman" panose="02020603050405020304" pitchFamily="18" charset="0"/>
              </a:rPr>
              <a:t> Tuning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err="1">
                <a:solidFill>
                  <a:schemeClr val="tx1"/>
                </a:solidFill>
                <a:latin typeface="Times New Roman" panose="02020603050405020304" pitchFamily="18" charset="0"/>
                <a:cs typeface="Times New Roman" panose="02020603050405020304" pitchFamily="18" charset="0"/>
              </a:rPr>
              <a:t>Hyperparameter</a:t>
            </a:r>
            <a:r>
              <a:rPr lang="en-US" sz="1800" b="1" dirty="0">
                <a:solidFill>
                  <a:schemeClr val="tx1"/>
                </a:solidFill>
                <a:latin typeface="Times New Roman" panose="02020603050405020304" pitchFamily="18" charset="0"/>
                <a:cs typeface="Times New Roman" panose="02020603050405020304" pitchFamily="18" charset="0"/>
              </a:rPr>
              <a:t> Tuning</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Often, the optimal model architecture for a given problem isn't immediately clear, so exploring a variety of options is beneficial. Ideally, you'd want the machine to automatically conduct this exploration and select the best model architecture.</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This process of finding the best set of </a:t>
            </a:r>
            <a:r>
              <a:rPr lang="en-US" sz="1800" dirty="0" err="1">
                <a:solidFill>
                  <a:schemeClr val="tx1"/>
                </a:solidFill>
                <a:latin typeface="Times New Roman" panose="02020603050405020304" pitchFamily="18" charset="0"/>
                <a:cs typeface="Times New Roman" panose="02020603050405020304" pitchFamily="18" charset="0"/>
              </a:rPr>
              <a:t>hyperparameters</a:t>
            </a:r>
            <a:r>
              <a:rPr lang="en-US" sz="1800" dirty="0">
                <a:solidFill>
                  <a:schemeClr val="tx1"/>
                </a:solidFill>
                <a:latin typeface="Times New Roman" panose="02020603050405020304" pitchFamily="18" charset="0"/>
                <a:cs typeface="Times New Roman" panose="02020603050405020304" pitchFamily="18" charset="0"/>
              </a:rPr>
              <a:t> is known as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Optimization" or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Tuning.“</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Models often have numerous </a:t>
            </a:r>
            <a:r>
              <a:rPr lang="en-US" sz="1800" dirty="0" err="1">
                <a:solidFill>
                  <a:schemeClr val="tx1"/>
                </a:solidFill>
                <a:latin typeface="Times New Roman" panose="02020603050405020304" pitchFamily="18" charset="0"/>
                <a:cs typeface="Times New Roman" panose="02020603050405020304" pitchFamily="18" charset="0"/>
              </a:rPr>
              <a:t>hyperparameters</a:t>
            </a:r>
            <a:r>
              <a:rPr lang="en-US" sz="1800" dirty="0">
                <a:solidFill>
                  <a:schemeClr val="tx1"/>
                </a:solidFill>
                <a:latin typeface="Times New Roman" panose="02020603050405020304" pitchFamily="18" charset="0"/>
                <a:cs typeface="Times New Roman" panose="02020603050405020304" pitchFamily="18" charset="0"/>
              </a:rPr>
              <a:t>, and identifying the best combination can be approached as a search problem.</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Although there are various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optimization methods available, this discussion focuses on two straightforward strategies: (1) </a:t>
            </a:r>
            <a:r>
              <a:rPr lang="en-US" sz="1800" dirty="0">
                <a:solidFill>
                  <a:srgbClr val="00B050"/>
                </a:solidFill>
                <a:latin typeface="Times New Roman" panose="02020603050405020304" pitchFamily="18" charset="0"/>
                <a:cs typeface="Times New Roman" panose="02020603050405020304" pitchFamily="18" charset="0"/>
              </a:rPr>
              <a:t>Grid Search </a:t>
            </a:r>
            <a:r>
              <a:rPr lang="en-US" sz="1800" dirty="0">
                <a:solidFill>
                  <a:schemeClr val="tx1"/>
                </a:solidFill>
                <a:latin typeface="Times New Roman" panose="02020603050405020304" pitchFamily="18" charset="0"/>
                <a:cs typeface="Times New Roman" panose="02020603050405020304" pitchFamily="18" charset="0"/>
              </a:rPr>
              <a:t>and (2) </a:t>
            </a:r>
            <a:r>
              <a:rPr lang="en-US" sz="1800" dirty="0">
                <a:solidFill>
                  <a:srgbClr val="00B050"/>
                </a:solidFill>
                <a:latin typeface="Times New Roman" panose="02020603050405020304" pitchFamily="18" charset="0"/>
                <a:cs typeface="Times New Roman" panose="02020603050405020304" pitchFamily="18" charset="0"/>
              </a:rPr>
              <a:t>Random Search.</a:t>
            </a:r>
            <a:endParaRPr lang="en-US" sz="1800"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err="1">
                <a:latin typeface="Times New Roman" panose="02020603050405020304" pitchFamily="18" charset="0"/>
                <a:cs typeface="Times New Roman" panose="02020603050405020304" pitchFamily="18" charset="0"/>
              </a:rPr>
              <a:t>Hyperparameter</a:t>
            </a:r>
            <a:r>
              <a:rPr lang="en-US" sz="3200" dirty="0">
                <a:latin typeface="Times New Roman" panose="02020603050405020304" pitchFamily="18" charset="0"/>
                <a:cs typeface="Times New Roman" panose="02020603050405020304" pitchFamily="18" charset="0"/>
              </a:rPr>
              <a:t> Tuning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fontScale="92500" lnSpcReduction="20000"/>
          </a:bodyPr>
          <a:lstStyle/>
          <a:p>
            <a:pPr algn="just"/>
            <a:r>
              <a:rPr lang="en-US" sz="1800" b="1" dirty="0">
                <a:solidFill>
                  <a:schemeClr val="tx1"/>
                </a:solidFill>
                <a:latin typeface="Times New Roman" panose="02020603050405020304" pitchFamily="18" charset="0"/>
                <a:cs typeface="Times New Roman" panose="02020603050405020304" pitchFamily="18" charset="0"/>
              </a:rPr>
              <a:t>Grid searching of </a:t>
            </a:r>
            <a:r>
              <a:rPr lang="en-US" sz="1800" b="1" dirty="0" err="1">
                <a:solidFill>
                  <a:schemeClr val="tx1"/>
                </a:solidFill>
                <a:latin typeface="Times New Roman" panose="02020603050405020304" pitchFamily="18" charset="0"/>
                <a:cs typeface="Times New Roman" panose="02020603050405020304" pitchFamily="18" charset="0"/>
              </a:rPr>
              <a:t>hyperparameters</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Grid search is a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tuning method that systematically builds and evaluates a model for each possible combination of specified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values arranged in a grid.</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For example, consider a machine learning model </a:t>
            </a:r>
            <a:r>
              <a:rPr lang="en-US" sz="1800" b="1" dirty="0">
                <a:solidFill>
                  <a:schemeClr val="tx1"/>
                </a:solidFill>
                <a:latin typeface="Times New Roman" panose="02020603050405020304" pitchFamily="18" charset="0"/>
                <a:cs typeface="Times New Roman" panose="02020603050405020304" pitchFamily="18" charset="0"/>
              </a:rPr>
              <a:t>X</a:t>
            </a:r>
            <a:r>
              <a:rPr lang="en-US" sz="1800" dirty="0">
                <a:solidFill>
                  <a:schemeClr val="tx1"/>
                </a:solidFill>
                <a:latin typeface="Times New Roman" panose="02020603050405020304" pitchFamily="18" charset="0"/>
                <a:cs typeface="Times New Roman" panose="02020603050405020304" pitchFamily="18" charset="0"/>
              </a:rPr>
              <a:t> that has three </a:t>
            </a:r>
            <a:r>
              <a:rPr lang="en-US" sz="1800" dirty="0" err="1">
                <a:solidFill>
                  <a:schemeClr val="tx1"/>
                </a:solidFill>
                <a:latin typeface="Times New Roman" panose="02020603050405020304" pitchFamily="18" charset="0"/>
                <a:cs typeface="Times New Roman" panose="02020603050405020304" pitchFamily="18" charset="0"/>
              </a:rPr>
              <a:t>hyperparameters</a:t>
            </a:r>
            <a:r>
              <a:rPr lang="en-US" sz="1800" dirty="0">
                <a:solidFill>
                  <a:schemeClr val="tx1"/>
                </a:solidFill>
                <a:latin typeface="Times New Roman" panose="02020603050405020304" pitchFamily="18" charset="0"/>
                <a:cs typeface="Times New Roman" panose="02020603050405020304" pitchFamily="18" charset="0"/>
              </a:rPr>
              <a:t>: 𝑎1​, 𝑎2​, and 𝑎3. In grid search, you define a range of values for each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This set of values forms a "grid." Grid search then builds various versions of model </a:t>
            </a:r>
            <a:r>
              <a:rPr lang="en-US" sz="1800" b="1" dirty="0">
                <a:solidFill>
                  <a:schemeClr val="tx1"/>
                </a:solidFill>
                <a:latin typeface="Times New Roman" panose="02020603050405020304" pitchFamily="18" charset="0"/>
                <a:cs typeface="Times New Roman" panose="02020603050405020304" pitchFamily="18" charset="0"/>
              </a:rPr>
              <a:t>X</a:t>
            </a:r>
            <a:r>
              <a:rPr lang="en-US" sz="1800" dirty="0">
                <a:solidFill>
                  <a:schemeClr val="tx1"/>
                </a:solidFill>
                <a:latin typeface="Times New Roman" panose="02020603050405020304" pitchFamily="18" charset="0"/>
                <a:cs typeface="Times New Roman" panose="02020603050405020304" pitchFamily="18" charset="0"/>
              </a:rPr>
              <a:t> by combining each possible set of values across 𝑎1, 𝑎2, and 𝑎3.</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Suppose the grid is defined as follows:</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pt-BR" sz="1800" dirty="0">
                <a:solidFill>
                  <a:schemeClr val="tx1"/>
                </a:solidFill>
                <a:latin typeface="Times New Roman" panose="02020603050405020304" pitchFamily="18" charset="0"/>
                <a:cs typeface="Times New Roman" panose="02020603050405020304" pitchFamily="18" charset="0"/>
              </a:rPr>
              <a:t>a1 = [0,1,2,3,4,5]</a:t>
            </a:r>
            <a:endParaRPr lang="pt-BR" sz="1800" dirty="0">
              <a:solidFill>
                <a:schemeClr val="tx1"/>
              </a:solidFill>
              <a:latin typeface="Times New Roman" panose="02020603050405020304" pitchFamily="18" charset="0"/>
              <a:cs typeface="Times New Roman" panose="02020603050405020304" pitchFamily="18" charset="0"/>
            </a:endParaRPr>
          </a:p>
          <a:p>
            <a:pPr algn="just"/>
            <a:r>
              <a:rPr lang="pt-BR" sz="1800" dirty="0">
                <a:solidFill>
                  <a:schemeClr val="tx1"/>
                </a:solidFill>
                <a:latin typeface="Times New Roman" panose="02020603050405020304" pitchFamily="18" charset="0"/>
                <a:cs typeface="Times New Roman" panose="02020603050405020304" pitchFamily="18" charset="0"/>
              </a:rPr>
              <a:t>a2 = [10,20,30,40,5,60]</a:t>
            </a:r>
            <a:endParaRPr lang="pt-BR" sz="1800" dirty="0">
              <a:solidFill>
                <a:schemeClr val="tx1"/>
              </a:solidFill>
              <a:latin typeface="Times New Roman" panose="02020603050405020304" pitchFamily="18" charset="0"/>
              <a:cs typeface="Times New Roman" panose="02020603050405020304" pitchFamily="18" charset="0"/>
            </a:endParaRPr>
          </a:p>
          <a:p>
            <a:pPr algn="just"/>
            <a:r>
              <a:rPr lang="pt-BR" sz="1800" dirty="0">
                <a:solidFill>
                  <a:schemeClr val="tx1"/>
                </a:solidFill>
                <a:latin typeface="Times New Roman" panose="02020603050405020304" pitchFamily="18" charset="0"/>
                <a:cs typeface="Times New Roman" panose="02020603050405020304" pitchFamily="18" charset="0"/>
              </a:rPr>
              <a:t>a3 = [105,105,110,115,120,125]</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Grid search will begin with the combination [0,10,105and end with [5,60,125], evaluating all intermediate combinations. It’s important to ensure that each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value in the grid is valid (e.g., integer-only values if the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requires integers). This approach, while thorough, can be computationally expensive due to the large number of combinations.</a:t>
            </a:r>
            <a:endParaRPr lang="en-US" sz="1800"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err="1">
                <a:latin typeface="Times New Roman" panose="02020603050405020304" pitchFamily="18" charset="0"/>
                <a:cs typeface="Times New Roman" panose="02020603050405020304" pitchFamily="18" charset="0"/>
              </a:rPr>
              <a:t>Hyperparameter</a:t>
            </a:r>
            <a:r>
              <a:rPr lang="en-US" sz="3200" dirty="0">
                <a:latin typeface="Times New Roman" panose="02020603050405020304" pitchFamily="18" charset="0"/>
                <a:cs typeface="Times New Roman" panose="02020603050405020304" pitchFamily="18" charset="0"/>
              </a:rPr>
              <a:t> Tuning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Random searching of </a:t>
            </a:r>
            <a:r>
              <a:rPr lang="en-US" sz="1800" b="1" dirty="0" err="1">
                <a:solidFill>
                  <a:schemeClr val="tx1"/>
                </a:solidFill>
                <a:latin typeface="Times New Roman" panose="02020603050405020304" pitchFamily="18" charset="0"/>
                <a:cs typeface="Times New Roman" panose="02020603050405020304" pitchFamily="18" charset="0"/>
              </a:rPr>
              <a:t>hyperparameters</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Random search differs from a grid search. In that you longer provide a discrete set of values to explore for each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rather, you provide a </a:t>
            </a:r>
            <a:r>
              <a:rPr lang="en-US" sz="1800" dirty="0">
                <a:solidFill>
                  <a:srgbClr val="00B050"/>
                </a:solidFill>
                <a:latin typeface="Times New Roman" panose="02020603050405020304" pitchFamily="18" charset="0"/>
                <a:cs typeface="Times New Roman" panose="02020603050405020304" pitchFamily="18" charset="0"/>
              </a:rPr>
              <a:t>statistical distribution </a:t>
            </a:r>
            <a:r>
              <a:rPr lang="en-US" sz="1800" dirty="0">
                <a:solidFill>
                  <a:schemeClr val="tx1"/>
                </a:solidFill>
                <a:latin typeface="Times New Roman" panose="02020603050405020304" pitchFamily="18" charset="0"/>
                <a:cs typeface="Times New Roman" panose="02020603050405020304" pitchFamily="18" charset="0"/>
              </a:rPr>
              <a:t>for each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from which values may be randomly sampled.</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 random search, you define a </a:t>
            </a:r>
            <a:r>
              <a:rPr lang="en-US" sz="1800" dirty="0">
                <a:solidFill>
                  <a:srgbClr val="00B050"/>
                </a:solidFill>
                <a:latin typeface="Times New Roman" panose="02020603050405020304" pitchFamily="18" charset="0"/>
                <a:cs typeface="Times New Roman" panose="02020603050405020304" pitchFamily="18" charset="0"/>
              </a:rPr>
              <a:t>sampling distribution </a:t>
            </a:r>
            <a:r>
              <a:rPr lang="en-US" sz="1800" dirty="0">
                <a:solidFill>
                  <a:schemeClr val="tx1"/>
                </a:solidFill>
                <a:latin typeface="Times New Roman" panose="02020603050405020304" pitchFamily="18" charset="0"/>
                <a:cs typeface="Times New Roman" panose="02020603050405020304" pitchFamily="18" charset="0"/>
              </a:rPr>
              <a:t>for each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and set the </a:t>
            </a:r>
            <a:r>
              <a:rPr lang="en-US" sz="1800" dirty="0">
                <a:solidFill>
                  <a:srgbClr val="00B050"/>
                </a:solidFill>
                <a:latin typeface="Times New Roman" panose="02020603050405020304" pitchFamily="18" charset="0"/>
                <a:cs typeface="Times New Roman" panose="02020603050405020304" pitchFamily="18" charset="0"/>
              </a:rPr>
              <a:t>number of iterations </a:t>
            </a:r>
            <a:r>
              <a:rPr lang="en-US" sz="1800" dirty="0">
                <a:solidFill>
                  <a:schemeClr val="tx1"/>
                </a:solidFill>
                <a:latin typeface="Times New Roman" panose="02020603050405020304" pitchFamily="18" charset="0"/>
                <a:cs typeface="Times New Roman" panose="02020603050405020304" pitchFamily="18" charset="0"/>
              </a:rPr>
              <a:t>to try when searching for the optimal model. In each iteration,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values are chosen by sampling from these defined distributions.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primary rationale behind using random search instead of grid search is that, in most cases, </a:t>
            </a:r>
            <a:r>
              <a:rPr lang="en-US" sz="1800" dirty="0" err="1">
                <a:solidFill>
                  <a:schemeClr val="tx1"/>
                </a:solidFill>
                <a:latin typeface="Times New Roman" panose="02020603050405020304" pitchFamily="18" charset="0"/>
                <a:cs typeface="Times New Roman" panose="02020603050405020304" pitchFamily="18" charset="0"/>
              </a:rPr>
              <a:t>hyperparameters</a:t>
            </a:r>
            <a:r>
              <a:rPr lang="en-US" sz="1800" dirty="0">
                <a:solidFill>
                  <a:schemeClr val="tx1"/>
                </a:solidFill>
                <a:latin typeface="Times New Roman" panose="02020603050405020304" pitchFamily="18" charset="0"/>
                <a:cs typeface="Times New Roman" panose="02020603050405020304" pitchFamily="18" charset="0"/>
              </a:rPr>
              <a:t> do not contribute equally to model performance, so random sampling can often find a better combination faster.</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Confusion Matrix</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confusion matrix for </a:t>
            </a:r>
            <a:r>
              <a:rPr lang="en-US" sz="1800" b="1" dirty="0">
                <a:solidFill>
                  <a:schemeClr val="tx1"/>
                </a:solidFill>
                <a:latin typeface="Times New Roman" panose="02020603050405020304" pitchFamily="18" charset="0"/>
                <a:cs typeface="Times New Roman" panose="02020603050405020304" pitchFamily="18" charset="0"/>
              </a:rPr>
              <a:t>multiclass classification </a:t>
            </a:r>
            <a:r>
              <a:rPr lang="en-US" sz="1800" dirty="0">
                <a:solidFill>
                  <a:schemeClr val="tx1"/>
                </a:solidFill>
                <a:latin typeface="Times New Roman" panose="02020603050405020304" pitchFamily="18" charset="0"/>
                <a:cs typeface="Times New Roman" panose="02020603050405020304" pitchFamily="18" charset="0"/>
              </a:rPr>
              <a:t>has as many rows and columns as there are different classes. It can help you to determine mistake patterns. </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For example, a confusion matrix could reveal that a model trained to recognize different species of animals tends to mistakenly predict “cat” instead of “panther,” or “mouse” instead of “rat.”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 this case, you can decide to </a:t>
            </a:r>
            <a:r>
              <a:rPr lang="en-US" sz="1800" b="1" dirty="0">
                <a:solidFill>
                  <a:schemeClr val="tx1"/>
                </a:solidFill>
                <a:latin typeface="Times New Roman" panose="02020603050405020304" pitchFamily="18" charset="0"/>
                <a:cs typeface="Times New Roman" panose="02020603050405020304" pitchFamily="18" charset="0"/>
              </a:rPr>
              <a:t>add more labeled examples </a:t>
            </a:r>
            <a:r>
              <a:rPr lang="en-US" sz="1800" dirty="0">
                <a:solidFill>
                  <a:schemeClr val="tx1"/>
                </a:solidFill>
                <a:latin typeface="Times New Roman" panose="02020603050405020304" pitchFamily="18" charset="0"/>
                <a:cs typeface="Times New Roman" panose="02020603050405020304" pitchFamily="18" charset="0"/>
              </a:rPr>
              <a:t>of these species to help the learning algorithm to “see” the difference between them.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Alternatively, you might </a:t>
            </a:r>
            <a:r>
              <a:rPr lang="en-US" sz="1800" b="1" dirty="0">
                <a:solidFill>
                  <a:schemeClr val="tx1"/>
                </a:solidFill>
                <a:latin typeface="Times New Roman" panose="02020603050405020304" pitchFamily="18" charset="0"/>
                <a:cs typeface="Times New Roman" panose="02020603050405020304" pitchFamily="18" charset="0"/>
              </a:rPr>
              <a:t>add additional features </a:t>
            </a:r>
            <a:r>
              <a:rPr lang="en-US" sz="1800" dirty="0">
                <a:solidFill>
                  <a:schemeClr val="tx1"/>
                </a:solidFill>
                <a:latin typeface="Times New Roman" panose="02020603050405020304" pitchFamily="18" charset="0"/>
                <a:cs typeface="Times New Roman" panose="02020603050405020304" pitchFamily="18" charset="0"/>
              </a:rPr>
              <a:t>the learning algorithm can use to build a model that would better distinguish between these species.</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63295" y="838200"/>
            <a:ext cx="7200265" cy="711835"/>
          </a:xfrm>
          <a:prstGeom prst="rect">
            <a:avLst/>
          </a:prstGeom>
        </p:spPr>
        <p:txBody>
          <a:bodyPr wrap="square">
            <a:noAutofit/>
          </a:bodyPr>
          <a:p>
            <a:r>
              <a:rPr lang="en-US" sz="2400"/>
              <a:t>A</a:t>
            </a:r>
            <a:r>
              <a:rPr sz="2400"/>
              <a:t> simple example of a multiclass confusion matrix for a classification problem with three classes: A, B, and C.</a:t>
            </a:r>
            <a:endParaRPr sz="2400"/>
          </a:p>
        </p:txBody>
      </p:sp>
      <p:sp>
        <p:nvSpPr>
          <p:cNvPr id="6" name="Text Box 5"/>
          <p:cNvSpPr txBox="1"/>
          <p:nvPr/>
        </p:nvSpPr>
        <p:spPr>
          <a:xfrm>
            <a:off x="609600" y="3733800"/>
            <a:ext cx="7755890" cy="2439035"/>
          </a:xfrm>
          <a:prstGeom prst="rect">
            <a:avLst/>
          </a:prstGeom>
        </p:spPr>
        <p:txBody>
          <a:bodyPr wrap="square">
            <a:noAutofit/>
          </a:bodyPr>
          <a:p/>
          <a:p>
            <a:pPr>
              <a:spcAft>
                <a:spcPct val="60000"/>
              </a:spcAft>
            </a:pPr>
            <a:r>
              <a:rPr sz="2400" b="1"/>
              <a:t>Explanation:</a:t>
            </a:r>
            <a:endParaRPr sz="2400" b="1"/>
          </a:p>
          <a:p>
            <a:pPr>
              <a:buAutoNum type="arabicPeriod"/>
            </a:pPr>
            <a:r>
              <a:rPr lang="en-US" sz="2400"/>
              <a:t> </a:t>
            </a:r>
            <a:r>
              <a:rPr sz="2400"/>
              <a:t>Diagonal values (5, 4, 6): These represent the correctly predicted instances for each class.</a:t>
            </a:r>
            <a:endParaRPr sz="2400"/>
          </a:p>
          <a:p>
            <a:pPr indent="0">
              <a:buNone/>
            </a:pPr>
            <a:endParaRPr sz="2400"/>
          </a:p>
        </p:txBody>
      </p:sp>
      <p:graphicFrame>
        <p:nvGraphicFramePr>
          <p:cNvPr id="9" name="Table 8"/>
          <p:cNvGraphicFramePr/>
          <p:nvPr/>
        </p:nvGraphicFramePr>
        <p:xfrm>
          <a:off x="640080" y="2133600"/>
          <a:ext cx="7863840" cy="0"/>
        </p:xfrm>
        <a:graphic>
          <a:graphicData uri="http://schemas.openxmlformats.org/drawingml/2006/table">
            <a:tbl>
              <a:tblPr/>
              <a:tblGrid>
                <a:gridCol w="1965960"/>
                <a:gridCol w="1965960"/>
                <a:gridCol w="1965960"/>
                <a:gridCol w="1965960"/>
              </a:tblGrid>
              <a:tr h="0">
                <a:tc>
                  <a:txBody>
                    <a:bodyPr/>
                    <a:p>
                      <a:endParaRPr sz="2000"/>
                    </a:p>
                  </a:txBody>
                  <a:tcPr marL="0" marR="0" marT="0" marB="0" anchor="ctr" anchorCtr="0">
                    <a:lnL>
                      <a:noFill/>
                    </a:lnL>
                    <a:lnR>
                      <a:noFill/>
                    </a:lnR>
                    <a:lnT>
                      <a:noFill/>
                    </a:lnT>
                    <a:lnB>
                      <a:noFill/>
                    </a:lnB>
                    <a:noFill/>
                  </a:tcPr>
                </a:tc>
                <a:tc>
                  <a:txBody>
                    <a:bodyPr/>
                    <a:p>
                      <a:r>
                        <a:rPr sz="2000"/>
                        <a:t>Predicted: A</a:t>
                      </a:r>
                      <a:endParaRPr sz="2000"/>
                    </a:p>
                  </a:txBody>
                  <a:tcPr marL="0" marR="0" marT="0" marB="0" anchor="ctr" anchorCtr="0">
                    <a:lnL>
                      <a:noFill/>
                    </a:lnL>
                    <a:lnR>
                      <a:noFill/>
                    </a:lnR>
                    <a:lnT>
                      <a:noFill/>
                    </a:lnT>
                    <a:lnB>
                      <a:noFill/>
                    </a:lnB>
                    <a:noFill/>
                  </a:tcPr>
                </a:tc>
                <a:tc>
                  <a:txBody>
                    <a:bodyPr/>
                    <a:p>
                      <a:r>
                        <a:rPr sz="2000"/>
                        <a:t>Predicted: B</a:t>
                      </a:r>
                      <a:endParaRPr sz="2000"/>
                    </a:p>
                  </a:txBody>
                  <a:tcPr marL="0" marR="0" marT="0" marB="0" anchor="ctr" anchorCtr="0">
                    <a:lnL>
                      <a:noFill/>
                    </a:lnL>
                    <a:lnR>
                      <a:noFill/>
                    </a:lnR>
                    <a:lnT>
                      <a:noFill/>
                    </a:lnT>
                    <a:lnB>
                      <a:noFill/>
                    </a:lnB>
                    <a:noFill/>
                  </a:tcPr>
                </a:tc>
                <a:tc>
                  <a:txBody>
                    <a:bodyPr/>
                    <a:p>
                      <a:r>
                        <a:rPr sz="2000"/>
                        <a:t>Predicted: C</a:t>
                      </a:r>
                      <a:endParaRPr sz="2000"/>
                    </a:p>
                  </a:txBody>
                  <a:tcPr marL="0" marR="0" marT="0" marB="0" anchor="ctr" anchorCtr="0">
                    <a:lnL>
                      <a:noFill/>
                    </a:lnL>
                    <a:lnR>
                      <a:noFill/>
                    </a:lnR>
                    <a:lnT>
                      <a:noFill/>
                    </a:lnT>
                    <a:lnB>
                      <a:noFill/>
                    </a:lnB>
                    <a:noFill/>
                  </a:tcPr>
                </a:tc>
              </a:tr>
              <a:tr h="0">
                <a:tc>
                  <a:txBody>
                    <a:bodyPr/>
                    <a:p>
                      <a:r>
                        <a:rPr sz="2000"/>
                        <a:t>Actual: A</a:t>
                      </a:r>
                      <a:endParaRPr sz="2000"/>
                    </a:p>
                  </a:txBody>
                  <a:tcPr marL="0" marR="0" marT="0" marB="0" anchor="ctr" anchorCtr="0">
                    <a:lnL>
                      <a:noFill/>
                    </a:lnL>
                    <a:lnR>
                      <a:noFill/>
                    </a:lnR>
                    <a:lnT>
                      <a:noFill/>
                    </a:lnT>
                    <a:lnB>
                      <a:noFill/>
                    </a:lnB>
                    <a:noFill/>
                  </a:tcPr>
                </a:tc>
                <a:tc>
                  <a:txBody>
                    <a:bodyPr/>
                    <a:p>
                      <a:r>
                        <a:rPr sz="2000"/>
                        <a:t>5</a:t>
                      </a:r>
                      <a:endParaRPr sz="2000"/>
                    </a:p>
                  </a:txBody>
                  <a:tcPr marL="0" marR="0" marT="0" marB="0" anchor="ctr" anchorCtr="0">
                    <a:lnL>
                      <a:noFill/>
                    </a:lnL>
                    <a:lnR>
                      <a:noFill/>
                    </a:lnR>
                    <a:lnT>
                      <a:noFill/>
                    </a:lnT>
                    <a:lnB>
                      <a:noFill/>
                    </a:lnB>
                    <a:noFill/>
                  </a:tcPr>
                </a:tc>
                <a:tc>
                  <a:txBody>
                    <a:bodyPr/>
                    <a:p>
                      <a:r>
                        <a:rPr sz="2000"/>
                        <a:t>2</a:t>
                      </a:r>
                      <a:endParaRPr sz="2000"/>
                    </a:p>
                  </a:txBody>
                  <a:tcPr marL="0" marR="0" marT="0" marB="0" anchor="ctr" anchorCtr="0">
                    <a:lnL>
                      <a:noFill/>
                    </a:lnL>
                    <a:lnR>
                      <a:noFill/>
                    </a:lnR>
                    <a:lnT>
                      <a:noFill/>
                    </a:lnT>
                    <a:lnB>
                      <a:noFill/>
                    </a:lnB>
                    <a:noFill/>
                  </a:tcPr>
                </a:tc>
                <a:tc>
                  <a:txBody>
                    <a:bodyPr/>
                    <a:p>
                      <a:r>
                        <a:rPr sz="2000"/>
                        <a:t>1</a:t>
                      </a:r>
                      <a:endParaRPr sz="2000"/>
                    </a:p>
                  </a:txBody>
                  <a:tcPr marL="0" marR="0" marT="0" marB="0" anchor="ctr" anchorCtr="0">
                    <a:lnL>
                      <a:noFill/>
                    </a:lnL>
                    <a:lnR>
                      <a:noFill/>
                    </a:lnR>
                    <a:lnT>
                      <a:noFill/>
                    </a:lnT>
                    <a:lnB>
                      <a:noFill/>
                    </a:lnB>
                    <a:noFill/>
                  </a:tcPr>
                </a:tc>
              </a:tr>
              <a:tr h="0">
                <a:tc>
                  <a:txBody>
                    <a:bodyPr/>
                    <a:p>
                      <a:r>
                        <a:rPr sz="2000"/>
                        <a:t>Actual: B</a:t>
                      </a:r>
                      <a:endParaRPr sz="2000"/>
                    </a:p>
                  </a:txBody>
                  <a:tcPr marL="0" marR="0" marT="0" marB="0" anchor="ctr" anchorCtr="0">
                    <a:lnL>
                      <a:noFill/>
                    </a:lnL>
                    <a:lnR>
                      <a:noFill/>
                    </a:lnR>
                    <a:lnT>
                      <a:noFill/>
                    </a:lnT>
                    <a:lnB>
                      <a:noFill/>
                    </a:lnB>
                    <a:noFill/>
                  </a:tcPr>
                </a:tc>
                <a:tc>
                  <a:txBody>
                    <a:bodyPr/>
                    <a:p>
                      <a:r>
                        <a:rPr sz="2000"/>
                        <a:t>1</a:t>
                      </a:r>
                      <a:endParaRPr sz="2000"/>
                    </a:p>
                  </a:txBody>
                  <a:tcPr marL="0" marR="0" marT="0" marB="0" anchor="ctr" anchorCtr="0">
                    <a:lnL>
                      <a:noFill/>
                    </a:lnL>
                    <a:lnR>
                      <a:noFill/>
                    </a:lnR>
                    <a:lnT>
                      <a:noFill/>
                    </a:lnT>
                    <a:lnB>
                      <a:noFill/>
                    </a:lnB>
                    <a:noFill/>
                  </a:tcPr>
                </a:tc>
                <a:tc>
                  <a:txBody>
                    <a:bodyPr/>
                    <a:p>
                      <a:r>
                        <a:rPr sz="2000"/>
                        <a:t>4</a:t>
                      </a:r>
                      <a:endParaRPr sz="2000"/>
                    </a:p>
                  </a:txBody>
                  <a:tcPr marL="0" marR="0" marT="0" marB="0" anchor="ctr" anchorCtr="0">
                    <a:lnL>
                      <a:noFill/>
                    </a:lnL>
                    <a:lnR>
                      <a:noFill/>
                    </a:lnR>
                    <a:lnT>
                      <a:noFill/>
                    </a:lnT>
                    <a:lnB>
                      <a:noFill/>
                    </a:lnB>
                    <a:noFill/>
                  </a:tcPr>
                </a:tc>
                <a:tc>
                  <a:txBody>
                    <a:bodyPr/>
                    <a:p>
                      <a:r>
                        <a:rPr sz="2000"/>
                        <a:t>2</a:t>
                      </a:r>
                      <a:endParaRPr sz="2000"/>
                    </a:p>
                  </a:txBody>
                  <a:tcPr marL="0" marR="0" marT="0" marB="0" anchor="ctr" anchorCtr="0">
                    <a:lnL>
                      <a:noFill/>
                    </a:lnL>
                    <a:lnR>
                      <a:noFill/>
                    </a:lnR>
                    <a:lnT>
                      <a:noFill/>
                    </a:lnT>
                    <a:lnB>
                      <a:noFill/>
                    </a:lnB>
                    <a:noFill/>
                  </a:tcPr>
                </a:tc>
              </a:tr>
              <a:tr h="0">
                <a:tc>
                  <a:txBody>
                    <a:bodyPr/>
                    <a:p>
                      <a:r>
                        <a:rPr sz="2000"/>
                        <a:t>Actual: C</a:t>
                      </a:r>
                      <a:endParaRPr sz="2000"/>
                    </a:p>
                  </a:txBody>
                  <a:tcPr marL="0" marR="0" marT="0" marB="0" anchor="ctr" anchorCtr="0">
                    <a:lnL>
                      <a:noFill/>
                    </a:lnL>
                    <a:lnR>
                      <a:noFill/>
                    </a:lnR>
                    <a:lnT>
                      <a:noFill/>
                    </a:lnT>
                    <a:lnB>
                      <a:noFill/>
                    </a:lnB>
                    <a:noFill/>
                  </a:tcPr>
                </a:tc>
                <a:tc>
                  <a:txBody>
                    <a:bodyPr/>
                    <a:p>
                      <a:r>
                        <a:rPr sz="2000"/>
                        <a:t>0</a:t>
                      </a:r>
                      <a:endParaRPr sz="2000"/>
                    </a:p>
                  </a:txBody>
                  <a:tcPr marL="0" marR="0" marT="0" marB="0" anchor="ctr" anchorCtr="0">
                    <a:lnL>
                      <a:noFill/>
                    </a:lnL>
                    <a:lnR>
                      <a:noFill/>
                    </a:lnR>
                    <a:lnT>
                      <a:noFill/>
                    </a:lnT>
                    <a:lnB>
                      <a:noFill/>
                    </a:lnB>
                    <a:noFill/>
                  </a:tcPr>
                </a:tc>
                <a:tc>
                  <a:txBody>
                    <a:bodyPr/>
                    <a:p>
                      <a:r>
                        <a:rPr sz="2000"/>
                        <a:t>1</a:t>
                      </a:r>
                      <a:endParaRPr sz="2000"/>
                    </a:p>
                  </a:txBody>
                  <a:tcPr marL="0" marR="0" marT="0" marB="0" anchor="ctr" anchorCtr="0">
                    <a:lnL>
                      <a:noFill/>
                    </a:lnL>
                    <a:lnR>
                      <a:noFill/>
                    </a:lnR>
                    <a:lnT>
                      <a:noFill/>
                    </a:lnT>
                    <a:lnB>
                      <a:noFill/>
                    </a:lnB>
                    <a:noFill/>
                  </a:tcPr>
                </a:tc>
                <a:tc>
                  <a:txBody>
                    <a:bodyPr/>
                    <a:p>
                      <a:r>
                        <a:rPr sz="2000"/>
                        <a:t>6</a:t>
                      </a:r>
                      <a:endParaRPr sz="2000"/>
                    </a:p>
                  </a:txBody>
                  <a:tcPr marL="0" marR="0" marT="0" marB="0" anchor="ctr" anchorCtr="0">
                    <a:lnL>
                      <a:noFill/>
                    </a:lnL>
                    <a:lnR>
                      <a:noFill/>
                    </a:lnR>
                    <a:lnT>
                      <a:noFill/>
                    </a:lnT>
                    <a:lnB>
                      <a:noFill/>
                    </a:lnB>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30225" y="838200"/>
            <a:ext cx="8154670" cy="5334635"/>
          </a:xfrm>
          <a:prstGeom prst="rect">
            <a:avLst/>
          </a:prstGeom>
        </p:spPr>
        <p:txBody>
          <a:bodyPr>
            <a:noAutofit/>
          </a:bodyPr>
          <a:p>
            <a:endParaRPr sz="2000"/>
          </a:p>
          <a:p>
            <a:r>
              <a:rPr lang="en-US" sz="2000"/>
              <a:t>2. </a:t>
            </a:r>
            <a:r>
              <a:rPr sz="2000"/>
              <a:t>Off-diagonal values: These represent misclassifications.</a:t>
            </a:r>
            <a:endParaRPr sz="2000"/>
          </a:p>
          <a:p>
            <a:endParaRPr lang="en-US" altLang="en-US" sz="2000"/>
          </a:p>
          <a:p>
            <a:r>
              <a:rPr lang="en-US" altLang="en-US" sz="2000"/>
              <a:t>For class A:</a:t>
            </a:r>
            <a:endParaRPr lang="en-US" altLang="en-US" sz="2000"/>
          </a:p>
          <a:p>
            <a:r>
              <a:rPr lang="en-US" altLang="en-US" sz="2000"/>
              <a:t>2 were misclassified as B.</a:t>
            </a:r>
            <a:endParaRPr lang="en-US" altLang="en-US" sz="2000"/>
          </a:p>
          <a:p>
            <a:r>
              <a:rPr lang="en-US" altLang="en-US" sz="2000"/>
              <a:t>1 was misclassified as C.</a:t>
            </a:r>
            <a:endParaRPr lang="en-US" altLang="en-US" sz="2000"/>
          </a:p>
          <a:p>
            <a:endParaRPr lang="en-US" altLang="en-US" sz="2000"/>
          </a:p>
          <a:p>
            <a:r>
              <a:rPr lang="en-US" altLang="en-US" sz="2000"/>
              <a:t>For class B:</a:t>
            </a:r>
            <a:endParaRPr lang="en-US" altLang="en-US" sz="2000"/>
          </a:p>
          <a:p>
            <a:r>
              <a:rPr lang="en-US" altLang="en-US" sz="2000"/>
              <a:t>1 was misclassified as A.</a:t>
            </a:r>
            <a:endParaRPr lang="en-US" altLang="en-US" sz="2000"/>
          </a:p>
          <a:p>
            <a:r>
              <a:rPr lang="en-US" altLang="en-US" sz="2000"/>
              <a:t>2 were misclassified as C.</a:t>
            </a:r>
            <a:endParaRPr lang="en-US" altLang="en-US" sz="2000"/>
          </a:p>
          <a:p>
            <a:endParaRPr lang="en-US" altLang="en-US" sz="2000"/>
          </a:p>
          <a:p>
            <a:r>
              <a:rPr lang="en-US" altLang="en-US" sz="2000"/>
              <a:t>For class C:</a:t>
            </a:r>
            <a:endParaRPr lang="en-US" altLang="en-US" sz="2000"/>
          </a:p>
          <a:p>
            <a:r>
              <a:rPr lang="en-US" altLang="en-US" sz="2000"/>
              <a:t>0 were misclassified as A.</a:t>
            </a:r>
            <a:endParaRPr lang="en-US" altLang="en-US" sz="2000"/>
          </a:p>
          <a:p>
            <a:r>
              <a:rPr lang="en-US" altLang="en-US" sz="2000"/>
              <a:t>1 was misclassified as B.</a:t>
            </a:r>
            <a:endParaRPr lang="en-US" altLang="en-US" sz="2000"/>
          </a:p>
          <a:p>
            <a:endParaRPr lang="en-US" altLang="en-US" sz="2000"/>
          </a:p>
          <a:p>
            <a:r>
              <a:rPr lang="en-US" altLang="en-US" sz="2000"/>
              <a:t>This matrix is a concise representation of how well the model is performing across multiple classes.</a:t>
            </a:r>
            <a:endParaRPr lang="en-US" altLang="en-US" sz="2000"/>
          </a:p>
          <a:p>
            <a:endParaRPr lang="en-US"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343400"/>
              </a:xfrm>
            </p:spPr>
            <p:txBody>
              <a:bodyPr>
                <a:noAutofit/>
              </a:bodyPr>
              <a:lstStyle/>
              <a:p>
                <a:pPr algn="just"/>
                <a:r>
                  <a:rPr lang="en-US" sz="2300" b="1" dirty="0">
                    <a:solidFill>
                      <a:schemeClr val="tx1"/>
                    </a:solidFill>
                    <a:latin typeface="Times New Roman" panose="02020603050405020304" pitchFamily="18" charset="0"/>
                    <a:cs typeface="Times New Roman" panose="02020603050405020304" pitchFamily="18" charset="0"/>
                  </a:rPr>
                  <a:t>Precision </a:t>
                </a:r>
                <a:endParaRPr lang="en-US" sz="2300" b="1" dirty="0">
                  <a:solidFill>
                    <a:schemeClr val="tx1"/>
                  </a:solidFill>
                  <a:latin typeface="Times New Roman" panose="02020603050405020304" pitchFamily="18" charset="0"/>
                  <a:cs typeface="Times New Roman" panose="02020603050405020304" pitchFamily="18" charset="0"/>
                </a:endParaRPr>
              </a:p>
              <a:p>
                <a:pPr algn="just"/>
                <a:r>
                  <a:rPr lang="en-US" sz="2300" dirty="0">
                    <a:solidFill>
                      <a:schemeClr val="tx1"/>
                    </a:solidFill>
                    <a:latin typeface="Times New Roman" panose="02020603050405020304" pitchFamily="18" charset="0"/>
                    <a:cs typeface="Times New Roman" panose="02020603050405020304" pitchFamily="18" charset="0"/>
                  </a:rPr>
                  <a:t>The two most frequently used metrics to assess the model are precision and recall. </a:t>
                </a:r>
                <a:endParaRPr lang="en-US" sz="2300" dirty="0">
                  <a:solidFill>
                    <a:schemeClr val="tx1"/>
                  </a:solidFill>
                  <a:latin typeface="Times New Roman" panose="02020603050405020304" pitchFamily="18" charset="0"/>
                  <a:cs typeface="Times New Roman" panose="02020603050405020304" pitchFamily="18" charset="0"/>
                </a:endParaRPr>
              </a:p>
              <a:p>
                <a:pPr algn="just"/>
                <a:r>
                  <a:rPr lang="en-US" sz="2300" b="1" dirty="0">
                    <a:solidFill>
                      <a:schemeClr val="tx1"/>
                    </a:solidFill>
                    <a:latin typeface="Times New Roman" panose="02020603050405020304" pitchFamily="18" charset="0"/>
                    <a:cs typeface="Times New Roman" panose="02020603050405020304" pitchFamily="18" charset="0"/>
                  </a:rPr>
                  <a:t>Precision </a:t>
                </a:r>
                <a:r>
                  <a:rPr lang="en-US" sz="2300" dirty="0">
                    <a:solidFill>
                      <a:schemeClr val="tx1"/>
                    </a:solidFill>
                    <a:latin typeface="Times New Roman" panose="02020603050405020304" pitchFamily="18" charset="0"/>
                    <a:cs typeface="Times New Roman" panose="02020603050405020304" pitchFamily="18" charset="0"/>
                  </a:rPr>
                  <a:t>is the ratio of correct positive predictions to the overall number of positive predictions:</a:t>
                </a:r>
                <a:endParaRPr lang="en-US" sz="2300" dirty="0">
                  <a:solidFill>
                    <a:schemeClr val="tx1"/>
                  </a:solidFill>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2300" b="1" i="1" smtClean="0">
                          <a:solidFill>
                            <a:schemeClr val="tx1"/>
                          </a:solidFill>
                          <a:latin typeface="Cambria Math" panose="02040503050406030204" pitchFamily="18" charset="0"/>
                          <a:cs typeface="Cambria Math" panose="02040503050406030204" pitchFamily="18" charset="0"/>
                        </a:rPr>
                        <m:t>𝒑𝒓𝒆𝒄𝒊𝒔𝒊𝒐𝒏</m:t>
                      </m:r>
                      <m:r>
                        <a:rPr lang="en-US" sz="2300" b="1" i="1" smtClean="0">
                          <a:solidFill>
                            <a:schemeClr val="tx1"/>
                          </a:solidFill>
                          <a:latin typeface="Cambria Math" panose="02040503050406030204" pitchFamily="18" charset="0"/>
                          <a:ea typeface="MS Mincho" charset="0"/>
                          <a:cs typeface="Cambria Math" panose="02040503050406030204" pitchFamily="18" charset="0"/>
                        </a:rPr>
                        <m:t>=</m:t>
                      </m:r>
                      <m:f>
                        <m:fPr>
                          <m:ctrlPr>
                            <a:rPr lang="en-US" sz="2300" b="1" i="1" smtClean="0">
                              <a:solidFill>
                                <a:schemeClr val="tx1"/>
                              </a:solidFill>
                              <a:latin typeface="Cambria Math" panose="02040503050406030204" pitchFamily="18" charset="0"/>
                              <a:cs typeface="Cambria Math" panose="02040503050406030204" pitchFamily="18" charset="0"/>
                            </a:rPr>
                          </m:ctrlPr>
                        </m:fPr>
                        <m:num>
                          <m:r>
                            <a:rPr lang="en-US" sz="2300" b="1" i="1" smtClean="0">
                              <a:solidFill>
                                <a:schemeClr val="tx1"/>
                              </a:solidFill>
                              <a:latin typeface="Cambria Math" panose="02040503050406030204" pitchFamily="18" charset="0"/>
                              <a:cs typeface="Cambria Math" panose="02040503050406030204" pitchFamily="18" charset="0"/>
                            </a:rPr>
                            <m:t>𝑻𝑷</m:t>
                          </m:r>
                        </m:num>
                        <m:den>
                          <m:r>
                            <a:rPr lang="en-US" sz="2300" b="1" i="1" smtClean="0">
                              <a:solidFill>
                                <a:schemeClr val="tx1"/>
                              </a:solidFill>
                              <a:latin typeface="Cambria Math" panose="02040503050406030204" pitchFamily="18" charset="0"/>
                              <a:cs typeface="Cambria Math" panose="02040503050406030204" pitchFamily="18" charset="0"/>
                            </a:rPr>
                            <m:t>𝑻𝑷</m:t>
                          </m:r>
                          <m:r>
                            <a:rPr lang="en-US" sz="2300" b="1" i="1" smtClean="0">
                              <a:solidFill>
                                <a:schemeClr val="tx1"/>
                              </a:solidFill>
                              <a:latin typeface="Cambria Math" panose="02040503050406030204" pitchFamily="18" charset="0"/>
                              <a:ea typeface="MS Mincho" charset="0"/>
                              <a:cs typeface="Cambria Math" panose="02040503050406030204" pitchFamily="18" charset="0"/>
                            </a:rPr>
                            <m:t>+</m:t>
                          </m:r>
                          <m:r>
                            <a:rPr lang="en-US" sz="2300" b="1" i="1" smtClean="0">
                              <a:solidFill>
                                <a:schemeClr val="tx1"/>
                              </a:solidFill>
                              <a:latin typeface="Cambria Math" panose="02040503050406030204" pitchFamily="18" charset="0"/>
                              <a:cs typeface="Cambria Math" panose="02040503050406030204" pitchFamily="18" charset="0"/>
                            </a:rPr>
                            <m:t>𝑭𝑷</m:t>
                          </m:r>
                        </m:den>
                      </m:f>
                    </m:oMath>
                  </m:oMathPara>
                </a14:m>
                <a:endParaRPr lang="en-US" sz="2300" b="1" dirty="0">
                  <a:solidFill>
                    <a:schemeClr val="tx1"/>
                  </a:solidFill>
                  <a:latin typeface="Times New Roman" panose="02020603050405020304" pitchFamily="18" charset="0"/>
                  <a:cs typeface="Times New Roman" panose="02020603050405020304" pitchFamily="18" charset="0"/>
                </a:endParaRPr>
              </a:p>
              <a:p>
                <a:pPr algn="just"/>
                <a:endParaRPr lang="en-US" sz="2300" b="1" dirty="0">
                  <a:solidFill>
                    <a:schemeClr val="tx1"/>
                  </a:solidFill>
                  <a:latin typeface="Times New Roman" panose="02020603050405020304" pitchFamily="18" charset="0"/>
                  <a:cs typeface="Times New Roman" panose="02020603050405020304" pitchFamily="18" charset="0"/>
                </a:endParaRPr>
              </a:p>
              <a:p>
                <a:pPr algn="just"/>
                <a:r>
                  <a:rPr lang="en-US" altLang="en-US" sz="2300">
                    <a:solidFill>
                      <a:schemeClr val="tx1"/>
                    </a:solidFill>
                    <a:latin typeface="Times New Roman" panose="02020603050405020304" pitchFamily="18" charset="0"/>
                    <a:cs typeface="Times New Roman" panose="02020603050405020304" pitchFamily="18" charset="0"/>
                  </a:rPr>
                  <a:t>True Positives (TP): Instances correctly predicted as positive.</a:t>
                </a:r>
                <a:endParaRPr lang="en-US" altLang="en-US" sz="2300">
                  <a:solidFill>
                    <a:schemeClr val="tx1"/>
                  </a:solidFill>
                  <a:latin typeface="Times New Roman" panose="02020603050405020304" pitchFamily="18" charset="0"/>
                  <a:cs typeface="Times New Roman" panose="02020603050405020304" pitchFamily="18" charset="0"/>
                </a:endParaRPr>
              </a:p>
              <a:p>
                <a:pPr algn="just"/>
                <a:r>
                  <a:rPr lang="en-US" altLang="en-US" sz="2300">
                    <a:solidFill>
                      <a:schemeClr val="tx1"/>
                    </a:solidFill>
                    <a:latin typeface="Times New Roman" panose="02020603050405020304" pitchFamily="18" charset="0"/>
                    <a:cs typeface="Times New Roman" panose="02020603050405020304" pitchFamily="18" charset="0"/>
                  </a:rPr>
                  <a:t>False Positives (FP): Instances incorrectly predicted as positive.</a:t>
                </a:r>
                <a:endParaRPr lang="en-US" altLang="en-US" sz="2300">
                  <a:solidFill>
                    <a:schemeClr val="tx1"/>
                  </a:solidFill>
                  <a:latin typeface="Times New Roman" panose="02020603050405020304" pitchFamily="18" charset="0"/>
                  <a:cs typeface="Times New Roman" panose="02020603050405020304" pitchFamily="18" charset="0"/>
                </a:endParaRPr>
              </a:p>
              <a:p>
                <a:pPr algn="just"/>
                <a:endParaRPr lang="en-US" sz="2300" b="1" dirty="0">
                  <a:solidFill>
                    <a:schemeClr val="tx1"/>
                  </a:solidFill>
                  <a:latin typeface="Times New Roman" panose="02020603050405020304" pitchFamily="18" charset="0"/>
                  <a:cs typeface="Times New Roman" panose="02020603050405020304" pitchFamily="18" charset="0"/>
                </a:endParaRPr>
              </a:p>
              <a:p>
                <a:pPr algn="just"/>
                <a:endParaRPr lang="en-US" sz="2300" b="1"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343400"/>
              </a:xfrm>
              <a:blipFill rotWithShape="1">
                <a:blip r:embed="rId1"/>
                <a:stretch>
                  <a:fillRect b="-16170"/>
                </a:stretch>
              </a:blipFill>
            </p:spPr>
            <p:txBody>
              <a:bodyPr/>
              <a:lstStyle/>
              <a:p>
                <a:r>
                  <a:rPr lang="en-US"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85800" y="533400"/>
            <a:ext cx="8046085" cy="4399915"/>
          </a:xfrm>
          <a:prstGeom prst="rect">
            <a:avLst/>
          </a:prstGeom>
        </p:spPr>
        <p:txBody>
          <a:bodyPr wrap="square">
            <a:spAutoFit/>
          </a:bodyPr>
          <a:p>
            <a:pPr algn="just"/>
            <a:r>
              <a:rPr sz="2800">
                <a:latin typeface="Times New Roman" panose="02020603050405020304" pitchFamily="18" charset="0"/>
                <a:cs typeface="Times New Roman" panose="02020603050405020304" pitchFamily="18" charset="0"/>
              </a:rPr>
              <a:t>Intuition: Precision answers the question:</a:t>
            </a:r>
            <a:endParaRPr sz="2800">
              <a:latin typeface="Times New Roman" panose="02020603050405020304" pitchFamily="18" charset="0"/>
              <a:cs typeface="Times New Roman" panose="02020603050405020304" pitchFamily="18" charset="0"/>
            </a:endParaRPr>
          </a:p>
          <a:p>
            <a:pPr algn="just"/>
            <a:endParaRPr sz="2800">
              <a:latin typeface="Times New Roman" panose="02020603050405020304" pitchFamily="18" charset="0"/>
              <a:cs typeface="Times New Roman" panose="02020603050405020304" pitchFamily="18" charset="0"/>
            </a:endParaRPr>
          </a:p>
          <a:p>
            <a:pPr algn="just"/>
            <a:r>
              <a:rPr lang="en-US" altLang="en-US" sz="2800">
                <a:latin typeface="Times New Roman" panose="02020603050405020304" pitchFamily="18" charset="0"/>
                <a:cs typeface="Times New Roman" panose="02020603050405020304" pitchFamily="18" charset="0"/>
              </a:rPr>
              <a:t>"Of all the instances predicted to be positive, how many are actually positive?"</a:t>
            </a:r>
            <a:endParaRPr lang="en-US" altLang="en-US" sz="2800">
              <a:latin typeface="Times New Roman" panose="02020603050405020304" pitchFamily="18" charset="0"/>
              <a:cs typeface="Times New Roman" panose="02020603050405020304" pitchFamily="18" charset="0"/>
            </a:endParaRPr>
          </a:p>
          <a:p>
            <a:pPr algn="just"/>
            <a:endParaRPr lang="en-US" altLang="en-US" sz="2800">
              <a:latin typeface="Times New Roman" panose="02020603050405020304" pitchFamily="18" charset="0"/>
              <a:cs typeface="Times New Roman" panose="02020603050405020304" pitchFamily="18" charset="0"/>
            </a:endParaRPr>
          </a:p>
          <a:p>
            <a:pPr algn="just"/>
            <a:r>
              <a:rPr lang="en-US" altLang="en-US" sz="2800">
                <a:latin typeface="Times New Roman" panose="02020603050405020304" pitchFamily="18" charset="0"/>
                <a:cs typeface="Times New Roman" panose="02020603050405020304" pitchFamily="18" charset="0"/>
              </a:rPr>
              <a:t>Example: Imagine a medical test for a disease:</a:t>
            </a:r>
            <a:endParaRPr lang="en-US" altLang="en-US" sz="2800">
              <a:latin typeface="Times New Roman" panose="02020603050405020304" pitchFamily="18" charset="0"/>
              <a:cs typeface="Times New Roman" panose="02020603050405020304" pitchFamily="18" charset="0"/>
            </a:endParaRPr>
          </a:p>
          <a:p>
            <a:pPr algn="just"/>
            <a:endParaRPr lang="en-US" altLang="en-US" sz="2800">
              <a:latin typeface="Times New Roman" panose="02020603050405020304" pitchFamily="18" charset="0"/>
              <a:cs typeface="Times New Roman" panose="02020603050405020304" pitchFamily="18" charset="0"/>
            </a:endParaRPr>
          </a:p>
          <a:p>
            <a:pPr algn="just"/>
            <a:r>
              <a:rPr lang="en-US" altLang="en-US" sz="2800">
                <a:latin typeface="Times New Roman" panose="02020603050405020304" pitchFamily="18" charset="0"/>
                <a:cs typeface="Times New Roman" panose="02020603050405020304" pitchFamily="18" charset="0"/>
              </a:rPr>
              <a:t>If the test predicts 100 people have the disease and 80 actually have it, the precision is 80/100 = 0.8 (80%).</a:t>
            </a:r>
            <a:endParaRPr lang="en-US" altLang="en-US" sz="2800">
              <a:latin typeface="Times New Roman" panose="02020603050405020304" pitchFamily="18" charset="0"/>
              <a:cs typeface="Times New Roman" panose="02020603050405020304" pitchFamily="18" charset="0"/>
            </a:endParaRPr>
          </a:p>
          <a:p>
            <a:pPr algn="just"/>
            <a:endParaRPr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343400"/>
              </a:xfrm>
            </p:spPr>
            <p:txBody>
              <a:bodyPr>
                <a:normAutofit/>
              </a:bodyPr>
              <a:lstStyle/>
              <a:p>
                <a:pPr algn="just"/>
                <a:r>
                  <a:rPr lang="en-US" sz="2400" b="1" dirty="0">
                    <a:solidFill>
                      <a:schemeClr val="tx1"/>
                    </a:solidFill>
                    <a:latin typeface="Times New Roman" panose="02020603050405020304" pitchFamily="18" charset="0"/>
                    <a:cs typeface="Times New Roman" panose="02020603050405020304" pitchFamily="18" charset="0"/>
                  </a:rPr>
                  <a:t>Recall</a:t>
                </a:r>
                <a:endParaRPr lang="en-US" sz="2400" b="1" dirty="0">
                  <a:solidFill>
                    <a:schemeClr val="tx1"/>
                  </a:solidFill>
                  <a:latin typeface="Times New Roman" panose="02020603050405020304" pitchFamily="18" charset="0"/>
                  <a:cs typeface="Times New Roman" panose="02020603050405020304" pitchFamily="18" charset="0"/>
                </a:endParaRPr>
              </a:p>
              <a:p>
                <a:pPr algn="just"/>
                <a:endParaRPr lang="en-US" sz="2400" b="1" dirty="0">
                  <a:solidFill>
                    <a:schemeClr val="tx1"/>
                  </a:solidFill>
                  <a:latin typeface="Times New Roman" panose="02020603050405020304" pitchFamily="18" charset="0"/>
                  <a:cs typeface="Times New Roman" panose="02020603050405020304" pitchFamily="18" charset="0"/>
                </a:endParaRPr>
              </a:p>
              <a:p>
                <a:pPr algn="just"/>
                <a:r>
                  <a:rPr lang="en-US" sz="2400" b="1" dirty="0">
                    <a:solidFill>
                      <a:schemeClr val="tx1"/>
                    </a:solidFill>
                    <a:latin typeface="Times New Roman" panose="02020603050405020304" pitchFamily="18" charset="0"/>
                    <a:cs typeface="Times New Roman" panose="02020603050405020304" pitchFamily="18" charset="0"/>
                  </a:rPr>
                  <a:t>Recall</a:t>
                </a:r>
                <a:r>
                  <a:rPr lang="en-US" sz="2400" dirty="0">
                    <a:solidFill>
                      <a:schemeClr val="tx1"/>
                    </a:solidFill>
                    <a:latin typeface="Times New Roman" panose="02020603050405020304" pitchFamily="18" charset="0"/>
                    <a:cs typeface="Times New Roman" panose="02020603050405020304" pitchFamily="18" charset="0"/>
                  </a:rPr>
                  <a:t> is the ratio of correct positive predictions to the overall number of positive examples in the dataset:</a:t>
                </a:r>
                <a:endParaRPr lang="en-US" sz="2400" dirty="0">
                  <a:solidFill>
                    <a:schemeClr val="tx1"/>
                  </a:solidFill>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2400" b="1" i="1" smtClean="0">
                          <a:solidFill>
                            <a:schemeClr val="tx1"/>
                          </a:solidFill>
                          <a:latin typeface="Cambria Math" panose="02040503050406030204" pitchFamily="18" charset="0"/>
                          <a:cs typeface="Cambria Math" panose="02040503050406030204" pitchFamily="18" charset="0"/>
                        </a:rPr>
                        <m:t>𝒓𝒆𝒄𝒂𝒍𝒍</m:t>
                      </m:r>
                      <m:r>
                        <a:rPr lang="en-US" sz="2400" b="1" i="1">
                          <a:solidFill>
                            <a:schemeClr val="tx1"/>
                          </a:solidFill>
                          <a:latin typeface="Cambria Math" panose="02040503050406030204" pitchFamily="18" charset="0"/>
                          <a:ea typeface="MS Mincho" charset="0"/>
                          <a:cs typeface="Cambria Math" panose="02040503050406030204" pitchFamily="18" charset="0"/>
                        </a:rPr>
                        <m:t>=</m:t>
                      </m:r>
                      <m:f>
                        <m:fPr>
                          <m:ctrlPr>
                            <a:rPr lang="en-US" sz="2400" b="1" i="1">
                              <a:solidFill>
                                <a:schemeClr val="tx1"/>
                              </a:solidFill>
                              <a:latin typeface="Cambria Math" panose="02040503050406030204" pitchFamily="18" charset="0"/>
                              <a:cs typeface="Cambria Math" panose="02040503050406030204" pitchFamily="18" charset="0"/>
                            </a:rPr>
                          </m:ctrlPr>
                        </m:fPr>
                        <m:num>
                          <m:r>
                            <a:rPr lang="en-US" sz="2400" b="1" i="1">
                              <a:solidFill>
                                <a:schemeClr val="tx1"/>
                              </a:solidFill>
                              <a:latin typeface="Cambria Math" panose="02040503050406030204" pitchFamily="18" charset="0"/>
                              <a:cs typeface="Cambria Math" panose="02040503050406030204" pitchFamily="18" charset="0"/>
                            </a:rPr>
                            <m:t>𝑻𝑷</m:t>
                          </m:r>
                        </m:num>
                        <m:den>
                          <m:r>
                            <a:rPr lang="en-US" sz="2400" b="1" i="1">
                              <a:solidFill>
                                <a:schemeClr val="tx1"/>
                              </a:solidFill>
                              <a:latin typeface="Cambria Math" panose="02040503050406030204" pitchFamily="18" charset="0"/>
                              <a:cs typeface="Cambria Math" panose="02040503050406030204" pitchFamily="18" charset="0"/>
                            </a:rPr>
                            <m:t>𝑻𝑷</m:t>
                          </m:r>
                          <m:r>
                            <a:rPr lang="en-US" sz="2400" b="1" i="1">
                              <a:solidFill>
                                <a:schemeClr val="tx1"/>
                              </a:solidFill>
                              <a:latin typeface="Cambria Math" panose="02040503050406030204" pitchFamily="18" charset="0"/>
                              <a:ea typeface="MS Mincho" charset="0"/>
                              <a:cs typeface="Cambria Math" panose="02040503050406030204" pitchFamily="18" charset="0"/>
                            </a:rPr>
                            <m:t>+</m:t>
                          </m:r>
                          <m:r>
                            <a:rPr lang="en-US" sz="2400" b="1" i="1">
                              <a:solidFill>
                                <a:schemeClr val="tx1"/>
                              </a:solidFill>
                              <a:latin typeface="Cambria Math" panose="02040503050406030204" pitchFamily="18" charset="0"/>
                              <a:cs typeface="Cambria Math" panose="02040503050406030204" pitchFamily="18" charset="0"/>
                            </a:rPr>
                            <m:t>𝑭𝑵</m:t>
                          </m:r>
                        </m:den>
                      </m:f>
                    </m:oMath>
                  </m:oMathPara>
                </a14:m>
                <a:endParaRPr lang="en-US" sz="2400" b="1" i="1">
                  <a:solidFill>
                    <a:schemeClr val="tx1"/>
                  </a:solidFill>
                  <a:latin typeface="Times New Roman" panose="02020603050405020304" pitchFamily="18" charset="0"/>
                  <a:cs typeface="Times New Roman" panose="02020603050405020304" pitchFamily="18" charset="0"/>
                </a:endParaRPr>
              </a:p>
              <a:p>
                <a:pPr algn="just"/>
                <a:r>
                  <a:rPr lang="en-US" altLang="en-US" sz="2400">
                    <a:solidFill>
                      <a:schemeClr val="tx1"/>
                    </a:solidFill>
                    <a:latin typeface="Times New Roman" panose="02020603050405020304" pitchFamily="18" charset="0"/>
                    <a:cs typeface="Times New Roman" panose="02020603050405020304" pitchFamily="18" charset="0"/>
                  </a:rPr>
                  <a:t>True Negatives (FN): Instances that were positive but incorrectly predicted as negative.</a:t>
                </a:r>
                <a:endParaRPr lang="en-US" altLang="en-US" sz="240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343400"/>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3E5BDC5C551145B693F0E5668ABB8D" ma:contentTypeVersion="10" ma:contentTypeDescription="Create a new document." ma:contentTypeScope="" ma:versionID="9e3caf3f38736064082e847a13a0ea0e">
  <xsd:schema xmlns:xsd="http://www.w3.org/2001/XMLSchema" xmlns:xs="http://www.w3.org/2001/XMLSchema" xmlns:p="http://schemas.microsoft.com/office/2006/metadata/properties" xmlns:ns2="8323ff4e-5af7-4051-9371-eadce3aee04b" xmlns:ns3="56c2bd58-f022-4519-86df-90bc6ac97397" targetNamespace="http://schemas.microsoft.com/office/2006/metadata/properties" ma:root="true" ma:fieldsID="e26800ecec314ac8db93cadf8cdcadab" ns2:_="" ns3:_="">
    <xsd:import namespace="8323ff4e-5af7-4051-9371-eadce3aee04b"/>
    <xsd:import namespace="56c2bd58-f022-4519-86df-90bc6ac9739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23ff4e-5af7-4051-9371-eadce3aee0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dc387e96-56ce-4293-9bf0-c5d3fd96f7ac"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c2bd58-f022-4519-86df-90bc6ac97397"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2c225cbe-3bd7-4562-9080-09610ff2f9ec}" ma:internalName="TaxCatchAll" ma:showField="CatchAllData" ma:web="56c2bd58-f022-4519-86df-90bc6ac9739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323ff4e-5af7-4051-9371-eadce3aee04b">
      <Terms xmlns="http://schemas.microsoft.com/office/infopath/2007/PartnerControls"/>
    </lcf76f155ced4ddcb4097134ff3c332f>
    <TaxCatchAll xmlns="56c2bd58-f022-4519-86df-90bc6ac97397" xsi:nil="true"/>
  </documentManagement>
</p:properties>
</file>

<file path=customXml/itemProps1.xml><?xml version="1.0" encoding="utf-8"?>
<ds:datastoreItem xmlns:ds="http://schemas.openxmlformats.org/officeDocument/2006/customXml" ds:itemID="{73B28A64-11C7-432F-A6FB-E41A86E98B7B}"/>
</file>

<file path=customXml/itemProps2.xml><?xml version="1.0" encoding="utf-8"?>
<ds:datastoreItem xmlns:ds="http://schemas.openxmlformats.org/officeDocument/2006/customXml" ds:itemID="{ABF6EEB6-AFE0-498E-94EA-08F4FCEC77B5}"/>
</file>

<file path=customXml/itemProps3.xml><?xml version="1.0" encoding="utf-8"?>
<ds:datastoreItem xmlns:ds="http://schemas.openxmlformats.org/officeDocument/2006/customXml" ds:itemID="{12691D58-F765-473F-BD59-D5E837619FC9}"/>
</file>

<file path=docProps/app.xml><?xml version="1.0" encoding="utf-8"?>
<Properties xmlns="http://schemas.openxmlformats.org/officeDocument/2006/extended-properties" xmlns:vt="http://schemas.openxmlformats.org/officeDocument/2006/docPropsVTypes">
  <TotalTime>0</TotalTime>
  <Words>15620</Words>
  <Application>WPS Presentation</Application>
  <PresentationFormat>On-screen Show (4:3)</PresentationFormat>
  <Paragraphs>415</Paragraphs>
  <Slides>35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35</vt:i4>
      </vt:variant>
    </vt:vector>
  </HeadingPairs>
  <TitlesOfParts>
    <vt:vector size="49" baseType="lpstr">
      <vt:lpstr>Arial</vt:lpstr>
      <vt:lpstr>SimSun</vt:lpstr>
      <vt:lpstr>Wingdings</vt:lpstr>
      <vt:lpstr>Times New Roman</vt:lpstr>
      <vt:lpstr>Cambria Math</vt:lpstr>
      <vt:lpstr>MS Mincho</vt:lpstr>
      <vt:lpstr>Arial</vt:lpstr>
      <vt:lpstr>Microsoft YaHei</vt:lpstr>
      <vt:lpstr>Arial Unicode MS</vt:lpstr>
      <vt:lpstr>Calibri</vt:lpstr>
      <vt:lpstr>Cambria Math</vt:lpstr>
      <vt:lpstr>BatangChe</vt:lpstr>
      <vt:lpstr>Segoe Print</vt:lpstr>
      <vt:lpstr>Office Theme</vt:lpstr>
      <vt:lpstr>Performance Measure in Classification</vt:lpstr>
      <vt:lpstr>Performance Measure in Classification</vt:lpstr>
      <vt:lpstr>Performance Measure in Classification</vt:lpstr>
      <vt:lpstr>Performance Measure in Classification</vt:lpstr>
      <vt:lpstr>PowerPoint 演示文稿</vt:lpstr>
      <vt:lpstr>PowerPoint 演示文稿</vt:lpstr>
      <vt:lpstr>Performance Measure in Classification</vt:lpstr>
      <vt:lpstr>PowerPoint 演示文稿</vt:lpstr>
      <vt:lpstr>Performance Measure in Classification</vt:lpstr>
      <vt:lpstr>PowerPoint 演示文稿</vt:lpstr>
      <vt:lpstr>PowerPoint 演示文稿</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Hyper-parameter vs. parameter</vt:lpstr>
      <vt:lpstr>Hyper-parameter vs. parameter</vt:lpstr>
      <vt:lpstr>Hyperparameter Tuning</vt:lpstr>
      <vt:lpstr>Hyperparameter Tuning</vt:lpstr>
      <vt:lpstr>Hyperparameter Tuning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Ashraf</dc:creator>
  <cp:lastModifiedBy>Dr Ashraf</cp:lastModifiedBy>
  <cp:revision>506</cp:revision>
  <dcterms:created xsi:type="dcterms:W3CDTF">2024-10-19T07:49:00Z</dcterms:created>
  <dcterms:modified xsi:type="dcterms:W3CDTF">2024-11-24T02:46:20Z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E6B47FA2E7F941E4A7626DEB5B33E600_12</vt:lpwstr>
  </property>
  <property fmtid="{D5CDD505-2E9C-101B-9397-08002B2CF9AE}" pid="3" name="KSOProductBuildVer">
    <vt:lpwstr>1033-12.2.0.18911</vt:lpwstr>
  </property>
  <property fmtid="{D5CDD505-2E9C-101B-9397-08002B2CF9AE}" pid="4" name="ContentTypeId">
    <vt:lpwstr>0x010100A03E5BDC5C551145B693F0E5668ABB8D</vt:lpwstr>
  </property>
</Properties>
</file>