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256" r:id="rId5"/>
  </p:sldIdLst>
  <p:sldSz cx="32918400" cy="43891200"/>
  <p:notesSz cx="6858000" cy="9144000"/>
  <p:defaultTextStyle>
    <a:defPPr>
      <a:defRPr lang="en-US"/>
    </a:defPPr>
    <a:lvl1pPr marL="0" algn="l" defTabSz="456783" rtl="0" eaLnBrk="1" latinLnBrk="0" hangingPunct="1">
      <a:defRPr sz="1798" kern="1200">
        <a:solidFill>
          <a:schemeClr val="tx1"/>
        </a:solidFill>
        <a:latin typeface="+mn-lt"/>
        <a:ea typeface="+mn-ea"/>
        <a:cs typeface="+mn-cs"/>
      </a:defRPr>
    </a:lvl1pPr>
    <a:lvl2pPr marL="456783" algn="l" defTabSz="456783" rtl="0" eaLnBrk="1" latinLnBrk="0" hangingPunct="1">
      <a:defRPr sz="1798" kern="1200">
        <a:solidFill>
          <a:schemeClr val="tx1"/>
        </a:solidFill>
        <a:latin typeface="+mn-lt"/>
        <a:ea typeface="+mn-ea"/>
        <a:cs typeface="+mn-cs"/>
      </a:defRPr>
    </a:lvl2pPr>
    <a:lvl3pPr marL="913563" algn="l" defTabSz="456783" rtl="0" eaLnBrk="1" latinLnBrk="0" hangingPunct="1">
      <a:defRPr sz="1798" kern="1200">
        <a:solidFill>
          <a:schemeClr val="tx1"/>
        </a:solidFill>
        <a:latin typeface="+mn-lt"/>
        <a:ea typeface="+mn-ea"/>
        <a:cs typeface="+mn-cs"/>
      </a:defRPr>
    </a:lvl3pPr>
    <a:lvl4pPr marL="1370347" algn="l" defTabSz="456783" rtl="0" eaLnBrk="1" latinLnBrk="0" hangingPunct="1">
      <a:defRPr sz="1798" kern="1200">
        <a:solidFill>
          <a:schemeClr val="tx1"/>
        </a:solidFill>
        <a:latin typeface="+mn-lt"/>
        <a:ea typeface="+mn-ea"/>
        <a:cs typeface="+mn-cs"/>
      </a:defRPr>
    </a:lvl4pPr>
    <a:lvl5pPr marL="1827123" algn="l" defTabSz="456783" rtl="0" eaLnBrk="1" latinLnBrk="0" hangingPunct="1">
      <a:defRPr sz="1798" kern="1200">
        <a:solidFill>
          <a:schemeClr val="tx1"/>
        </a:solidFill>
        <a:latin typeface="+mn-lt"/>
        <a:ea typeface="+mn-ea"/>
        <a:cs typeface="+mn-cs"/>
      </a:defRPr>
    </a:lvl5pPr>
    <a:lvl6pPr marL="2283903" algn="l" defTabSz="456783" rtl="0" eaLnBrk="1" latinLnBrk="0" hangingPunct="1">
      <a:defRPr sz="1798" kern="1200">
        <a:solidFill>
          <a:schemeClr val="tx1"/>
        </a:solidFill>
        <a:latin typeface="+mn-lt"/>
        <a:ea typeface="+mn-ea"/>
        <a:cs typeface="+mn-cs"/>
      </a:defRPr>
    </a:lvl6pPr>
    <a:lvl7pPr marL="2740686" algn="l" defTabSz="456783" rtl="0" eaLnBrk="1" latinLnBrk="0" hangingPunct="1">
      <a:defRPr sz="1798" kern="1200">
        <a:solidFill>
          <a:schemeClr val="tx1"/>
        </a:solidFill>
        <a:latin typeface="+mn-lt"/>
        <a:ea typeface="+mn-ea"/>
        <a:cs typeface="+mn-cs"/>
      </a:defRPr>
    </a:lvl7pPr>
    <a:lvl8pPr marL="3197469" algn="l" defTabSz="456783" rtl="0" eaLnBrk="1" latinLnBrk="0" hangingPunct="1">
      <a:defRPr sz="1798" kern="1200">
        <a:solidFill>
          <a:schemeClr val="tx1"/>
        </a:solidFill>
        <a:latin typeface="+mn-lt"/>
        <a:ea typeface="+mn-ea"/>
        <a:cs typeface="+mn-cs"/>
      </a:defRPr>
    </a:lvl8pPr>
    <a:lvl9pPr marL="3654249" algn="l" defTabSz="456783" rtl="0" eaLnBrk="1" latinLnBrk="0" hangingPunct="1">
      <a:defRPr sz="179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55B3E0-605F-DC55-F7E8-84A14C4E38DA}" v="70" dt="2025-06-23T18:55:47.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7" d="100"/>
          <a:sy n="57" d="100"/>
        </p:scale>
        <p:origin x="-5082" y="-128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561155D9-367E-47DA-9CF6-871990288C7A}" type="datetimeFigureOut">
              <a:rPr lang="en-SG" smtClean="0"/>
              <a:t>25/6/2025</a:t>
            </a:fld>
            <a:endParaRPr lang="en-SG"/>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0C84E4-C244-4175-A2FA-97EC86046453}" type="slidenum">
              <a:rPr lang="en-SG" smtClean="0"/>
              <a:t>‹#›</a:t>
            </a:fld>
            <a:endParaRPr lang="en-SG"/>
          </a:p>
        </p:txBody>
      </p:sp>
    </p:spTree>
    <p:extLst>
      <p:ext uri="{BB962C8B-B14F-4D97-AF65-F5344CB8AC3E}">
        <p14:creationId xmlns:p14="http://schemas.microsoft.com/office/powerpoint/2010/main" val="2839912105"/>
      </p:ext>
    </p:extLst>
  </p:cSld>
  <p:clrMap bg1="lt1" tx1="dk1" bg2="lt2" tx2="dk2" accent1="accent1" accent2="accent2" accent3="accent3" accent4="accent4" accent5="accent5" accent6="accent6" hlink="hlink" folHlink="folHlink"/>
  <p:notesStyle>
    <a:lvl1pPr marL="0" algn="l" defTabSz="913563" rtl="0" eaLnBrk="1" latinLnBrk="0" hangingPunct="1">
      <a:defRPr sz="1200" kern="1200">
        <a:solidFill>
          <a:schemeClr val="tx1"/>
        </a:solidFill>
        <a:latin typeface="+mn-lt"/>
        <a:ea typeface="+mn-ea"/>
        <a:cs typeface="+mn-cs"/>
      </a:defRPr>
    </a:lvl1pPr>
    <a:lvl2pPr marL="456783" algn="l" defTabSz="913563" rtl="0" eaLnBrk="1" latinLnBrk="0" hangingPunct="1">
      <a:defRPr sz="1200" kern="1200">
        <a:solidFill>
          <a:schemeClr val="tx1"/>
        </a:solidFill>
        <a:latin typeface="+mn-lt"/>
        <a:ea typeface="+mn-ea"/>
        <a:cs typeface="+mn-cs"/>
      </a:defRPr>
    </a:lvl2pPr>
    <a:lvl3pPr marL="913563" algn="l" defTabSz="913563" rtl="0" eaLnBrk="1" latinLnBrk="0" hangingPunct="1">
      <a:defRPr sz="1200" kern="1200">
        <a:solidFill>
          <a:schemeClr val="tx1"/>
        </a:solidFill>
        <a:latin typeface="+mn-lt"/>
        <a:ea typeface="+mn-ea"/>
        <a:cs typeface="+mn-cs"/>
      </a:defRPr>
    </a:lvl3pPr>
    <a:lvl4pPr marL="1370347" algn="l" defTabSz="913563" rtl="0" eaLnBrk="1" latinLnBrk="0" hangingPunct="1">
      <a:defRPr sz="1200" kern="1200">
        <a:solidFill>
          <a:schemeClr val="tx1"/>
        </a:solidFill>
        <a:latin typeface="+mn-lt"/>
        <a:ea typeface="+mn-ea"/>
        <a:cs typeface="+mn-cs"/>
      </a:defRPr>
    </a:lvl4pPr>
    <a:lvl5pPr marL="1827123" algn="l" defTabSz="913563" rtl="0" eaLnBrk="1" latinLnBrk="0" hangingPunct="1">
      <a:defRPr sz="1200" kern="1200">
        <a:solidFill>
          <a:schemeClr val="tx1"/>
        </a:solidFill>
        <a:latin typeface="+mn-lt"/>
        <a:ea typeface="+mn-ea"/>
        <a:cs typeface="+mn-cs"/>
      </a:defRPr>
    </a:lvl5pPr>
    <a:lvl6pPr marL="2283903" algn="l" defTabSz="913563" rtl="0" eaLnBrk="1" latinLnBrk="0" hangingPunct="1">
      <a:defRPr sz="1200" kern="1200">
        <a:solidFill>
          <a:schemeClr val="tx1"/>
        </a:solidFill>
        <a:latin typeface="+mn-lt"/>
        <a:ea typeface="+mn-ea"/>
        <a:cs typeface="+mn-cs"/>
      </a:defRPr>
    </a:lvl6pPr>
    <a:lvl7pPr marL="2740686" algn="l" defTabSz="913563" rtl="0" eaLnBrk="1" latinLnBrk="0" hangingPunct="1">
      <a:defRPr sz="1200" kern="1200">
        <a:solidFill>
          <a:schemeClr val="tx1"/>
        </a:solidFill>
        <a:latin typeface="+mn-lt"/>
        <a:ea typeface="+mn-ea"/>
        <a:cs typeface="+mn-cs"/>
      </a:defRPr>
    </a:lvl7pPr>
    <a:lvl8pPr marL="3197469" algn="l" defTabSz="913563" rtl="0" eaLnBrk="1" latinLnBrk="0" hangingPunct="1">
      <a:defRPr sz="1200" kern="1200">
        <a:solidFill>
          <a:schemeClr val="tx1"/>
        </a:solidFill>
        <a:latin typeface="+mn-lt"/>
        <a:ea typeface="+mn-ea"/>
        <a:cs typeface="+mn-cs"/>
      </a:defRPr>
    </a:lvl8pPr>
    <a:lvl9pPr marL="3654249" algn="l" defTabSz="9135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fld id="{150C84E4-C244-4175-A2FA-97EC86046453}" type="slidenum">
              <a:rPr lang="en-SG" smtClean="0"/>
              <a:t>1</a:t>
            </a:fld>
            <a:endParaRPr lang="en-SG"/>
          </a:p>
        </p:txBody>
      </p:sp>
    </p:spTree>
    <p:extLst>
      <p:ext uri="{BB962C8B-B14F-4D97-AF65-F5344CB8AC3E}">
        <p14:creationId xmlns:p14="http://schemas.microsoft.com/office/powerpoint/2010/main" val="280365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9" y="7183125"/>
            <a:ext cx="27980641" cy="15280637"/>
          </a:xfrm>
        </p:spPr>
        <p:txBody>
          <a:bodyPr anchor="b"/>
          <a:lstStyle>
            <a:lvl1pPr algn="ctr">
              <a:defRPr sz="21601"/>
            </a:lvl1pPr>
          </a:lstStyle>
          <a:p>
            <a:r>
              <a:rPr lang="en-US"/>
              <a:t>Click to edit Master title style</a:t>
            </a:r>
          </a:p>
        </p:txBody>
      </p:sp>
      <p:sp>
        <p:nvSpPr>
          <p:cNvPr id="3" name="Subtitle 2"/>
          <p:cNvSpPr>
            <a:spLocks noGrp="1"/>
          </p:cNvSpPr>
          <p:nvPr>
            <p:ph type="subTitle" idx="1"/>
          </p:nvPr>
        </p:nvSpPr>
        <p:spPr>
          <a:xfrm>
            <a:off x="4114802" y="23053046"/>
            <a:ext cx="24688799" cy="10596878"/>
          </a:xfrm>
        </p:spPr>
        <p:txBody>
          <a:bodyPr/>
          <a:lstStyle>
            <a:lvl1pPr marL="0" indent="0" algn="ctr">
              <a:buNone/>
              <a:defRPr sz="8642"/>
            </a:lvl1pPr>
            <a:lvl2pPr marL="1646155" indent="0" algn="ctr">
              <a:buNone/>
              <a:defRPr sz="7200"/>
            </a:lvl2pPr>
            <a:lvl3pPr marL="3292309" indent="0" algn="ctr">
              <a:buNone/>
              <a:defRPr sz="6480"/>
            </a:lvl3pPr>
            <a:lvl4pPr marL="4938460" indent="0" algn="ctr">
              <a:buNone/>
              <a:defRPr sz="5759"/>
            </a:lvl4pPr>
            <a:lvl5pPr marL="6584611" indent="0" algn="ctr">
              <a:buNone/>
              <a:defRPr sz="5759"/>
            </a:lvl5pPr>
            <a:lvl6pPr marL="8230762" indent="0" algn="ctr">
              <a:buNone/>
              <a:defRPr sz="5759"/>
            </a:lvl6pPr>
            <a:lvl7pPr marL="9876917" indent="0" algn="ctr">
              <a:buNone/>
              <a:defRPr sz="5759"/>
            </a:lvl7pPr>
            <a:lvl8pPr marL="11523068" indent="0" algn="ctr">
              <a:buNone/>
              <a:defRPr sz="5759"/>
            </a:lvl8pPr>
            <a:lvl9pPr marL="13169219" indent="0" algn="ctr">
              <a:buNone/>
              <a:defRPr sz="5759"/>
            </a:lvl9pPr>
          </a:lstStyle>
          <a:p>
            <a:r>
              <a:rPr lang="en-US"/>
              <a:t>Click to edit Master subtitle style</a:t>
            </a:r>
          </a:p>
        </p:txBody>
      </p:sp>
      <p:sp>
        <p:nvSpPr>
          <p:cNvPr id="4" name="Date Placeholder 3"/>
          <p:cNvSpPr>
            <a:spLocks noGrp="1"/>
          </p:cNvSpPr>
          <p:nvPr>
            <p:ph type="dt" sz="half" idx="10"/>
          </p:nvPr>
        </p:nvSpPr>
        <p:spPr/>
        <p:txBody>
          <a:bodyPr/>
          <a:lstStyle/>
          <a:p>
            <a:fld id="{36E62287-EE82-4CAC-8118-A3C92F32CD32}"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
        <p:nvSpPr>
          <p:cNvPr id="10" name="Picture Placeholder 9">
            <a:extLst>
              <a:ext uri="{FF2B5EF4-FFF2-40B4-BE49-F238E27FC236}">
                <a16:creationId xmlns:a16="http://schemas.microsoft.com/office/drawing/2014/main" id="{E8BB8BF0-1B62-88D2-2AA9-9DD641B32A05}"/>
              </a:ext>
            </a:extLst>
          </p:cNvPr>
          <p:cNvSpPr>
            <a:spLocks noGrp="1"/>
          </p:cNvSpPr>
          <p:nvPr>
            <p:ph type="pic" sz="quarter" idx="13"/>
          </p:nvPr>
        </p:nvSpPr>
        <p:spPr>
          <a:xfrm>
            <a:off x="3169603" y="20495194"/>
            <a:ext cx="4389437" cy="4526437"/>
          </a:xfrm>
        </p:spPr>
        <p:txBody>
          <a:bodyPr/>
          <a:lstStyle/>
          <a:p>
            <a:endParaRPr lang="en-US"/>
          </a:p>
        </p:txBody>
      </p:sp>
    </p:spTree>
    <p:extLst>
      <p:ext uri="{BB962C8B-B14F-4D97-AF65-F5344CB8AC3E}">
        <p14:creationId xmlns:p14="http://schemas.microsoft.com/office/powerpoint/2010/main" val="57800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E62287-EE82-4CAC-8118-A3C92F32CD32}"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849072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40" y="2336809"/>
            <a:ext cx="7098029" cy="37195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63145" y="2336809"/>
            <a:ext cx="20882612" cy="37195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E62287-EE82-4CAC-8118-A3C92F32CD32}"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408457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E62287-EE82-4CAC-8118-A3C92F32CD32}"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151700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6002" y="10942350"/>
            <a:ext cx="28392121" cy="18257515"/>
          </a:xfrm>
        </p:spPr>
        <p:txBody>
          <a:bodyPr anchor="b"/>
          <a:lstStyle>
            <a:lvl1pPr>
              <a:defRPr sz="21601"/>
            </a:lvl1pPr>
          </a:lstStyle>
          <a:p>
            <a:r>
              <a:rPr lang="en-US"/>
              <a:t>Click to edit Master title style</a:t>
            </a:r>
          </a:p>
        </p:txBody>
      </p:sp>
      <p:sp>
        <p:nvSpPr>
          <p:cNvPr id="3" name="Text Placeholder 2"/>
          <p:cNvSpPr>
            <a:spLocks noGrp="1"/>
          </p:cNvSpPr>
          <p:nvPr>
            <p:ph type="body" idx="1"/>
          </p:nvPr>
        </p:nvSpPr>
        <p:spPr>
          <a:xfrm>
            <a:off x="2246002" y="29372573"/>
            <a:ext cx="28392121" cy="9601200"/>
          </a:xfrm>
        </p:spPr>
        <p:txBody>
          <a:bodyPr/>
          <a:lstStyle>
            <a:lvl1pPr marL="0" indent="0">
              <a:buNone/>
              <a:defRPr sz="8642">
                <a:solidFill>
                  <a:schemeClr val="tx1">
                    <a:tint val="82000"/>
                  </a:schemeClr>
                </a:solidFill>
              </a:defRPr>
            </a:lvl1pPr>
            <a:lvl2pPr marL="1646155" indent="0">
              <a:buNone/>
              <a:defRPr sz="7200">
                <a:solidFill>
                  <a:schemeClr val="tx1">
                    <a:tint val="82000"/>
                  </a:schemeClr>
                </a:solidFill>
              </a:defRPr>
            </a:lvl2pPr>
            <a:lvl3pPr marL="3292309" indent="0">
              <a:buNone/>
              <a:defRPr sz="6480">
                <a:solidFill>
                  <a:schemeClr val="tx1">
                    <a:tint val="82000"/>
                  </a:schemeClr>
                </a:solidFill>
              </a:defRPr>
            </a:lvl3pPr>
            <a:lvl4pPr marL="4938460" indent="0">
              <a:buNone/>
              <a:defRPr sz="5759">
                <a:solidFill>
                  <a:schemeClr val="tx1">
                    <a:tint val="82000"/>
                  </a:schemeClr>
                </a:solidFill>
              </a:defRPr>
            </a:lvl4pPr>
            <a:lvl5pPr marL="6584611" indent="0">
              <a:buNone/>
              <a:defRPr sz="5759">
                <a:solidFill>
                  <a:schemeClr val="tx1">
                    <a:tint val="82000"/>
                  </a:schemeClr>
                </a:solidFill>
              </a:defRPr>
            </a:lvl5pPr>
            <a:lvl6pPr marL="8230762" indent="0">
              <a:buNone/>
              <a:defRPr sz="5759">
                <a:solidFill>
                  <a:schemeClr val="tx1">
                    <a:tint val="82000"/>
                  </a:schemeClr>
                </a:solidFill>
              </a:defRPr>
            </a:lvl6pPr>
            <a:lvl7pPr marL="9876917" indent="0">
              <a:buNone/>
              <a:defRPr sz="5759">
                <a:solidFill>
                  <a:schemeClr val="tx1">
                    <a:tint val="82000"/>
                  </a:schemeClr>
                </a:solidFill>
              </a:defRPr>
            </a:lvl7pPr>
            <a:lvl8pPr marL="11523068" indent="0">
              <a:buNone/>
              <a:defRPr sz="5759">
                <a:solidFill>
                  <a:schemeClr val="tx1">
                    <a:tint val="82000"/>
                  </a:schemeClr>
                </a:solidFill>
              </a:defRPr>
            </a:lvl8pPr>
            <a:lvl9pPr marL="13169219" indent="0">
              <a:buNone/>
              <a:defRPr sz="575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62287-EE82-4CAC-8118-A3C92F32CD32}"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41681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63147" y="11684012"/>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664948" y="11684012"/>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E62287-EE82-4CAC-8118-A3C92F32CD32}"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401311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33" y="2336827"/>
            <a:ext cx="28392121" cy="8483601"/>
          </a:xfrm>
        </p:spPr>
        <p:txBody>
          <a:bodyPr/>
          <a:lstStyle/>
          <a:p>
            <a:r>
              <a:rPr lang="en-US"/>
              <a:t>Click to edit Master title style</a:t>
            </a:r>
          </a:p>
        </p:txBody>
      </p:sp>
      <p:sp>
        <p:nvSpPr>
          <p:cNvPr id="3" name="Text Placeholder 2"/>
          <p:cNvSpPr>
            <a:spLocks noGrp="1"/>
          </p:cNvSpPr>
          <p:nvPr>
            <p:ph type="body" idx="1"/>
          </p:nvPr>
        </p:nvSpPr>
        <p:spPr>
          <a:xfrm>
            <a:off x="2267442" y="10759443"/>
            <a:ext cx="13926022" cy="5273042"/>
          </a:xfrm>
        </p:spPr>
        <p:txBody>
          <a:bodyPr anchor="b"/>
          <a:lstStyle>
            <a:lvl1pPr marL="0" indent="0">
              <a:buNone/>
              <a:defRPr sz="8642" b="1"/>
            </a:lvl1pPr>
            <a:lvl2pPr marL="1646155" indent="0">
              <a:buNone/>
              <a:defRPr sz="7200" b="1"/>
            </a:lvl2pPr>
            <a:lvl3pPr marL="3292309" indent="0">
              <a:buNone/>
              <a:defRPr sz="6480" b="1"/>
            </a:lvl3pPr>
            <a:lvl4pPr marL="4938460" indent="0">
              <a:buNone/>
              <a:defRPr sz="5759" b="1"/>
            </a:lvl4pPr>
            <a:lvl5pPr marL="6584611" indent="0">
              <a:buNone/>
              <a:defRPr sz="5759" b="1"/>
            </a:lvl5pPr>
            <a:lvl6pPr marL="8230762" indent="0">
              <a:buNone/>
              <a:defRPr sz="5759" b="1"/>
            </a:lvl6pPr>
            <a:lvl7pPr marL="9876917" indent="0">
              <a:buNone/>
              <a:defRPr sz="5759" b="1"/>
            </a:lvl7pPr>
            <a:lvl8pPr marL="11523068" indent="0">
              <a:buNone/>
              <a:defRPr sz="5759" b="1"/>
            </a:lvl8pPr>
            <a:lvl9pPr marL="13169219" indent="0">
              <a:buNone/>
              <a:defRPr sz="5759" b="1"/>
            </a:lvl9pPr>
          </a:lstStyle>
          <a:p>
            <a:pPr lvl="0"/>
            <a:r>
              <a:rPr lang="en-US"/>
              <a:t>Click to edit Master text styles</a:t>
            </a:r>
          </a:p>
        </p:txBody>
      </p:sp>
      <p:sp>
        <p:nvSpPr>
          <p:cNvPr id="4" name="Content Placeholder 3"/>
          <p:cNvSpPr>
            <a:spLocks noGrp="1"/>
          </p:cNvSpPr>
          <p:nvPr>
            <p:ph sz="half" idx="2"/>
          </p:nvPr>
        </p:nvSpPr>
        <p:spPr>
          <a:xfrm>
            <a:off x="2267442" y="16032494"/>
            <a:ext cx="13926022" cy="23581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664946" y="10759443"/>
            <a:ext cx="13994605" cy="5273042"/>
          </a:xfrm>
        </p:spPr>
        <p:txBody>
          <a:bodyPr anchor="b"/>
          <a:lstStyle>
            <a:lvl1pPr marL="0" indent="0">
              <a:buNone/>
              <a:defRPr sz="8642" b="1"/>
            </a:lvl1pPr>
            <a:lvl2pPr marL="1646155" indent="0">
              <a:buNone/>
              <a:defRPr sz="7200" b="1"/>
            </a:lvl2pPr>
            <a:lvl3pPr marL="3292309" indent="0">
              <a:buNone/>
              <a:defRPr sz="6480" b="1"/>
            </a:lvl3pPr>
            <a:lvl4pPr marL="4938460" indent="0">
              <a:buNone/>
              <a:defRPr sz="5759" b="1"/>
            </a:lvl4pPr>
            <a:lvl5pPr marL="6584611" indent="0">
              <a:buNone/>
              <a:defRPr sz="5759" b="1"/>
            </a:lvl5pPr>
            <a:lvl6pPr marL="8230762" indent="0">
              <a:buNone/>
              <a:defRPr sz="5759" b="1"/>
            </a:lvl6pPr>
            <a:lvl7pPr marL="9876917" indent="0">
              <a:buNone/>
              <a:defRPr sz="5759" b="1"/>
            </a:lvl7pPr>
            <a:lvl8pPr marL="11523068" indent="0">
              <a:buNone/>
              <a:defRPr sz="5759" b="1"/>
            </a:lvl8pPr>
            <a:lvl9pPr marL="13169219" indent="0">
              <a:buNone/>
              <a:defRPr sz="5759" b="1"/>
            </a:lvl9pPr>
          </a:lstStyle>
          <a:p>
            <a:pPr lvl="0"/>
            <a:r>
              <a:rPr lang="en-US"/>
              <a:t>Click to edit Master text styles</a:t>
            </a:r>
          </a:p>
        </p:txBody>
      </p:sp>
      <p:sp>
        <p:nvSpPr>
          <p:cNvPr id="6" name="Content Placeholder 5"/>
          <p:cNvSpPr>
            <a:spLocks noGrp="1"/>
          </p:cNvSpPr>
          <p:nvPr>
            <p:ph sz="quarter" idx="4"/>
          </p:nvPr>
        </p:nvSpPr>
        <p:spPr>
          <a:xfrm>
            <a:off x="16664946" y="16032494"/>
            <a:ext cx="13994605" cy="235813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E62287-EE82-4CAC-8118-A3C92F32CD32}" type="datetimeFigureOut">
              <a:rPr lang="en-US" smtClean="0"/>
              <a:t>6/25/2025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64353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E62287-EE82-4CAC-8118-A3C92F32CD32}" type="datetimeFigureOut">
              <a:rPr lang="en-US" smtClean="0"/>
              <a:t>6/25/2025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102476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62287-EE82-4CAC-8118-A3C92F32CD32}" type="datetimeFigureOut">
              <a:rPr lang="en-US" smtClean="0"/>
              <a:t>6/25/2025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285385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7" y="2926081"/>
            <a:ext cx="10617045" cy="10241281"/>
          </a:xfrm>
        </p:spPr>
        <p:txBody>
          <a:bodyPr anchor="b"/>
          <a:lstStyle>
            <a:lvl1pPr>
              <a:defRPr sz="11521"/>
            </a:lvl1pPr>
          </a:lstStyle>
          <a:p>
            <a:r>
              <a:rPr lang="en-US"/>
              <a:t>Click to edit Master title style</a:t>
            </a:r>
          </a:p>
        </p:txBody>
      </p:sp>
      <p:sp>
        <p:nvSpPr>
          <p:cNvPr id="3" name="Content Placeholder 2"/>
          <p:cNvSpPr>
            <a:spLocks noGrp="1"/>
          </p:cNvSpPr>
          <p:nvPr>
            <p:ph idx="1"/>
          </p:nvPr>
        </p:nvSpPr>
        <p:spPr>
          <a:xfrm>
            <a:off x="13994611" y="6319532"/>
            <a:ext cx="16664944" cy="31191204"/>
          </a:xfrm>
        </p:spPr>
        <p:txBody>
          <a:bodyPr/>
          <a:lstStyle>
            <a:lvl1pPr>
              <a:defRPr sz="11521"/>
            </a:lvl1pPr>
            <a:lvl2pPr>
              <a:defRPr sz="10080"/>
            </a:lvl2pPr>
            <a:lvl3pPr>
              <a:defRPr sz="8642"/>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67437" y="13167360"/>
            <a:ext cx="10617045" cy="24394163"/>
          </a:xfrm>
        </p:spPr>
        <p:txBody>
          <a:bodyPr/>
          <a:lstStyle>
            <a:lvl1pPr marL="0" indent="0">
              <a:buNone/>
              <a:defRPr sz="5759"/>
            </a:lvl1pPr>
            <a:lvl2pPr marL="1646155" indent="0">
              <a:buNone/>
              <a:defRPr sz="5042"/>
            </a:lvl2pPr>
            <a:lvl3pPr marL="3292309" indent="0">
              <a:buNone/>
              <a:defRPr sz="4321"/>
            </a:lvl3pPr>
            <a:lvl4pPr marL="4938460" indent="0">
              <a:buNone/>
              <a:defRPr sz="3604"/>
            </a:lvl4pPr>
            <a:lvl5pPr marL="6584611" indent="0">
              <a:buNone/>
              <a:defRPr sz="3604"/>
            </a:lvl5pPr>
            <a:lvl6pPr marL="8230762" indent="0">
              <a:buNone/>
              <a:defRPr sz="3604"/>
            </a:lvl6pPr>
            <a:lvl7pPr marL="9876917" indent="0">
              <a:buNone/>
              <a:defRPr sz="3604"/>
            </a:lvl7pPr>
            <a:lvl8pPr marL="11523068" indent="0">
              <a:buNone/>
              <a:defRPr sz="3604"/>
            </a:lvl8pPr>
            <a:lvl9pPr marL="13169219" indent="0">
              <a:buNone/>
              <a:defRPr sz="3604"/>
            </a:lvl9pPr>
          </a:lstStyle>
          <a:p>
            <a:pPr lvl="0"/>
            <a:r>
              <a:rPr lang="en-US"/>
              <a:t>Click to edit Master text styles</a:t>
            </a:r>
          </a:p>
        </p:txBody>
      </p:sp>
      <p:sp>
        <p:nvSpPr>
          <p:cNvPr id="5" name="Date Placeholder 4"/>
          <p:cNvSpPr>
            <a:spLocks noGrp="1"/>
          </p:cNvSpPr>
          <p:nvPr>
            <p:ph type="dt" sz="half" idx="10"/>
          </p:nvPr>
        </p:nvSpPr>
        <p:spPr/>
        <p:txBody>
          <a:bodyPr/>
          <a:lstStyle/>
          <a:p>
            <a:fld id="{36E62287-EE82-4CAC-8118-A3C92F32CD32}"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67984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37" y="2926081"/>
            <a:ext cx="10617045" cy="10241281"/>
          </a:xfrm>
        </p:spPr>
        <p:txBody>
          <a:bodyPr anchor="b"/>
          <a:lstStyle>
            <a:lvl1pPr>
              <a:defRPr sz="11521"/>
            </a:lvl1pPr>
          </a:lstStyle>
          <a:p>
            <a:r>
              <a:rPr lang="en-US"/>
              <a:t>Click to edit Master title style</a:t>
            </a:r>
          </a:p>
        </p:txBody>
      </p:sp>
      <p:sp>
        <p:nvSpPr>
          <p:cNvPr id="3" name="Picture Placeholder 2"/>
          <p:cNvSpPr>
            <a:spLocks noGrp="1" noChangeAspect="1"/>
          </p:cNvSpPr>
          <p:nvPr>
            <p:ph type="pic" idx="1"/>
          </p:nvPr>
        </p:nvSpPr>
        <p:spPr>
          <a:xfrm>
            <a:off x="13994611" y="6319532"/>
            <a:ext cx="16664944" cy="31191204"/>
          </a:xfrm>
        </p:spPr>
        <p:txBody>
          <a:bodyPr anchor="t"/>
          <a:lstStyle>
            <a:lvl1pPr marL="0" indent="0">
              <a:buNone/>
              <a:defRPr sz="11521"/>
            </a:lvl1pPr>
            <a:lvl2pPr marL="1646155" indent="0">
              <a:buNone/>
              <a:defRPr sz="10080"/>
            </a:lvl2pPr>
            <a:lvl3pPr marL="3292309" indent="0">
              <a:buNone/>
              <a:defRPr sz="8642"/>
            </a:lvl3pPr>
            <a:lvl4pPr marL="4938460" indent="0">
              <a:buNone/>
              <a:defRPr sz="7200"/>
            </a:lvl4pPr>
            <a:lvl5pPr marL="6584611" indent="0">
              <a:buNone/>
              <a:defRPr sz="7200"/>
            </a:lvl5pPr>
            <a:lvl6pPr marL="8230762" indent="0">
              <a:buNone/>
              <a:defRPr sz="7200"/>
            </a:lvl6pPr>
            <a:lvl7pPr marL="9876917" indent="0">
              <a:buNone/>
              <a:defRPr sz="7200"/>
            </a:lvl7pPr>
            <a:lvl8pPr marL="11523068" indent="0">
              <a:buNone/>
              <a:defRPr sz="7200"/>
            </a:lvl8pPr>
            <a:lvl9pPr marL="13169219" indent="0">
              <a:buNone/>
              <a:defRPr sz="7200"/>
            </a:lvl9pPr>
          </a:lstStyle>
          <a:p>
            <a:r>
              <a:rPr lang="en-US"/>
              <a:t>Click icon to add picture</a:t>
            </a:r>
          </a:p>
        </p:txBody>
      </p:sp>
      <p:sp>
        <p:nvSpPr>
          <p:cNvPr id="4" name="Text Placeholder 3"/>
          <p:cNvSpPr>
            <a:spLocks noGrp="1"/>
          </p:cNvSpPr>
          <p:nvPr>
            <p:ph type="body" sz="half" idx="2"/>
          </p:nvPr>
        </p:nvSpPr>
        <p:spPr>
          <a:xfrm>
            <a:off x="2267437" y="13167360"/>
            <a:ext cx="10617045" cy="24394163"/>
          </a:xfrm>
        </p:spPr>
        <p:txBody>
          <a:bodyPr/>
          <a:lstStyle>
            <a:lvl1pPr marL="0" indent="0">
              <a:buNone/>
              <a:defRPr sz="5759"/>
            </a:lvl1pPr>
            <a:lvl2pPr marL="1646155" indent="0">
              <a:buNone/>
              <a:defRPr sz="5042"/>
            </a:lvl2pPr>
            <a:lvl3pPr marL="3292309" indent="0">
              <a:buNone/>
              <a:defRPr sz="4321"/>
            </a:lvl3pPr>
            <a:lvl4pPr marL="4938460" indent="0">
              <a:buNone/>
              <a:defRPr sz="3604"/>
            </a:lvl4pPr>
            <a:lvl5pPr marL="6584611" indent="0">
              <a:buNone/>
              <a:defRPr sz="3604"/>
            </a:lvl5pPr>
            <a:lvl6pPr marL="8230762" indent="0">
              <a:buNone/>
              <a:defRPr sz="3604"/>
            </a:lvl6pPr>
            <a:lvl7pPr marL="9876917" indent="0">
              <a:buNone/>
              <a:defRPr sz="3604"/>
            </a:lvl7pPr>
            <a:lvl8pPr marL="11523068" indent="0">
              <a:buNone/>
              <a:defRPr sz="3604"/>
            </a:lvl8pPr>
            <a:lvl9pPr marL="13169219" indent="0">
              <a:buNone/>
              <a:defRPr sz="3604"/>
            </a:lvl9pPr>
          </a:lstStyle>
          <a:p>
            <a:pPr lvl="0"/>
            <a:r>
              <a:rPr lang="en-US"/>
              <a:t>Click to edit Master text styles</a:t>
            </a:r>
          </a:p>
        </p:txBody>
      </p:sp>
      <p:sp>
        <p:nvSpPr>
          <p:cNvPr id="5" name="Date Placeholder 4"/>
          <p:cNvSpPr>
            <a:spLocks noGrp="1"/>
          </p:cNvSpPr>
          <p:nvPr>
            <p:ph type="dt" sz="half" idx="10"/>
          </p:nvPr>
        </p:nvSpPr>
        <p:spPr/>
        <p:txBody>
          <a:bodyPr/>
          <a:lstStyle/>
          <a:p>
            <a:fld id="{36E62287-EE82-4CAC-8118-A3C92F32CD32}"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239151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5" y="2336827"/>
            <a:ext cx="28392121" cy="848360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263145" y="11684012"/>
            <a:ext cx="28392121"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263152" y="40680659"/>
            <a:ext cx="7406640" cy="2336804"/>
          </a:xfrm>
          <a:prstGeom prst="rect">
            <a:avLst/>
          </a:prstGeom>
        </p:spPr>
        <p:txBody>
          <a:bodyPr vert="horz" lIns="91440" tIns="45720" rIns="91440" bIns="45720" rtlCol="0" anchor="ctr"/>
          <a:lstStyle>
            <a:lvl1pPr algn="l">
              <a:defRPr sz="4321">
                <a:solidFill>
                  <a:schemeClr val="tx1">
                    <a:tint val="82000"/>
                  </a:schemeClr>
                </a:solidFill>
              </a:defRPr>
            </a:lvl1pPr>
          </a:lstStyle>
          <a:p>
            <a:fld id="{36E62287-EE82-4CAC-8118-A3C92F32CD32}" type="datetimeFigureOut">
              <a:rPr lang="en-US" smtClean="0"/>
              <a:t>6/25/2025</a:t>
            </a:fld>
            <a:endParaRPr lang="en-US"/>
          </a:p>
        </p:txBody>
      </p:sp>
      <p:sp>
        <p:nvSpPr>
          <p:cNvPr id="5" name="Footer Placeholder 4"/>
          <p:cNvSpPr>
            <a:spLocks noGrp="1"/>
          </p:cNvSpPr>
          <p:nvPr>
            <p:ph type="ftr" sz="quarter" idx="3"/>
          </p:nvPr>
        </p:nvSpPr>
        <p:spPr>
          <a:xfrm>
            <a:off x="10904226" y="40680659"/>
            <a:ext cx="11109959" cy="2336804"/>
          </a:xfrm>
          <a:prstGeom prst="rect">
            <a:avLst/>
          </a:prstGeom>
        </p:spPr>
        <p:txBody>
          <a:bodyPr vert="horz" lIns="91440" tIns="45720" rIns="91440" bIns="45720" rtlCol="0" anchor="ctr"/>
          <a:lstStyle>
            <a:lvl1pPr algn="ctr">
              <a:defRPr sz="4321">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3248622" y="40680659"/>
            <a:ext cx="7406640" cy="2336804"/>
          </a:xfrm>
          <a:prstGeom prst="rect">
            <a:avLst/>
          </a:prstGeom>
        </p:spPr>
        <p:txBody>
          <a:bodyPr vert="horz" lIns="91440" tIns="45720" rIns="91440" bIns="45720" rtlCol="0" anchor="ctr"/>
          <a:lstStyle>
            <a:lvl1pPr algn="r">
              <a:defRPr sz="4321">
                <a:solidFill>
                  <a:schemeClr val="tx1">
                    <a:tint val="82000"/>
                  </a:schemeClr>
                </a:solidFill>
              </a:defRPr>
            </a:lvl1pPr>
          </a:lstStyle>
          <a:p>
            <a:fld id="{958B3A4A-BAB8-48FE-8D64-764B793361B2}" type="slidenum">
              <a:rPr lang="en-US" smtClean="0"/>
              <a:t>‹#›</a:t>
            </a:fld>
            <a:endParaRPr lang="en-US"/>
          </a:p>
        </p:txBody>
      </p:sp>
    </p:spTree>
    <p:extLst>
      <p:ext uri="{BB962C8B-B14F-4D97-AF65-F5344CB8AC3E}">
        <p14:creationId xmlns:p14="http://schemas.microsoft.com/office/powerpoint/2010/main" val="180039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2309" rtl="0" eaLnBrk="1" latinLnBrk="0" hangingPunct="1">
        <a:lnSpc>
          <a:spcPct val="90000"/>
        </a:lnSpc>
        <a:spcBef>
          <a:spcPct val="0"/>
        </a:spcBef>
        <a:buNone/>
        <a:defRPr sz="15842" kern="1200">
          <a:solidFill>
            <a:schemeClr val="tx1"/>
          </a:solidFill>
          <a:latin typeface="+mj-lt"/>
          <a:ea typeface="+mj-ea"/>
          <a:cs typeface="+mj-cs"/>
        </a:defRPr>
      </a:lvl1pPr>
    </p:titleStyle>
    <p:bodyStyle>
      <a:lvl1pPr marL="823075" indent="-823075" algn="l" defTabSz="3292309" rtl="0" eaLnBrk="1" latinLnBrk="0" hangingPunct="1">
        <a:lnSpc>
          <a:spcPct val="90000"/>
        </a:lnSpc>
        <a:spcBef>
          <a:spcPts val="3604"/>
        </a:spcBef>
        <a:buFont typeface="Arial" panose="020B0604020202020204" pitchFamily="34" charset="0"/>
        <a:buChar char="•"/>
        <a:defRPr sz="10080" kern="1200">
          <a:solidFill>
            <a:schemeClr val="tx1"/>
          </a:solidFill>
          <a:latin typeface="+mn-lt"/>
          <a:ea typeface="+mn-ea"/>
          <a:cs typeface="+mn-cs"/>
        </a:defRPr>
      </a:lvl1pPr>
      <a:lvl2pPr marL="2469226" indent="-823075" algn="l" defTabSz="3292309" rtl="0" eaLnBrk="1" latinLnBrk="0" hangingPunct="1">
        <a:lnSpc>
          <a:spcPct val="90000"/>
        </a:lnSpc>
        <a:spcBef>
          <a:spcPts val="1802"/>
        </a:spcBef>
        <a:buFont typeface="Arial" panose="020B0604020202020204" pitchFamily="34" charset="0"/>
        <a:buChar char="•"/>
        <a:defRPr sz="8642" kern="1200">
          <a:solidFill>
            <a:schemeClr val="tx1"/>
          </a:solidFill>
          <a:latin typeface="+mn-lt"/>
          <a:ea typeface="+mn-ea"/>
          <a:cs typeface="+mn-cs"/>
        </a:defRPr>
      </a:lvl2pPr>
      <a:lvl3pPr marL="4115381" indent="-823075" algn="l" defTabSz="3292309" rtl="0" eaLnBrk="1" latinLnBrk="0" hangingPunct="1">
        <a:lnSpc>
          <a:spcPct val="90000"/>
        </a:lnSpc>
        <a:spcBef>
          <a:spcPts val="1802"/>
        </a:spcBef>
        <a:buFont typeface="Arial" panose="020B0604020202020204" pitchFamily="34" charset="0"/>
        <a:buChar char="•"/>
        <a:defRPr sz="7200" kern="1200">
          <a:solidFill>
            <a:schemeClr val="tx1"/>
          </a:solidFill>
          <a:latin typeface="+mn-lt"/>
          <a:ea typeface="+mn-ea"/>
          <a:cs typeface="+mn-cs"/>
        </a:defRPr>
      </a:lvl3pPr>
      <a:lvl4pPr marL="5761532"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4pPr>
      <a:lvl5pPr marL="7407687"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5pPr>
      <a:lvl6pPr marL="9053834"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6pPr>
      <a:lvl7pPr marL="10699989"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7pPr>
      <a:lvl8pPr marL="12346143"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8pPr>
      <a:lvl9pPr marL="13992298" indent="-823075" algn="l" defTabSz="3292309" rtl="0" eaLnBrk="1" latinLnBrk="0" hangingPunct="1">
        <a:lnSpc>
          <a:spcPct val="90000"/>
        </a:lnSpc>
        <a:spcBef>
          <a:spcPts val="1802"/>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2309" rtl="0" eaLnBrk="1" latinLnBrk="0" hangingPunct="1">
        <a:defRPr sz="6480" kern="1200">
          <a:solidFill>
            <a:schemeClr val="tx1"/>
          </a:solidFill>
          <a:latin typeface="+mn-lt"/>
          <a:ea typeface="+mn-ea"/>
          <a:cs typeface="+mn-cs"/>
        </a:defRPr>
      </a:lvl1pPr>
      <a:lvl2pPr marL="1646155" algn="l" defTabSz="3292309" rtl="0" eaLnBrk="1" latinLnBrk="0" hangingPunct="1">
        <a:defRPr sz="6480" kern="1200">
          <a:solidFill>
            <a:schemeClr val="tx1"/>
          </a:solidFill>
          <a:latin typeface="+mn-lt"/>
          <a:ea typeface="+mn-ea"/>
          <a:cs typeface="+mn-cs"/>
        </a:defRPr>
      </a:lvl2pPr>
      <a:lvl3pPr marL="3292309" algn="l" defTabSz="3292309" rtl="0" eaLnBrk="1" latinLnBrk="0" hangingPunct="1">
        <a:defRPr sz="6480" kern="1200">
          <a:solidFill>
            <a:schemeClr val="tx1"/>
          </a:solidFill>
          <a:latin typeface="+mn-lt"/>
          <a:ea typeface="+mn-ea"/>
          <a:cs typeface="+mn-cs"/>
        </a:defRPr>
      </a:lvl3pPr>
      <a:lvl4pPr marL="4938460" algn="l" defTabSz="3292309" rtl="0" eaLnBrk="1" latinLnBrk="0" hangingPunct="1">
        <a:defRPr sz="6480" kern="1200">
          <a:solidFill>
            <a:schemeClr val="tx1"/>
          </a:solidFill>
          <a:latin typeface="+mn-lt"/>
          <a:ea typeface="+mn-ea"/>
          <a:cs typeface="+mn-cs"/>
        </a:defRPr>
      </a:lvl4pPr>
      <a:lvl5pPr marL="6584611" algn="l" defTabSz="3292309" rtl="0" eaLnBrk="1" latinLnBrk="0" hangingPunct="1">
        <a:defRPr sz="6480" kern="1200">
          <a:solidFill>
            <a:schemeClr val="tx1"/>
          </a:solidFill>
          <a:latin typeface="+mn-lt"/>
          <a:ea typeface="+mn-ea"/>
          <a:cs typeface="+mn-cs"/>
        </a:defRPr>
      </a:lvl5pPr>
      <a:lvl6pPr marL="8230762" algn="l" defTabSz="3292309" rtl="0" eaLnBrk="1" latinLnBrk="0" hangingPunct="1">
        <a:defRPr sz="6480" kern="1200">
          <a:solidFill>
            <a:schemeClr val="tx1"/>
          </a:solidFill>
          <a:latin typeface="+mn-lt"/>
          <a:ea typeface="+mn-ea"/>
          <a:cs typeface="+mn-cs"/>
        </a:defRPr>
      </a:lvl6pPr>
      <a:lvl7pPr marL="9876917" algn="l" defTabSz="3292309" rtl="0" eaLnBrk="1" latinLnBrk="0" hangingPunct="1">
        <a:defRPr sz="6480" kern="1200">
          <a:solidFill>
            <a:schemeClr val="tx1"/>
          </a:solidFill>
          <a:latin typeface="+mn-lt"/>
          <a:ea typeface="+mn-ea"/>
          <a:cs typeface="+mn-cs"/>
        </a:defRPr>
      </a:lvl7pPr>
      <a:lvl8pPr marL="11523068" algn="l" defTabSz="3292309" rtl="0" eaLnBrk="1" latinLnBrk="0" hangingPunct="1">
        <a:defRPr sz="6480" kern="1200">
          <a:solidFill>
            <a:schemeClr val="tx1"/>
          </a:solidFill>
          <a:latin typeface="+mn-lt"/>
          <a:ea typeface="+mn-ea"/>
          <a:cs typeface="+mn-cs"/>
        </a:defRPr>
      </a:lvl8pPr>
      <a:lvl9pPr marL="13169219" algn="l" defTabSz="3292309"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hyperlink" Target="https://datasheets.maximintegrated.com/" TargetMode="External"/><Relationship Id="rId10" Type="http://schemas.openxmlformats.org/officeDocument/2006/relationships/image" Target="../media/image6.jpeg"/><Relationship Id="rId4" Type="http://schemas.openxmlformats.org/officeDocument/2006/relationships/hyperlink" Target="https://store.arduino.cc/usa/arduino-uno-rev3"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D58C19-3F11-8F0C-3135-48E3F9B72BD5}"/>
              </a:ext>
            </a:extLst>
          </p:cNvPr>
          <p:cNvSpPr>
            <a:spLocks noGrp="1" noRot="1" noMove="1" noResize="1" noEditPoints="1" noAdjustHandles="1" noChangeArrowheads="1" noChangeShapeType="1"/>
          </p:cNvSpPr>
          <p:nvPr/>
        </p:nvSpPr>
        <p:spPr>
          <a:xfrm>
            <a:off x="0" y="4"/>
            <a:ext cx="32918400" cy="4110989"/>
          </a:xfrm>
          <a:prstGeom prst="rect">
            <a:avLst/>
          </a:prstGeom>
          <a:solidFill>
            <a:schemeClr val="tx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59">
                <a:latin typeface="Times New Roman" panose="02020603050405020304" pitchFamily="18" charset="0"/>
                <a:cs typeface="Times New Roman" panose="02020603050405020304" pitchFamily="18" charset="0"/>
              </a:rPr>
              <a:t> </a:t>
            </a:r>
          </a:p>
        </p:txBody>
      </p:sp>
      <p:sp>
        <p:nvSpPr>
          <p:cNvPr id="8" name="TextBox 7">
            <a:extLst>
              <a:ext uri="{FF2B5EF4-FFF2-40B4-BE49-F238E27FC236}">
                <a16:creationId xmlns:a16="http://schemas.microsoft.com/office/drawing/2014/main" id="{E52BCD7D-3B81-005A-DD36-8B00EB4A180F}"/>
              </a:ext>
            </a:extLst>
          </p:cNvPr>
          <p:cNvSpPr txBox="1">
            <a:spLocks noGrp="1" noRot="1" noMove="1" noResize="1" noEditPoints="1" noAdjustHandles="1" noChangeArrowheads="1" noChangeShapeType="1"/>
          </p:cNvSpPr>
          <p:nvPr/>
        </p:nvSpPr>
        <p:spPr>
          <a:xfrm>
            <a:off x="1074423" y="882972"/>
            <a:ext cx="19636743" cy="1015663"/>
          </a:xfrm>
          <a:prstGeom prst="rect">
            <a:avLst/>
          </a:prstGeom>
          <a:noFill/>
        </p:spPr>
        <p:txBody>
          <a:bodyPr wrap="square" lIns="91440" tIns="45720" rIns="91440" bIns="45720" anchor="t">
            <a:spAutoFit/>
          </a:bodyPr>
          <a:lstStyle/>
          <a:p>
            <a:r>
              <a:rPr lang="en-GB" sz="6000" b="1" dirty="0">
                <a:solidFill>
                  <a:schemeClr val="bg2"/>
                </a:solidFill>
                <a:latin typeface="Times New Roman" panose="02020603050405020304" pitchFamily="18" charset="0"/>
                <a:ea typeface="Cambria" panose="02040503050406030204" pitchFamily="18" charset="0"/>
                <a:cs typeface="Times New Roman" panose="02020603050405020304" pitchFamily="18" charset="0"/>
              </a:rPr>
              <a:t>Criminal Detection Model</a:t>
            </a:r>
            <a:endParaRPr lang="en-US" dirty="0"/>
          </a:p>
        </p:txBody>
      </p:sp>
      <p:sp>
        <p:nvSpPr>
          <p:cNvPr id="12" name="TextBox 11">
            <a:extLst>
              <a:ext uri="{FF2B5EF4-FFF2-40B4-BE49-F238E27FC236}">
                <a16:creationId xmlns:a16="http://schemas.microsoft.com/office/drawing/2014/main" id="{6C5FC02B-8ADF-7B47-2F40-24D412BC06CD}"/>
              </a:ext>
            </a:extLst>
          </p:cNvPr>
          <p:cNvSpPr txBox="1">
            <a:spLocks noGrp="1" noRot="1" noMove="1" noResize="1" noEditPoints="1" noAdjustHandles="1" noChangeArrowheads="1" noChangeShapeType="1"/>
          </p:cNvSpPr>
          <p:nvPr/>
        </p:nvSpPr>
        <p:spPr>
          <a:xfrm>
            <a:off x="1074419" y="2100621"/>
            <a:ext cx="16466824" cy="523220"/>
          </a:xfrm>
          <a:prstGeom prst="rect">
            <a:avLst/>
          </a:prstGeom>
          <a:noFill/>
        </p:spPr>
        <p:txBody>
          <a:bodyPr wrap="square">
            <a:spAutoFit/>
          </a:bodyPr>
          <a:lstStyle/>
          <a:p>
            <a:r>
              <a:rPr lang="en-GB" sz="2800" b="1" dirty="0">
                <a:solidFill>
                  <a:schemeClr val="bg2"/>
                </a:solidFill>
                <a:latin typeface="Times New Roman" panose="02020603050405020304" pitchFamily="18" charset="0"/>
                <a:ea typeface="Cambria" panose="02040503050406030204" pitchFamily="18" charset="0"/>
                <a:cs typeface="Times New Roman" panose="02020603050405020304" pitchFamily="18" charset="0"/>
              </a:rPr>
              <a:t>A Real-Time Criminal Detection Model Using Biosensors and Eye Movement Analysis</a:t>
            </a:r>
            <a:endParaRPr lang="en-US" sz="2800" b="1" dirty="0">
              <a:solidFill>
                <a:schemeClr val="bg2"/>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ED68CFF-0D43-E6ED-92A9-0D197402D8AD}"/>
              </a:ext>
            </a:extLst>
          </p:cNvPr>
          <p:cNvSpPr txBox="1">
            <a:spLocks noGrp="1" noRot="1" noMove="1" noResize="1" noEditPoints="1" noAdjustHandles="1" noChangeArrowheads="1" noChangeShapeType="1"/>
          </p:cNvSpPr>
          <p:nvPr/>
        </p:nvSpPr>
        <p:spPr>
          <a:xfrm>
            <a:off x="1074419" y="3191295"/>
            <a:ext cx="16466824" cy="953210"/>
          </a:xfrm>
          <a:prstGeom prst="rect">
            <a:avLst/>
          </a:prstGeom>
          <a:noFill/>
        </p:spPr>
        <p:txBody>
          <a:bodyPr wrap="square">
            <a:spAutoFit/>
          </a:bodyPr>
          <a:lstStyle/>
          <a:p>
            <a:pPr algn="just">
              <a:spcBef>
                <a:spcPts val="1802"/>
              </a:spcBef>
              <a:defRPr/>
            </a:pPr>
            <a:r>
              <a:rPr lang="en-GB"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Al Fahad (22-47125-1), </a:t>
            </a:r>
            <a:r>
              <a:rPr lang="en-GB" altLang="en-US" sz="2797" dirty="0" err="1">
                <a:solidFill>
                  <a:schemeClr val="bg1"/>
                </a:solidFill>
                <a:latin typeface="Times New Roman" panose="02020603050405020304" pitchFamily="18" charset="0"/>
                <a:ea typeface="Cambria" panose="02040503050406030204" pitchFamily="18" charset="0"/>
                <a:cs typeface="Times New Roman" panose="02020603050405020304" pitchFamily="18" charset="0"/>
              </a:rPr>
              <a:t>Rubayet</a:t>
            </a:r>
            <a:r>
              <a:rPr lang="en-GB"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 Alam Azan (22-46888-1), MD Samin </a:t>
            </a:r>
            <a:r>
              <a:rPr lang="en-GB" altLang="en-US" sz="2797" dirty="0" err="1">
                <a:solidFill>
                  <a:schemeClr val="bg1"/>
                </a:solidFill>
                <a:latin typeface="Times New Roman" panose="02020603050405020304" pitchFamily="18" charset="0"/>
                <a:ea typeface="Cambria" panose="02040503050406030204" pitchFamily="18" charset="0"/>
                <a:cs typeface="Times New Roman" panose="02020603050405020304" pitchFamily="18" charset="0"/>
              </a:rPr>
              <a:t>Yeasar</a:t>
            </a:r>
            <a:r>
              <a:rPr lang="en-GB"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 (22-47139-1), Rifah </a:t>
            </a:r>
            <a:r>
              <a:rPr lang="en-GB" altLang="en-US" sz="2797" dirty="0" err="1">
                <a:solidFill>
                  <a:schemeClr val="bg1"/>
                </a:solidFill>
                <a:latin typeface="Times New Roman" panose="02020603050405020304" pitchFamily="18" charset="0"/>
                <a:ea typeface="Cambria" panose="02040503050406030204" pitchFamily="18" charset="0"/>
                <a:cs typeface="Times New Roman" panose="02020603050405020304" pitchFamily="18" charset="0"/>
              </a:rPr>
              <a:t>Sanzida</a:t>
            </a:r>
            <a:r>
              <a:rPr lang="en-GB"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     (22-47154-1)</a:t>
            </a:r>
            <a:endParaRPr lang="en-US"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5728DCB-21B5-9CA7-DFC9-C2644A953AC2}"/>
              </a:ext>
            </a:extLst>
          </p:cNvPr>
          <p:cNvSpPr>
            <a:spLocks noGrp="1" noRot="1" noMove="1" noResize="1" noEditPoints="1" noAdjustHandles="1" noChangeArrowheads="1" noChangeShapeType="1"/>
          </p:cNvSpPr>
          <p:nvPr/>
        </p:nvSpPr>
        <p:spPr>
          <a:xfrm>
            <a:off x="0" y="42550083"/>
            <a:ext cx="32918400" cy="1341119"/>
          </a:xfrm>
          <a:prstGeom prst="rect">
            <a:avLst/>
          </a:prstGeom>
          <a:solidFill>
            <a:schemeClr val="tx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kumimoji="0" lang="en-US" sz="1000" b="0" i="1" u="none" strike="noStrike" cap="none" normalizeH="0" baseline="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8169C2A6-9564-09BF-3989-9D297CD227B5}"/>
              </a:ext>
            </a:extLst>
          </p:cNvPr>
          <p:cNvSpPr/>
          <p:nvPr/>
        </p:nvSpPr>
        <p:spPr>
          <a:xfrm>
            <a:off x="22252429" y="42675814"/>
            <a:ext cx="11127088" cy="1089663"/>
          </a:xfrm>
          <a:prstGeom prst="rect">
            <a:avLst/>
          </a:prstGeom>
        </p:spPr>
        <p:txBody>
          <a:bodyPr wrap="square">
            <a:noAutofit/>
          </a:bodyPr>
          <a:lstStyle/>
          <a:p>
            <a:pPr>
              <a:spcAft>
                <a:spcPts val="796"/>
              </a:spcAft>
              <a:defRPr/>
            </a:pPr>
            <a:r>
              <a:rPr lang="en-US"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Department of Computer Science, Faculty of Science and Technology.</a:t>
            </a:r>
          </a:p>
          <a:p>
            <a:pPr>
              <a:spcAft>
                <a:spcPts val="796"/>
              </a:spcAft>
              <a:defRPr/>
            </a:pPr>
            <a:r>
              <a:rPr lang="en-US" sz="2797"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rPr>
              <a:t>American International University-Bangladesh (AIUB)</a:t>
            </a:r>
            <a:endParaRPr lang="en-US" sz="3402" b="1"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a:p>
            <a:pPr>
              <a:spcAft>
                <a:spcPts val="83"/>
              </a:spcAft>
              <a:defRPr/>
            </a:pPr>
            <a:endParaRPr lang="en-US" altLang="en-US" sz="2797" dirty="0">
              <a:solidFill>
                <a:schemeClr val="bg1"/>
              </a:solidFill>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83903A7-9AB1-3F93-9E69-2D1474DD54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6427" y="386719"/>
            <a:ext cx="3337559" cy="3337559"/>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3">
            <a:extLst>
              <a:ext uri="{FF2B5EF4-FFF2-40B4-BE49-F238E27FC236}">
                <a16:creationId xmlns:a16="http://schemas.microsoft.com/office/drawing/2014/main" id="{BF5512A1-67FF-5B6E-9559-157557AC0CCC}"/>
              </a:ext>
            </a:extLst>
          </p:cNvPr>
          <p:cNvSpPr txBox="1">
            <a:spLocks noChangeArrowheads="1"/>
          </p:cNvSpPr>
          <p:nvPr/>
        </p:nvSpPr>
        <p:spPr bwMode="auto">
          <a:xfrm>
            <a:off x="1074425" y="4993962"/>
            <a:ext cx="10055032" cy="10116552"/>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4602"/>
              </a:lnSpc>
              <a:spcAft>
                <a:spcPts val="1200"/>
              </a:spcAft>
            </a:pPr>
            <a:r>
              <a:rPr lang="en-US" sz="4800" b="1" dirty="0">
                <a:solidFill>
                  <a:srgbClr val="005BBB"/>
                </a:solidFill>
                <a:latin typeface="Times New Roman" panose="02020603050405020304" pitchFamily="18" charset="0"/>
                <a:cs typeface="Times New Roman" panose="02020603050405020304" pitchFamily="18" charset="0"/>
              </a:rPr>
              <a:t> Abstract</a:t>
            </a:r>
          </a:p>
          <a:p>
            <a:pPr marL="127020" marR="24131" algn="just">
              <a:lnSpc>
                <a:spcPct val="126000"/>
              </a:lnSpc>
              <a:spcBef>
                <a:spcPts val="757"/>
              </a:spcBef>
            </a:pPr>
            <a:r>
              <a:rPr lang="en-GB" sz="2800" b="1" dirty="0">
                <a:latin typeface="Times New Roman" panose="02020603050405020304" pitchFamily="18" charset="0"/>
                <a:cs typeface="Times New Roman" panose="02020603050405020304" pitchFamily="18" charset="0"/>
              </a:rPr>
              <a:t>A Real-Time Criminal Detection Model Using Biosensors and Eye Movement Analysis</a:t>
            </a:r>
            <a:r>
              <a:rPr lang="en-GB" sz="2800" dirty="0">
                <a:latin typeface="Times New Roman" panose="02020603050405020304" pitchFamily="18" charset="0"/>
                <a:cs typeface="Times New Roman" panose="02020603050405020304" pitchFamily="18" charset="0"/>
              </a:rPr>
              <a:t> is an embedded framework designed for real-time physiological anomaly detection to aid criminal identification in high-risk environments. By integrating a Heart Rate Sensor, GSR Sensor (Galvanic Skin Response), Eye Blink Sensor (MLX90614), and DS18B20 Temperature Sensor with an Arduino-based control system, the model captures biometric and ocular data indicative of stress or deceptive </a:t>
            </a:r>
            <a:r>
              <a:rPr lang="en-GB" sz="2800" dirty="0" err="1">
                <a:latin typeface="Times New Roman" panose="02020603050405020304" pitchFamily="18" charset="0"/>
                <a:cs typeface="Times New Roman" panose="02020603050405020304" pitchFamily="18" charset="0"/>
              </a:rPr>
              <a:t>behavior</a:t>
            </a:r>
            <a:r>
              <a:rPr lang="en-GB" sz="2800" dirty="0">
                <a:latin typeface="Times New Roman" panose="02020603050405020304" pitchFamily="18" charset="0"/>
                <a:cs typeface="Times New Roman" panose="02020603050405020304" pitchFamily="18" charset="0"/>
              </a:rPr>
              <a:t>. A 4x20 I2C LCD display enables live feedback and monitoring. The system fuses biometric signals using lightweight algorithms optimized for real-time processing on constrained hardware. This model leverages physiological patterns and involuntary eye movements to distinguish suspicious activity with high responsiveness and minimal latency. Suitable for deployment in airports, border control, and surveillance setups, the framework is cost-effective, scalable, and ideal for microcontroller-based embedded applications.</a:t>
            </a:r>
            <a:br>
              <a:rPr lang="en-SG" sz="2800" dirty="0">
                <a:solidFill>
                  <a:schemeClr val="tx2"/>
                </a:solidFill>
                <a:latin typeface="Times New Roman" panose="02020603050405020304" pitchFamily="18" charset="0"/>
                <a:cs typeface="Times New Roman" panose="02020603050405020304" pitchFamily="18" charset="0"/>
              </a:rPr>
            </a:br>
            <a:endParaRPr lang="en-SG" sz="2800" dirty="0">
              <a:solidFill>
                <a:schemeClr val="tx2"/>
              </a:solidFill>
              <a:latin typeface="Times New Roman" panose="02020603050405020304" pitchFamily="18" charset="0"/>
              <a:ea typeface="Arial" panose="020B0604020202020204" pitchFamily="34" charset="0"/>
              <a:cs typeface="Times New Roman" panose="02020603050405020304" pitchFamily="18" charset="0"/>
            </a:endParaRPr>
          </a:p>
        </p:txBody>
      </p:sp>
      <p:cxnSp>
        <p:nvCxnSpPr>
          <p:cNvPr id="46" name="Straight Connector 45">
            <a:extLst>
              <a:ext uri="{FF2B5EF4-FFF2-40B4-BE49-F238E27FC236}">
                <a16:creationId xmlns:a16="http://schemas.microsoft.com/office/drawing/2014/main" id="{169E7B9A-91F1-E077-42D9-51C400781E9D}"/>
              </a:ext>
            </a:extLst>
          </p:cNvPr>
          <p:cNvCxnSpPr/>
          <p:nvPr/>
        </p:nvCxnSpPr>
        <p:spPr bwMode="auto">
          <a:xfrm>
            <a:off x="1252635" y="14727796"/>
            <a:ext cx="9589330" cy="0"/>
          </a:xfrm>
          <a:prstGeom prst="line">
            <a:avLst/>
          </a:prstGeom>
          <a:noFill/>
          <a:ln w="25400" cap="flat" cmpd="sng" algn="ctr">
            <a:solidFill>
              <a:schemeClr val="tx1"/>
            </a:solidFill>
            <a:prstDash val="dash"/>
            <a:round/>
            <a:headEnd type="none" w="med" len="med"/>
            <a:tailEnd type="none" w="med" len="med"/>
          </a:ln>
          <a:effectLst/>
        </p:spPr>
      </p:cxnSp>
      <p:sp>
        <p:nvSpPr>
          <p:cNvPr id="55" name="TextBox 54">
            <a:extLst>
              <a:ext uri="{FF2B5EF4-FFF2-40B4-BE49-F238E27FC236}">
                <a16:creationId xmlns:a16="http://schemas.microsoft.com/office/drawing/2014/main" id="{CE118C7B-FBB4-9799-28F2-195BF99F561A}"/>
              </a:ext>
            </a:extLst>
          </p:cNvPr>
          <p:cNvSpPr txBox="1"/>
          <p:nvPr/>
        </p:nvSpPr>
        <p:spPr>
          <a:xfrm>
            <a:off x="1190917" y="14998241"/>
            <a:ext cx="9938539" cy="8190832"/>
          </a:xfrm>
          <a:prstGeom prst="rect">
            <a:avLst/>
          </a:prstGeom>
          <a:solidFill>
            <a:schemeClr val="bg1">
              <a:alpha val="63000"/>
            </a:schemeClr>
          </a:solidFill>
          <a:effectLst/>
        </p:spPr>
        <p:txBody>
          <a:bodyPr wrap="square">
            <a:spAutoFit/>
          </a:bodyPr>
          <a:lstStyle/>
          <a:p>
            <a:pPr algn="just">
              <a:lnSpc>
                <a:spcPts val="4602"/>
              </a:lnSpc>
              <a:spcAft>
                <a:spcPts val="1200"/>
              </a:spcAft>
              <a:defRPr/>
            </a:pPr>
            <a:r>
              <a:rPr lang="en-US" sz="4800" b="1" i="0" dirty="0">
                <a:solidFill>
                  <a:srgbClr val="005BBB"/>
                </a:solidFill>
                <a:effectLst/>
                <a:latin typeface="Times New Roman" panose="02020603050405020304" pitchFamily="18" charset="0"/>
                <a:cs typeface="Times New Roman" panose="02020603050405020304" pitchFamily="18" charset="0"/>
              </a:rPr>
              <a:t>Introduction</a:t>
            </a:r>
            <a:endParaRPr lang="en-SG" sz="2800" b="0" i="0" dirty="0">
              <a:solidFill>
                <a:srgbClr val="404040"/>
              </a:solidFill>
              <a:effectLst/>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Wingdings" panose="05000000000000000000" pitchFamily="2" charset="2"/>
              <a:buChar char="Ø"/>
            </a:pPr>
            <a:r>
              <a:rPr lang="en-SG" sz="2800" b="1" i="0" dirty="0">
                <a:solidFill>
                  <a:srgbClr val="0070C0"/>
                </a:solidFill>
                <a:effectLst/>
                <a:latin typeface="Times New Roman" panose="02020603050405020304" pitchFamily="18" charset="0"/>
                <a:cs typeface="Times New Roman" panose="02020603050405020304" pitchFamily="18" charset="0"/>
              </a:rPr>
              <a:t>Problem</a:t>
            </a:r>
            <a:endParaRPr lang="en-SG" sz="2800" b="0" i="0" dirty="0">
              <a:solidFill>
                <a:srgbClr val="0070C0"/>
              </a:solidFill>
              <a:effectLst/>
              <a:latin typeface="Times New Roman" panose="02020603050405020304" pitchFamily="18" charset="0"/>
              <a:cs typeface="Times New Roman" panose="02020603050405020304" pitchFamily="18" charset="0"/>
            </a:endParaRPr>
          </a:p>
          <a:p>
            <a:pPr marL="457200" indent="-457200" algn="just">
              <a:spcBef>
                <a:spcPts val="1029"/>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Real-time criminal detection needs accurate physiological analysis on low-power systems. Traditional methods are bulky, slow, and not suitable for portable use.</a:t>
            </a:r>
            <a:endParaRPr lang="en-GB" sz="2800" dirty="0"/>
          </a:p>
          <a:p>
            <a:pPr marL="457200" indent="-457200" algn="just">
              <a:spcBef>
                <a:spcPts val="1029"/>
              </a:spcBef>
              <a:spcAft>
                <a:spcPts val="1029"/>
              </a:spcAft>
              <a:buFont typeface="Wingdings" panose="05000000000000000000" pitchFamily="2" charset="2"/>
              <a:buChar char="Ø"/>
            </a:pPr>
            <a:r>
              <a:rPr lang="en-SG" sz="2800" b="1" i="0" dirty="0">
                <a:solidFill>
                  <a:srgbClr val="0070C0"/>
                </a:solidFill>
                <a:effectLst/>
                <a:latin typeface="Times New Roman" panose="02020603050405020304" pitchFamily="18" charset="0"/>
                <a:cs typeface="Times New Roman" panose="02020603050405020304" pitchFamily="18" charset="0"/>
              </a:rPr>
              <a:t>Solution</a:t>
            </a:r>
            <a:endParaRPr lang="en-SG" sz="2800" b="0" i="0" dirty="0">
              <a:solidFill>
                <a:srgbClr val="0070C0"/>
              </a:solidFill>
              <a:effectLst/>
              <a:latin typeface="Times New Roman" panose="02020603050405020304" pitchFamily="18" charset="0"/>
              <a:cs typeface="Times New Roman" panose="02020603050405020304" pitchFamily="18" charset="0"/>
            </a:endParaRPr>
          </a:p>
          <a:p>
            <a:pPr marL="457200" indent="-457200" algn="just">
              <a:spcBef>
                <a:spcPts val="1029"/>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This model uses lightweight biosensors and eye movement analysis on an Arduino to detect stress or deception in real time.</a:t>
            </a:r>
            <a:endParaRPr lang="en-GB" sz="2800" dirty="0"/>
          </a:p>
          <a:p>
            <a:pPr marL="457200" indent="-457200" algn="just">
              <a:spcBef>
                <a:spcPts val="1029"/>
              </a:spcBef>
              <a:spcAft>
                <a:spcPts val="1029"/>
              </a:spcAft>
              <a:buFont typeface="Wingdings" panose="05000000000000000000" pitchFamily="2" charset="2"/>
              <a:buChar char="Ø"/>
            </a:pPr>
            <a:r>
              <a:rPr lang="en-SG" sz="2800" b="1" i="0" dirty="0">
                <a:solidFill>
                  <a:srgbClr val="0070C0"/>
                </a:solidFill>
                <a:effectLst/>
                <a:latin typeface="Times New Roman" panose="02020603050405020304" pitchFamily="18" charset="0"/>
                <a:cs typeface="Times New Roman" panose="02020603050405020304" pitchFamily="18" charset="0"/>
              </a:rPr>
              <a:t>Key Innovations</a:t>
            </a:r>
            <a:endParaRPr lang="en-SG" sz="2800" b="0" i="0" dirty="0">
              <a:solidFill>
                <a:srgbClr val="0070C0"/>
              </a:solidFill>
              <a:effectLst/>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Heart Rate Sensor: Tracks pulse and oxygen efficiently.</a:t>
            </a:r>
          </a:p>
          <a:p>
            <a:pPr marL="457200" indent="-457200" algn="just">
              <a:lnSpc>
                <a:spcPts val="2143"/>
              </a:lnSpc>
              <a:spcBef>
                <a:spcPts val="1029"/>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GSR Sensor: Detects emotional stress via skin conductivity.</a:t>
            </a:r>
          </a:p>
          <a:p>
            <a:pPr marL="457200" indent="-457200" algn="just">
              <a:lnSpc>
                <a:spcPts val="2143"/>
              </a:lnSpc>
              <a:spcBef>
                <a:spcPts val="1029"/>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Eye Blink Sensor: Monitors eye movement using IR sensing.</a:t>
            </a:r>
          </a:p>
          <a:p>
            <a:pPr marL="457200" indent="-457200" algn="just">
              <a:lnSpc>
                <a:spcPts val="2143"/>
              </a:lnSpc>
              <a:spcBef>
                <a:spcPts val="1029"/>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Temperature Sensor: Measures stress-induced body heat changes.</a:t>
            </a:r>
          </a:p>
          <a:p>
            <a:pPr marL="457200" indent="-457200" algn="just">
              <a:lnSpc>
                <a:spcPts val="2143"/>
              </a:lnSpc>
              <a:spcBef>
                <a:spcPts val="1029"/>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LCD Display: Shows real-time results with minimal hardware.</a:t>
            </a:r>
          </a:p>
        </p:txBody>
      </p:sp>
      <p:cxnSp>
        <p:nvCxnSpPr>
          <p:cNvPr id="1024" name="Straight Connector 1023">
            <a:extLst>
              <a:ext uri="{FF2B5EF4-FFF2-40B4-BE49-F238E27FC236}">
                <a16:creationId xmlns:a16="http://schemas.microsoft.com/office/drawing/2014/main" id="{90329AB1-26B5-DD95-62D2-EA0F04DB75D9}"/>
              </a:ext>
            </a:extLst>
          </p:cNvPr>
          <p:cNvCxnSpPr/>
          <p:nvPr/>
        </p:nvCxnSpPr>
        <p:spPr bwMode="auto">
          <a:xfrm>
            <a:off x="1283340" y="41976138"/>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031" name="TextBox 1030">
            <a:extLst>
              <a:ext uri="{FF2B5EF4-FFF2-40B4-BE49-F238E27FC236}">
                <a16:creationId xmlns:a16="http://schemas.microsoft.com/office/drawing/2014/main" id="{FE639642-0756-CFE0-BE9E-484465460BAC}"/>
              </a:ext>
            </a:extLst>
          </p:cNvPr>
          <p:cNvSpPr txBox="1"/>
          <p:nvPr/>
        </p:nvSpPr>
        <p:spPr>
          <a:xfrm>
            <a:off x="22385820" y="13968557"/>
            <a:ext cx="9784080" cy="5221942"/>
          </a:xfrm>
          <a:prstGeom prst="rect">
            <a:avLst/>
          </a:prstGeom>
          <a:solidFill>
            <a:schemeClr val="bg1">
              <a:alpha val="63000"/>
            </a:schemeClr>
          </a:solidFill>
          <a:effectLst/>
        </p:spPr>
        <p:txBody>
          <a:bodyPr wrap="square">
            <a:spAutoFit/>
          </a:bodyPr>
          <a:lstStyle/>
          <a:p>
            <a:pPr algn="just">
              <a:lnSpc>
                <a:spcPts val="4602"/>
              </a:lnSpc>
              <a:spcAft>
                <a:spcPts val="1802"/>
              </a:spcAft>
              <a:defRPr/>
            </a:pPr>
            <a:r>
              <a:rPr lang="en-SG" sz="4800" b="1" i="0" dirty="0">
                <a:solidFill>
                  <a:srgbClr val="0070C0"/>
                </a:solidFill>
                <a:effectLst/>
                <a:latin typeface="Times New Roman" panose="02020603050405020304" pitchFamily="18" charset="0"/>
                <a:cs typeface="Times New Roman" panose="02020603050405020304" pitchFamily="18" charset="0"/>
              </a:rPr>
              <a:t>Results</a:t>
            </a:r>
            <a:endParaRPr lang="en-US" sz="4800" b="1" dirty="0">
              <a:latin typeface="Times New Roman" panose="02020603050405020304" pitchFamily="18" charset="0"/>
              <a:ea typeface="Arial" charset="0"/>
              <a:cs typeface="Times New Roman" panose="02020603050405020304" pitchFamily="18" charset="0"/>
            </a:endParaRPr>
          </a:p>
          <a:p>
            <a:pPr algn="just"/>
            <a:r>
              <a:rPr lang="en-GB" sz="2800" dirty="0">
                <a:latin typeface="Times New Roman" panose="02020603050405020304" pitchFamily="18" charset="0"/>
                <a:cs typeface="Times New Roman" panose="02020603050405020304" pitchFamily="18" charset="0"/>
              </a:rPr>
              <a:t>The proposed real-time criminal detection model demonstrated consistent performance across simulated stress conditions. Under controlled testing (Table 1), the system achieved an </a:t>
            </a:r>
            <a:r>
              <a:rPr lang="en-GB" sz="2800" b="1" dirty="0">
                <a:latin typeface="Times New Roman" panose="02020603050405020304" pitchFamily="18" charset="0"/>
                <a:cs typeface="Times New Roman" panose="02020603050405020304" pitchFamily="18" charset="0"/>
              </a:rPr>
              <a:t>average accuracy of 87.5%</a:t>
            </a:r>
            <a:r>
              <a:rPr lang="en-GB" sz="2800" dirty="0">
                <a:latin typeface="Times New Roman" panose="02020603050405020304" pitchFamily="18" charset="0"/>
                <a:cs typeface="Times New Roman" panose="02020603050405020304" pitchFamily="18" charset="0"/>
              </a:rPr>
              <a:t> in identifying stress-induced states based on biosensor input combinations. Eye blink + GSR fusion outperformed other individual signals. The model responded with </a:t>
            </a:r>
            <a:r>
              <a:rPr lang="en-GB" sz="2800" b="1" dirty="0">
                <a:latin typeface="Times New Roman" panose="02020603050405020304" pitchFamily="18" charset="0"/>
                <a:cs typeface="Times New Roman" panose="02020603050405020304" pitchFamily="18" charset="0"/>
              </a:rPr>
              <a:t>&lt;200 </a:t>
            </a:r>
            <a:r>
              <a:rPr lang="en-GB" sz="2800" b="1" dirty="0" err="1">
                <a:latin typeface="Times New Roman" panose="02020603050405020304" pitchFamily="18" charset="0"/>
                <a:cs typeface="Times New Roman" panose="02020603050405020304" pitchFamily="18" charset="0"/>
              </a:rPr>
              <a:t>ms</a:t>
            </a:r>
            <a:r>
              <a:rPr lang="en-GB" sz="2800" b="1" dirty="0">
                <a:latin typeface="Times New Roman" panose="02020603050405020304" pitchFamily="18" charset="0"/>
                <a:cs typeface="Times New Roman" panose="02020603050405020304" pitchFamily="18" charset="0"/>
              </a:rPr>
              <a:t> latency</a:t>
            </a:r>
            <a:r>
              <a:rPr lang="en-GB" sz="2800" dirty="0">
                <a:latin typeface="Times New Roman" panose="02020603050405020304" pitchFamily="18" charset="0"/>
                <a:cs typeface="Times New Roman" panose="02020603050405020304" pitchFamily="18" charset="0"/>
              </a:rPr>
              <a:t>, and no hardware overflow occurred on the Arduino Uno. Visual outputs (LEDs, LCD) correctly reflected classification logic in over 90% of test runs. Minimal false positives were observed in low-stress conditions.</a:t>
            </a:r>
          </a:p>
        </p:txBody>
      </p:sp>
      <p:cxnSp>
        <p:nvCxnSpPr>
          <p:cNvPr id="1037" name="Straight Connector 1036">
            <a:extLst>
              <a:ext uri="{FF2B5EF4-FFF2-40B4-BE49-F238E27FC236}">
                <a16:creationId xmlns:a16="http://schemas.microsoft.com/office/drawing/2014/main" id="{F831B0C1-6CC7-02D5-929B-BBDBF5209391}"/>
              </a:ext>
            </a:extLst>
          </p:cNvPr>
          <p:cNvCxnSpPr/>
          <p:nvPr/>
        </p:nvCxnSpPr>
        <p:spPr bwMode="auto">
          <a:xfrm>
            <a:off x="11886265" y="41976141"/>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038" name="TextBox 1037">
            <a:extLst>
              <a:ext uri="{FF2B5EF4-FFF2-40B4-BE49-F238E27FC236}">
                <a16:creationId xmlns:a16="http://schemas.microsoft.com/office/drawing/2014/main" id="{A247AC93-F3A5-CFD1-FE45-732FCFDA5933}"/>
              </a:ext>
            </a:extLst>
          </p:cNvPr>
          <p:cNvSpPr txBox="1"/>
          <p:nvPr/>
        </p:nvSpPr>
        <p:spPr>
          <a:xfrm>
            <a:off x="22316637" y="26666665"/>
            <a:ext cx="9737516" cy="12052017"/>
          </a:xfrm>
          <a:prstGeom prst="rect">
            <a:avLst/>
          </a:prstGeom>
          <a:solidFill>
            <a:schemeClr val="bg1">
              <a:alpha val="63000"/>
            </a:schemeClr>
          </a:solidFill>
          <a:effectLst/>
        </p:spPr>
        <p:txBody>
          <a:bodyPr wrap="square">
            <a:spAutoFit/>
          </a:bodyPr>
          <a:lstStyle/>
          <a:p>
            <a:pPr algn="just">
              <a:lnSpc>
                <a:spcPts val="3802"/>
              </a:lnSpc>
              <a:spcAft>
                <a:spcPts val="1200"/>
              </a:spcAft>
              <a:buClr>
                <a:schemeClr val="tx2"/>
              </a:buClr>
              <a:defRPr/>
            </a:pPr>
            <a:r>
              <a:rPr lang="en-US" sz="4800" b="1" dirty="0">
                <a:solidFill>
                  <a:srgbClr val="0070C0"/>
                </a:solidFill>
                <a:latin typeface="Times New Roman" panose="02020603050405020304" pitchFamily="18" charset="0"/>
                <a:cs typeface="Times New Roman" panose="02020603050405020304" pitchFamily="18" charset="0"/>
              </a:rPr>
              <a:t>References</a:t>
            </a:r>
            <a:endParaRPr lang="en-US" sz="2400" dirty="0">
              <a:solidFill>
                <a:srgbClr val="0070C0"/>
              </a:solidFill>
              <a:latin typeface="Times New Roman" panose="02020603050405020304" pitchFamily="18" charset="0"/>
              <a:ea typeface="Arial" charset="0"/>
              <a:cs typeface="Times New Roman" panose="02020603050405020304" pitchFamily="18" charset="0"/>
            </a:endParaRPr>
          </a:p>
          <a:p>
            <a:pPr algn="just">
              <a:spcBef>
                <a:spcPts val="663"/>
              </a:spcBef>
              <a:tabLst>
                <a:tab pos="267373" algn="l"/>
              </a:tabLst>
            </a:pPr>
            <a:r>
              <a:rPr lang="en-SG" sz="2400" dirty="0">
                <a:latin typeface="Times New Roman" panose="02020603050405020304" pitchFamily="18" charset="0"/>
                <a:ea typeface="Arial" panose="020B0604020202020204" pitchFamily="34" charset="0"/>
                <a:cs typeface="Times New Roman" panose="02020603050405020304" pitchFamily="18" charset="0"/>
              </a:rPr>
              <a:t>[1] </a:t>
            </a:r>
            <a:r>
              <a:rPr lang="en-GB" sz="2400" dirty="0"/>
              <a:t>Picard, R. W. (1997). </a:t>
            </a:r>
            <a:r>
              <a:rPr lang="en-GB" sz="2400" i="1" dirty="0"/>
              <a:t>Affective Computing</a:t>
            </a:r>
            <a:r>
              <a:rPr lang="en-GB" sz="2400" dirty="0"/>
              <a:t>. MIT Press.</a:t>
            </a:r>
          </a:p>
          <a:p>
            <a:pPr algn="just">
              <a:spcBef>
                <a:spcPts val="663"/>
              </a:spcBef>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SG" sz="2400" dirty="0">
                <a:latin typeface="Times New Roman" panose="02020603050405020304" pitchFamily="18" charset="0"/>
                <a:ea typeface="Times New Roman" panose="02020603050405020304" pitchFamily="18" charset="0"/>
                <a:cs typeface="Times New Roman" panose="02020603050405020304" pitchFamily="18" charset="0"/>
              </a:rPr>
              <a:t>[2] </a:t>
            </a:r>
            <a:r>
              <a:rPr lang="en-GB" sz="2400" dirty="0">
                <a:latin typeface="Times New Roman" panose="02020603050405020304" pitchFamily="18" charset="0"/>
                <a:ea typeface="Times New Roman" panose="02020603050405020304" pitchFamily="18" charset="0"/>
                <a:cs typeface="Times New Roman" panose="02020603050405020304" pitchFamily="18" charset="0"/>
              </a:rPr>
              <a:t>Healey, J., &amp; Picard, R. (2005). Detecting stress during real-world driving tasks using physiological sensors. IEEE Transactions on Intelligent Transportation Systems, 6(2), 156–166.</a:t>
            </a:r>
          </a:p>
          <a:p>
            <a:pPr algn="just">
              <a:spcBef>
                <a:spcPts val="663"/>
              </a:spcBef>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US" sz="2400" dirty="0">
                <a:latin typeface="Times New Roman" panose="02020603050405020304" pitchFamily="18" charset="0"/>
                <a:ea typeface="Arial" panose="020B0604020202020204" pitchFamily="34" charset="0"/>
                <a:cs typeface="Times New Roman" panose="02020603050405020304" pitchFamily="18" charset="0"/>
              </a:rPr>
              <a:t>[3] </a:t>
            </a:r>
            <a:r>
              <a:rPr lang="en-GB" sz="2400" dirty="0">
                <a:latin typeface="Times New Roman" panose="02020603050405020304" pitchFamily="18" charset="0"/>
                <a:ea typeface="Arial" panose="020B0604020202020204" pitchFamily="34" charset="0"/>
                <a:cs typeface="Times New Roman" panose="02020603050405020304" pitchFamily="18" charset="0"/>
              </a:rPr>
              <a:t>Sharma, N., &amp; Gedeon, T. (2012). Objective measures, sensors and computational techniques for stress recognition and classification: A survey. Computer Methods and Programs in Biomedicine, 108(3), 1287–1301.</a:t>
            </a:r>
          </a:p>
          <a:p>
            <a:pPr algn="just">
              <a:spcBef>
                <a:spcPts val="663"/>
              </a:spcBef>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US" sz="2400" dirty="0">
                <a:latin typeface="Times New Roman" panose="02020603050405020304" pitchFamily="18" charset="0"/>
                <a:ea typeface="Arial" panose="020B0604020202020204" pitchFamily="34" charset="0"/>
                <a:cs typeface="Times New Roman" panose="02020603050405020304" pitchFamily="18" charset="0"/>
              </a:rPr>
              <a:t>[4] </a:t>
            </a:r>
            <a:r>
              <a:rPr lang="en-GB" sz="2400" dirty="0">
                <a:latin typeface="Times New Roman" panose="02020603050405020304" pitchFamily="18" charset="0"/>
                <a:ea typeface="Arial" panose="020B0604020202020204" pitchFamily="34" charset="0"/>
                <a:cs typeface="Times New Roman" panose="02020603050405020304" pitchFamily="18" charset="0"/>
              </a:rPr>
              <a:t>Kim, J., &amp; André, E. (2008). Emotion recognition based on physiological changes in music listening. IEEE Transactions on Pattern Analysis and Machine Intelligence, 30(12), 2067–2083.</a:t>
            </a:r>
          </a:p>
          <a:p>
            <a:pPr algn="just">
              <a:spcBef>
                <a:spcPts val="663"/>
              </a:spcBef>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US" sz="2400" dirty="0">
                <a:latin typeface="Times New Roman" panose="02020603050405020304" pitchFamily="18" charset="0"/>
                <a:ea typeface="Arial" panose="020B0604020202020204" pitchFamily="34" charset="0"/>
                <a:cs typeface="Times New Roman" panose="02020603050405020304" pitchFamily="18" charset="0"/>
              </a:rPr>
              <a:t>[5] Poria, S., Cambria, E., Bajpai, R., &amp; Hussain, A. (2017). A review of affective computing: From unimodal analysis to multimodal fusion. Information Fusion, 37, 98–125.</a:t>
            </a:r>
          </a:p>
          <a:p>
            <a:pPr algn="just">
              <a:spcBef>
                <a:spcPts val="663"/>
              </a:spcBef>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US" sz="2400" dirty="0">
                <a:latin typeface="Times New Roman" panose="02020603050405020304" pitchFamily="18" charset="0"/>
                <a:ea typeface="Arial" panose="020B0604020202020204" pitchFamily="34" charset="0"/>
                <a:cs typeface="Times New Roman" panose="02020603050405020304" pitchFamily="18" charset="0"/>
              </a:rPr>
              <a:t>[6] Arduino. (2020). Arduino Uno Rev3 Datasheet. Retrieved from </a:t>
            </a:r>
            <a:r>
              <a:rPr lang="en-US" sz="2400" dirty="0">
                <a:latin typeface="Times New Roman" panose="02020603050405020304" pitchFamily="18" charset="0"/>
                <a:ea typeface="Arial" panose="020B06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https://store.arduino.cc/usa/arduino-uno-rev3</a:t>
            </a:r>
            <a:endParaRPr lang="en-US"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US" sz="2400" dirty="0">
                <a:latin typeface="Times New Roman" panose="02020603050405020304" pitchFamily="18" charset="0"/>
                <a:ea typeface="Arial" panose="020B0604020202020204" pitchFamily="34" charset="0"/>
                <a:cs typeface="Times New Roman" panose="02020603050405020304" pitchFamily="18" charset="0"/>
              </a:rPr>
              <a:t>[7] </a:t>
            </a:r>
            <a:r>
              <a:rPr lang="en-GB" sz="2400" dirty="0">
                <a:latin typeface="Times New Roman" panose="02020603050405020304" pitchFamily="18" charset="0"/>
                <a:ea typeface="Arial" panose="020B0604020202020204" pitchFamily="34" charset="0"/>
                <a:cs typeface="Times New Roman" panose="02020603050405020304" pitchFamily="18" charset="0"/>
              </a:rPr>
              <a:t>MAX30100 Pulse Oximeter and Heart-Rate Sensor IC Datasheet. Maxim Integrated. Retrieved from </a:t>
            </a:r>
            <a:r>
              <a:rPr lang="en-GB" sz="2400" dirty="0">
                <a:latin typeface="Times New Roman" panose="02020603050405020304" pitchFamily="18" charset="0"/>
                <a:ea typeface="Arial" panose="020B06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https://datasheets.maximintegrated.com</a:t>
            </a:r>
            <a:endParaRPr lang="en-GB"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endParaRPr lang="en-SG" sz="2400" dirty="0">
              <a:latin typeface="Times New Roman" panose="02020603050405020304" pitchFamily="18" charset="0"/>
              <a:ea typeface="Arial" panose="020B0604020202020204" pitchFamily="34" charset="0"/>
              <a:cs typeface="Times New Roman" panose="02020603050405020304" pitchFamily="18" charset="0"/>
            </a:endParaRPr>
          </a:p>
          <a:p>
            <a:pPr algn="just">
              <a:spcBef>
                <a:spcPts val="663"/>
              </a:spcBef>
              <a:tabLst>
                <a:tab pos="267373" algn="l"/>
              </a:tabLst>
            </a:pPr>
            <a:r>
              <a:rPr lang="en-US" sz="2400" dirty="0">
                <a:latin typeface="Times New Roman" panose="02020603050405020304" pitchFamily="18" charset="0"/>
                <a:ea typeface="Arial" panose="020B0604020202020204" pitchFamily="34" charset="0"/>
                <a:cs typeface="Times New Roman" panose="02020603050405020304" pitchFamily="18" charset="0"/>
              </a:rPr>
              <a:t>[8] </a:t>
            </a:r>
            <a:r>
              <a:rPr lang="en-GB" sz="2400" dirty="0">
                <a:latin typeface="Times New Roman" panose="02020603050405020304" pitchFamily="18" charset="0"/>
                <a:ea typeface="Arial" panose="020B0604020202020204" pitchFamily="34" charset="0"/>
                <a:cs typeface="Times New Roman" panose="02020603050405020304" pitchFamily="18" charset="0"/>
              </a:rPr>
              <a:t>Kurniawan, H., Maslov, A. V., &amp; </a:t>
            </a:r>
            <a:r>
              <a:rPr lang="en-GB" sz="2400" dirty="0" err="1">
                <a:latin typeface="Times New Roman" panose="02020603050405020304" pitchFamily="18" charset="0"/>
                <a:ea typeface="Arial" panose="020B0604020202020204" pitchFamily="34" charset="0"/>
                <a:cs typeface="Times New Roman" panose="02020603050405020304" pitchFamily="18" charset="0"/>
              </a:rPr>
              <a:t>Pechenizkiy</a:t>
            </a:r>
            <a:r>
              <a:rPr lang="en-GB" sz="2400" dirty="0">
                <a:latin typeface="Times New Roman" panose="02020603050405020304" pitchFamily="18" charset="0"/>
                <a:ea typeface="Arial" panose="020B0604020202020204" pitchFamily="34" charset="0"/>
                <a:cs typeface="Times New Roman" panose="02020603050405020304" pitchFamily="18" charset="0"/>
              </a:rPr>
              <a:t>, M. (2013). Stress detection from speech and Galvanic Skin Response signals. Proceedings of the 26th IEEE International Symposium on Computer-Based Medical Systems.</a:t>
            </a:r>
            <a:endParaRPr lang="en-US" sz="2400" dirty="0">
              <a:latin typeface="Times New Roman" panose="02020603050405020304" pitchFamily="18" charset="0"/>
              <a:ea typeface="Arial" panose="020B0604020202020204" pitchFamily="34" charset="0"/>
              <a:cs typeface="Times New Roman" panose="02020603050405020304" pitchFamily="18" charset="0"/>
            </a:endParaRPr>
          </a:p>
        </p:txBody>
      </p:sp>
      <p:sp>
        <p:nvSpPr>
          <p:cNvPr id="1039" name="TextBox 1038">
            <a:extLst>
              <a:ext uri="{FF2B5EF4-FFF2-40B4-BE49-F238E27FC236}">
                <a16:creationId xmlns:a16="http://schemas.microsoft.com/office/drawing/2014/main" id="{C205E587-4D85-E83B-4A33-B7BFC8E89E46}"/>
              </a:ext>
            </a:extLst>
          </p:cNvPr>
          <p:cNvSpPr txBox="1"/>
          <p:nvPr/>
        </p:nvSpPr>
        <p:spPr>
          <a:xfrm>
            <a:off x="22252429" y="39202851"/>
            <a:ext cx="9737516" cy="2645019"/>
          </a:xfrm>
          <a:prstGeom prst="rect">
            <a:avLst/>
          </a:prstGeom>
          <a:solidFill>
            <a:schemeClr val="bg1">
              <a:alpha val="63000"/>
            </a:schemeClr>
          </a:solidFill>
          <a:effectLst/>
        </p:spPr>
        <p:txBody>
          <a:bodyPr wrap="square">
            <a:spAutoFit/>
          </a:bodyPr>
          <a:lstStyle/>
          <a:p>
            <a:pPr algn="just">
              <a:lnSpc>
                <a:spcPts val="3802"/>
              </a:lnSpc>
              <a:spcAft>
                <a:spcPts val="1200"/>
              </a:spcAft>
              <a:buClr>
                <a:schemeClr val="tx2"/>
              </a:buClr>
              <a:defRPr/>
            </a:pPr>
            <a:r>
              <a:rPr lang="en-US" sz="4800" b="1" dirty="0">
                <a:solidFill>
                  <a:srgbClr val="005BBB"/>
                </a:solidFill>
                <a:latin typeface="Times New Roman" panose="02020603050405020304" pitchFamily="18" charset="0"/>
                <a:cs typeface="Times New Roman" panose="02020603050405020304" pitchFamily="18" charset="0"/>
              </a:rPr>
              <a:t>Acknowledgement</a:t>
            </a:r>
            <a:endParaRPr lang="en-US" sz="2400" b="1" dirty="0">
              <a:solidFill>
                <a:srgbClr val="005BBB"/>
              </a:solidFill>
              <a:latin typeface="Times New Roman" panose="02020603050405020304" pitchFamily="18" charset="0"/>
              <a:cs typeface="Times New Roman" panose="02020603050405020304" pitchFamily="18" charset="0"/>
            </a:endParaRPr>
          </a:p>
          <a:p>
            <a:pPr algn="just">
              <a:lnSpc>
                <a:spcPts val="3802"/>
              </a:lnSpc>
              <a:spcAft>
                <a:spcPts val="1200"/>
              </a:spcAft>
              <a:buClr>
                <a:schemeClr val="tx2"/>
              </a:buClr>
              <a:defRPr/>
            </a:pPr>
            <a:r>
              <a:rPr lang="en-US" sz="2797" dirty="0">
                <a:latin typeface="Times New Roman" panose="02020603050405020304" pitchFamily="18" charset="0"/>
                <a:cs typeface="Times New Roman" panose="02020603050405020304" pitchFamily="18" charset="0"/>
              </a:rPr>
              <a:t>We gratefully acknowledge our supervisor Prof. Dr. M. F. </a:t>
            </a:r>
            <a:r>
              <a:rPr lang="en-US" sz="2797" dirty="0" err="1">
                <a:latin typeface="Times New Roman" panose="02020603050405020304" pitchFamily="18" charset="0"/>
                <a:cs typeface="Times New Roman" panose="02020603050405020304" pitchFamily="18" charset="0"/>
              </a:rPr>
              <a:t>Mridha</a:t>
            </a:r>
            <a:r>
              <a:rPr lang="en-US" sz="2797" dirty="0">
                <a:latin typeface="Times New Roman" panose="02020603050405020304" pitchFamily="18" charset="0"/>
                <a:cs typeface="Times New Roman" panose="02020603050405020304" pitchFamily="18" charset="0"/>
              </a:rPr>
              <a:t> and  </a:t>
            </a:r>
            <a:r>
              <a:rPr lang="en-GB" sz="2800" dirty="0"/>
              <a:t>Hardware Element and Circuit Diagram</a:t>
            </a:r>
            <a:r>
              <a:rPr lang="en-US" sz="2797" dirty="0">
                <a:latin typeface="Times New Roman" panose="02020603050405020304" pitchFamily="18" charset="0"/>
                <a:cs typeface="Times New Roman" panose="02020603050405020304" pitchFamily="18" charset="0"/>
              </a:rPr>
              <a:t>for his invaluable guidance. This work was conducted with dedication from all team members. </a:t>
            </a:r>
          </a:p>
        </p:txBody>
      </p:sp>
      <p:cxnSp>
        <p:nvCxnSpPr>
          <p:cNvPr id="2" name="Straight Connector 1">
            <a:extLst>
              <a:ext uri="{FF2B5EF4-FFF2-40B4-BE49-F238E27FC236}">
                <a16:creationId xmlns:a16="http://schemas.microsoft.com/office/drawing/2014/main" id="{781E709E-23C2-243F-B7B7-B47FB95ED7E3}"/>
              </a:ext>
            </a:extLst>
          </p:cNvPr>
          <p:cNvCxnSpPr/>
          <p:nvPr/>
        </p:nvCxnSpPr>
        <p:spPr bwMode="auto">
          <a:xfrm>
            <a:off x="22385820" y="41976138"/>
            <a:ext cx="9784080" cy="0"/>
          </a:xfrm>
          <a:prstGeom prst="line">
            <a:avLst/>
          </a:prstGeom>
          <a:noFill/>
          <a:ln w="25400" cap="flat" cmpd="sng" algn="ctr">
            <a:solidFill>
              <a:schemeClr val="tx1"/>
            </a:solidFill>
            <a:prstDash val="dash"/>
            <a:round/>
            <a:headEnd type="none" w="med" len="med"/>
            <a:tailEnd type="none" w="med" len="med"/>
          </a:ln>
          <a:effectLst/>
        </p:spPr>
      </p:cxnSp>
      <p:sp>
        <p:nvSpPr>
          <p:cNvPr id="3" name="TextBox 2">
            <a:extLst>
              <a:ext uri="{FF2B5EF4-FFF2-40B4-BE49-F238E27FC236}">
                <a16:creationId xmlns:a16="http://schemas.microsoft.com/office/drawing/2014/main" id="{C33A709B-238E-45E9-181A-46428A6F7298}"/>
              </a:ext>
            </a:extLst>
          </p:cNvPr>
          <p:cNvSpPr txBox="1"/>
          <p:nvPr/>
        </p:nvSpPr>
        <p:spPr>
          <a:xfrm>
            <a:off x="22385820" y="22408640"/>
            <a:ext cx="9784080" cy="3722237"/>
          </a:xfrm>
          <a:prstGeom prst="rect">
            <a:avLst/>
          </a:prstGeom>
          <a:solidFill>
            <a:schemeClr val="bg1">
              <a:alpha val="63000"/>
            </a:schemeClr>
          </a:solidFill>
          <a:effectLst/>
        </p:spPr>
        <p:txBody>
          <a:bodyPr wrap="square">
            <a:spAutoFit/>
          </a:bodyPr>
          <a:lstStyle/>
          <a:p>
            <a:pPr algn="just">
              <a:lnSpc>
                <a:spcPts val="4602"/>
              </a:lnSpc>
              <a:spcAft>
                <a:spcPts val="1200"/>
              </a:spcAft>
              <a:defRPr/>
            </a:pPr>
            <a:r>
              <a:rPr lang="en-US" sz="4800" b="1" dirty="0">
                <a:solidFill>
                  <a:srgbClr val="005BBB"/>
                </a:solidFill>
                <a:latin typeface="Times New Roman" panose="02020603050405020304" pitchFamily="18" charset="0"/>
                <a:cs typeface="Times New Roman" panose="02020603050405020304" pitchFamily="18" charset="0"/>
              </a:rPr>
              <a:t>Conclusion</a:t>
            </a:r>
          </a:p>
          <a:p>
            <a:pPr algn="just">
              <a:lnSpc>
                <a:spcPts val="4602"/>
              </a:lnSpc>
              <a:spcAft>
                <a:spcPts val="1200"/>
              </a:spcAft>
              <a:defRPr/>
            </a:pPr>
            <a:r>
              <a:rPr lang="en-GB" sz="2797" dirty="0">
                <a:latin typeface="Times New Roman" panose="02020603050405020304" pitchFamily="18" charset="0"/>
                <a:cs typeface="Times New Roman" panose="02020603050405020304" pitchFamily="18" charset="0"/>
              </a:rPr>
              <a:t>This model offers a low-cost, real-time solution for detecting stress and potential criminal </a:t>
            </a:r>
            <a:r>
              <a:rPr lang="en-GB" sz="2797" dirty="0" err="1">
                <a:latin typeface="Times New Roman" panose="02020603050405020304" pitchFamily="18" charset="0"/>
                <a:cs typeface="Times New Roman" panose="02020603050405020304" pitchFamily="18" charset="0"/>
              </a:rPr>
              <a:t>behavior</a:t>
            </a:r>
            <a:r>
              <a:rPr lang="en-GB" sz="2797" dirty="0">
                <a:latin typeface="Times New Roman" panose="02020603050405020304" pitchFamily="18" charset="0"/>
                <a:cs typeface="Times New Roman" panose="02020603050405020304" pitchFamily="18" charset="0"/>
              </a:rPr>
              <a:t> using biosensors and eye movement analysis. With lightweight hardware and efficient sensor fusion, it enables fast, portable, and automated monitoring suitable for edge environments like airports and surveillance zones.</a:t>
            </a:r>
            <a:endParaRPr lang="en-US" sz="2797" dirty="0">
              <a:latin typeface="Times New Roman" panose="02020603050405020304" pitchFamily="18" charset="0"/>
              <a:ea typeface="Arial" charset="0"/>
              <a:cs typeface="Times New Roman" panose="02020603050405020304" pitchFamily="18" charset="0"/>
            </a:endParaRPr>
          </a:p>
        </p:txBody>
      </p:sp>
      <p:sp>
        <p:nvSpPr>
          <p:cNvPr id="6" name="TextBox 5">
            <a:extLst>
              <a:ext uri="{FF2B5EF4-FFF2-40B4-BE49-F238E27FC236}">
                <a16:creationId xmlns:a16="http://schemas.microsoft.com/office/drawing/2014/main" id="{E95A80C2-4696-6203-305C-EF9690F3E8D4}"/>
              </a:ext>
            </a:extLst>
          </p:cNvPr>
          <p:cNvSpPr txBox="1"/>
          <p:nvPr/>
        </p:nvSpPr>
        <p:spPr>
          <a:xfrm>
            <a:off x="1233291" y="23790748"/>
            <a:ext cx="9737300" cy="7596951"/>
          </a:xfrm>
          <a:prstGeom prst="rect">
            <a:avLst/>
          </a:prstGeom>
          <a:noFill/>
        </p:spPr>
        <p:txBody>
          <a:bodyPr wrap="square">
            <a:spAutoFit/>
          </a:bodyPr>
          <a:lstStyle/>
          <a:p>
            <a:pPr>
              <a:lnSpc>
                <a:spcPts val="2143"/>
              </a:lnSpc>
              <a:spcBef>
                <a:spcPts val="1029"/>
              </a:spcBef>
              <a:spcAft>
                <a:spcPts val="1029"/>
              </a:spcAft>
            </a:pPr>
            <a:r>
              <a:rPr lang="en-US" sz="4800" b="1" dirty="0">
                <a:solidFill>
                  <a:srgbClr val="005BBB"/>
                </a:solidFill>
                <a:latin typeface="Times New Roman" panose="02020603050405020304" pitchFamily="18" charset="0"/>
                <a:cs typeface="Times New Roman" panose="02020603050405020304" pitchFamily="18" charset="0"/>
              </a:rPr>
              <a:t>Background and Motivation </a:t>
            </a:r>
            <a:endParaRPr lang="en-US" b="1" i="0" dirty="0">
              <a:solidFill>
                <a:srgbClr val="404040"/>
              </a:solidFill>
              <a:effectLst/>
              <a:latin typeface="Times New Roman" panose="02020603050405020304" pitchFamily="18" charset="0"/>
              <a:cs typeface="Times New Roman" panose="02020603050405020304" pitchFamily="18" charset="0"/>
            </a:endParaRPr>
          </a:p>
          <a:p>
            <a:pPr marL="457200" indent="-457200" algn="just">
              <a:lnSpc>
                <a:spcPts val="2143"/>
              </a:lnSpc>
              <a:spcBef>
                <a:spcPts val="1029"/>
              </a:spcBef>
              <a:spcAft>
                <a:spcPts val="1029"/>
              </a:spcAft>
              <a:buFont typeface="Wingdings" panose="05000000000000000000" pitchFamily="2" charset="2"/>
              <a:buChar char="Ø"/>
            </a:pPr>
            <a:r>
              <a:rPr lang="en-GB" sz="2800" b="1" dirty="0">
                <a:solidFill>
                  <a:srgbClr val="0070C0"/>
                </a:solidFill>
                <a:latin typeface="Times New Roman" panose="02020603050405020304" pitchFamily="18" charset="0"/>
                <a:cs typeface="Times New Roman" panose="02020603050405020304" pitchFamily="18" charset="0"/>
              </a:rPr>
              <a:t>Why Real-Time Criminal Detection Matters</a:t>
            </a:r>
            <a:endParaRPr lang="en-US" sz="2800" b="1" i="0" dirty="0">
              <a:solidFill>
                <a:srgbClr val="0070C0"/>
              </a:solidFill>
              <a:effectLst/>
              <a:latin typeface="Times New Roman" panose="02020603050405020304" pitchFamily="18" charset="0"/>
              <a:cs typeface="Times New Roman" panose="02020603050405020304" pitchFamily="18" charset="0"/>
            </a:endParaRPr>
          </a:p>
          <a:p>
            <a:pPr marL="457200" indent="-457200" algn="just">
              <a:spcBef>
                <a:spcPts val="1029"/>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Applications: Airport security, surveillance systems, border control, and public safety enforcement.</a:t>
            </a:r>
          </a:p>
          <a:p>
            <a:pPr marL="457200" indent="-457200" algn="just">
              <a:spcBef>
                <a:spcPts val="1029"/>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Challenges: Traditional systems are costly, bulky, and require expert supervision, limiting real-time and on-site use.</a:t>
            </a:r>
          </a:p>
          <a:p>
            <a:pPr marL="457200" indent="-457200" algn="just">
              <a:spcBef>
                <a:spcPts val="1029"/>
              </a:spcBef>
              <a:spcAft>
                <a:spcPts val="1029"/>
              </a:spcAft>
              <a:buFont typeface="Wingdings" panose="05000000000000000000" pitchFamily="2" charset="2"/>
              <a:buChar char="Ø"/>
            </a:pPr>
            <a:r>
              <a:rPr lang="en-US" sz="2800" b="1" i="0" dirty="0">
                <a:solidFill>
                  <a:srgbClr val="0070C0"/>
                </a:solidFill>
                <a:effectLst/>
                <a:latin typeface="Times New Roman" panose="02020603050405020304" pitchFamily="18" charset="0"/>
                <a:cs typeface="Times New Roman" panose="02020603050405020304" pitchFamily="18" charset="0"/>
              </a:rPr>
              <a:t>Motivation</a:t>
            </a:r>
          </a:p>
          <a:p>
            <a:pPr marL="457200" indent="-457200" algn="just">
              <a:spcBef>
                <a:spcPts val="1029"/>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Lightweight Sensors: Compact biosensors (heart rate, GSR, temperature, eye movement) enable non-invasive stress detection.</a:t>
            </a:r>
          </a:p>
          <a:p>
            <a:pPr marL="457200" indent="-457200" algn="just">
              <a:spcBef>
                <a:spcPts val="1029"/>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Efficient Integration: Simple microcontroller-based fusion allows real-time analysis without complex processing units</a:t>
            </a:r>
            <a:r>
              <a:rPr lang="en-GB" sz="2800" dirty="0"/>
              <a:t>.</a:t>
            </a:r>
          </a:p>
          <a:p>
            <a:pPr marL="457200" indent="-457200" algn="just">
              <a:spcBef>
                <a:spcPts val="1029"/>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Edge Deployment: Low-power Arduino platform ensures portability and affordability for widespread use</a:t>
            </a:r>
            <a:r>
              <a:rPr lang="en-GB" sz="2800" dirty="0"/>
              <a:t>.</a:t>
            </a:r>
          </a:p>
        </p:txBody>
      </p:sp>
      <p:cxnSp>
        <p:nvCxnSpPr>
          <p:cNvPr id="7" name="Straight Connector 6">
            <a:extLst>
              <a:ext uri="{FF2B5EF4-FFF2-40B4-BE49-F238E27FC236}">
                <a16:creationId xmlns:a16="http://schemas.microsoft.com/office/drawing/2014/main" id="{3C412538-4FBB-11D9-D063-B67E99E3AE1A}"/>
              </a:ext>
            </a:extLst>
          </p:cNvPr>
          <p:cNvCxnSpPr/>
          <p:nvPr/>
        </p:nvCxnSpPr>
        <p:spPr bwMode="auto">
          <a:xfrm>
            <a:off x="1252635" y="23361238"/>
            <a:ext cx="9589330" cy="0"/>
          </a:xfrm>
          <a:prstGeom prst="line">
            <a:avLst/>
          </a:prstGeom>
          <a:noFill/>
          <a:ln w="25400" cap="flat" cmpd="sng" algn="ctr">
            <a:solidFill>
              <a:schemeClr val="tx1"/>
            </a:solidFill>
            <a:prstDash val="dash"/>
            <a:round/>
            <a:headEnd type="none" w="med" len="med"/>
            <a:tailEnd type="none" w="med" len="med"/>
          </a:ln>
          <a:effectLst/>
        </p:spPr>
      </p:cxnSp>
      <p:sp>
        <p:nvSpPr>
          <p:cNvPr id="13" name="TextBox 3">
            <a:extLst>
              <a:ext uri="{FF2B5EF4-FFF2-40B4-BE49-F238E27FC236}">
                <a16:creationId xmlns:a16="http://schemas.microsoft.com/office/drawing/2014/main" id="{306A2853-551E-1D4B-5F0C-79192B948958}"/>
              </a:ext>
            </a:extLst>
          </p:cNvPr>
          <p:cNvSpPr txBox="1">
            <a:spLocks noChangeArrowheads="1"/>
          </p:cNvSpPr>
          <p:nvPr/>
        </p:nvSpPr>
        <p:spPr bwMode="auto">
          <a:xfrm>
            <a:off x="1233291" y="31817208"/>
            <a:ext cx="9829801" cy="10602261"/>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2"/>
              </a:lnSpc>
              <a:spcAft>
                <a:spcPts val="1200"/>
              </a:spcAft>
            </a:pPr>
            <a:r>
              <a:rPr lang="en-US" sz="4800" b="1" dirty="0">
                <a:solidFill>
                  <a:srgbClr val="005BBB"/>
                </a:solidFill>
                <a:latin typeface="Times New Roman" panose="02020603050405020304" pitchFamily="18" charset="0"/>
                <a:cs typeface="Times New Roman" panose="02020603050405020304" pitchFamily="18" charset="0"/>
              </a:rPr>
              <a:t>Structures of Model</a:t>
            </a:r>
            <a:endParaRPr lang="en-SG" sz="2800" b="0" i="0" dirty="0">
              <a:solidFill>
                <a:srgbClr val="404040"/>
              </a:solidFill>
              <a:effectLst/>
              <a:latin typeface="Times New Roman" panose="02020603050405020304" pitchFamily="18" charset="0"/>
              <a:cs typeface="Times New Roman" panose="02020603050405020304" pitchFamily="18" charset="0"/>
            </a:endParaRPr>
          </a:p>
          <a:p>
            <a:pPr marL="514350" indent="-514350">
              <a:lnSpc>
                <a:spcPts val="2143"/>
              </a:lnSpc>
              <a:spcBef>
                <a:spcPts val="1029"/>
              </a:spcBef>
              <a:spcAft>
                <a:spcPts val="300"/>
              </a:spcAft>
              <a:buFont typeface="Wingdings" panose="05000000000000000000" pitchFamily="2" charset="2"/>
              <a:buChar char="Ø"/>
            </a:pPr>
            <a:r>
              <a:rPr lang="en-US" sz="2800" b="1" dirty="0">
                <a:solidFill>
                  <a:srgbClr val="0070C0"/>
                </a:solidFill>
                <a:latin typeface="Times New Roman" panose="02020603050405020304" pitchFamily="18" charset="0"/>
                <a:cs typeface="Times New Roman" panose="02020603050405020304" pitchFamily="18" charset="0"/>
              </a:rPr>
              <a:t>Sensor Data Acquisition</a:t>
            </a:r>
            <a:endParaRPr lang="en-SG" sz="2800" b="1" i="0" dirty="0">
              <a:solidFill>
                <a:srgbClr val="0070C0"/>
              </a:solidFill>
              <a:effectLst/>
              <a:latin typeface="Times New Roman" panose="02020603050405020304" pitchFamily="18" charset="0"/>
              <a:cs typeface="Times New Roman" panose="02020603050405020304" pitchFamily="18" charset="0"/>
            </a:endParaRPr>
          </a:p>
          <a:p>
            <a:pPr marL="914400" lvl="1" indent="-457200">
              <a:lnSpc>
                <a:spcPts val="2143"/>
              </a:lnSpc>
              <a:spcBef>
                <a:spcPts val="300"/>
              </a:spcBef>
              <a:spcAft>
                <a:spcPts val="1029"/>
              </a:spcAft>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Heart Rate</a:t>
            </a:r>
            <a:r>
              <a:rPr lang="en-GB" sz="2800" dirty="0">
                <a:latin typeface="Times New Roman" panose="02020603050405020304" pitchFamily="18" charset="0"/>
                <a:cs typeface="Times New Roman" panose="02020603050405020304" pitchFamily="18" charset="0"/>
              </a:rPr>
              <a:t>: Pulse and SpO₂ from MAX30100 sensor</a:t>
            </a:r>
            <a:r>
              <a:rPr lang="en-GB" sz="2800" dirty="0"/>
              <a:t>.</a:t>
            </a:r>
          </a:p>
          <a:p>
            <a:pPr marL="914400" lvl="1" indent="-457200">
              <a:lnSpc>
                <a:spcPts val="2143"/>
              </a:lnSpc>
              <a:spcBef>
                <a:spcPts val="300"/>
              </a:spcBef>
              <a:spcAft>
                <a:spcPts val="1029"/>
              </a:spcAft>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GSR</a:t>
            </a:r>
            <a:r>
              <a:rPr lang="en-GB" sz="2800" dirty="0">
                <a:latin typeface="Times New Roman" panose="02020603050405020304" pitchFamily="18" charset="0"/>
                <a:cs typeface="Times New Roman" panose="02020603050405020304" pitchFamily="18" charset="0"/>
              </a:rPr>
              <a:t>: Skin conductivity via </a:t>
            </a:r>
            <a:r>
              <a:rPr lang="en-GB" sz="2800" dirty="0" err="1">
                <a:latin typeface="Times New Roman" panose="02020603050405020304" pitchFamily="18" charset="0"/>
                <a:cs typeface="Times New Roman" panose="02020603050405020304" pitchFamily="18" charset="0"/>
              </a:rPr>
              <a:t>analog</a:t>
            </a:r>
            <a:r>
              <a:rPr lang="en-GB" sz="2800" dirty="0">
                <a:latin typeface="Times New Roman" panose="02020603050405020304" pitchFamily="18" charset="0"/>
                <a:cs typeface="Times New Roman" panose="02020603050405020304" pitchFamily="18" charset="0"/>
              </a:rPr>
              <a:t> input.</a:t>
            </a:r>
          </a:p>
          <a:p>
            <a:pPr marL="914400" lvl="1" indent="-457200">
              <a:lnSpc>
                <a:spcPts val="2143"/>
              </a:lnSpc>
              <a:spcBef>
                <a:spcPts val="300"/>
              </a:spcBef>
              <a:spcAft>
                <a:spcPts val="1029"/>
              </a:spcAft>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Eye Blink</a:t>
            </a:r>
            <a:r>
              <a:rPr lang="en-GB" sz="2800" dirty="0">
                <a:latin typeface="Times New Roman" panose="02020603050405020304" pitchFamily="18" charset="0"/>
                <a:cs typeface="Times New Roman" panose="02020603050405020304" pitchFamily="18" charset="0"/>
              </a:rPr>
              <a:t>: IR-based eye activity detection (MLX90614).</a:t>
            </a:r>
          </a:p>
          <a:p>
            <a:pPr marL="914400" lvl="1" indent="-457200">
              <a:lnSpc>
                <a:spcPts val="2143"/>
              </a:lnSpc>
              <a:spcBef>
                <a:spcPts val="300"/>
              </a:spcBef>
              <a:spcAft>
                <a:spcPts val="1029"/>
              </a:spcAft>
              <a:buFont typeface="Arial" panose="020B0604020202020204" pitchFamily="34" charset="0"/>
              <a:buChar char="•"/>
            </a:pPr>
            <a:r>
              <a:rPr lang="en-GB" sz="2800" b="1" dirty="0">
                <a:latin typeface="Times New Roman" panose="02020603050405020304" pitchFamily="18" charset="0"/>
                <a:cs typeface="Times New Roman" panose="02020603050405020304" pitchFamily="18" charset="0"/>
              </a:rPr>
              <a:t>Temperature</a:t>
            </a:r>
            <a:r>
              <a:rPr lang="en-GB" sz="2800" dirty="0">
                <a:latin typeface="Times New Roman" panose="02020603050405020304" pitchFamily="18" charset="0"/>
                <a:cs typeface="Times New Roman" panose="02020603050405020304" pitchFamily="18" charset="0"/>
              </a:rPr>
              <a:t>: Body heat monitoring using DS18B20.</a:t>
            </a:r>
          </a:p>
          <a:p>
            <a:pPr marL="457200" indent="-457200">
              <a:lnSpc>
                <a:spcPts val="2143"/>
              </a:lnSpc>
              <a:spcBef>
                <a:spcPts val="300"/>
              </a:spcBef>
              <a:spcAft>
                <a:spcPts val="300"/>
              </a:spcAft>
              <a:buFont typeface="Wingdings" panose="05000000000000000000" pitchFamily="2" charset="2"/>
              <a:buChar char="Ø"/>
            </a:pPr>
            <a:r>
              <a:rPr lang="en-US" sz="2800" b="1" dirty="0">
                <a:solidFill>
                  <a:srgbClr val="0070C0"/>
                </a:solidFill>
                <a:latin typeface="Times New Roman" panose="02020603050405020304" pitchFamily="18" charset="0"/>
                <a:cs typeface="Times New Roman" panose="02020603050405020304" pitchFamily="18" charset="0"/>
              </a:rPr>
              <a:t>Preprocessing</a:t>
            </a:r>
            <a:endParaRPr lang="en-SG" sz="2800" b="1" i="0" dirty="0">
              <a:solidFill>
                <a:srgbClr val="0070C0"/>
              </a:solidFill>
              <a:effectLst/>
              <a:latin typeface="Times New Roman" panose="02020603050405020304" pitchFamily="18" charset="0"/>
              <a:cs typeface="Times New Roman" panose="02020603050405020304" pitchFamily="18" charset="0"/>
            </a:endParaRPr>
          </a:p>
          <a:p>
            <a:pPr marL="914400" lvl="1" indent="-457200">
              <a:lnSpc>
                <a:spcPts val="2143"/>
              </a:lnSpc>
              <a:spcBef>
                <a:spcPts val="300"/>
              </a:spcBef>
              <a:spcAft>
                <a:spcPts val="1029"/>
              </a:spcAft>
              <a:buFont typeface="Arial" panose="020B0604020202020204" pitchFamily="34" charset="0"/>
              <a:buChar char="•"/>
            </a:pPr>
            <a:r>
              <a:rPr lang="it-IT" sz="2800" dirty="0">
                <a:latin typeface="Times New Roman" panose="02020603050405020304" pitchFamily="18" charset="0"/>
                <a:cs typeface="Times New Roman" panose="02020603050405020304" pitchFamily="18" charset="0"/>
              </a:rPr>
              <a:t>Analog-to-digital conversion via Arduino ADC.</a:t>
            </a:r>
          </a:p>
          <a:p>
            <a:pPr marL="914400" lvl="1" indent="-457200">
              <a:lnSpc>
                <a:spcPts val="2143"/>
              </a:lnSpc>
              <a:spcBef>
                <a:spcPts val="300"/>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Noise filtering and baseline calibration for GSR and heart rate.</a:t>
            </a:r>
          </a:p>
          <a:p>
            <a:pPr marL="914400" lvl="1" indent="-457200">
              <a:lnSpc>
                <a:spcPts val="2143"/>
              </a:lnSpc>
              <a:spcBef>
                <a:spcPts val="300"/>
              </a:spcBef>
              <a:spcAft>
                <a:spcPts val="1029"/>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Eye blink timing normalization.</a:t>
            </a:r>
            <a:endParaRPr lang="en-SG" sz="2800" b="0" i="0" dirty="0">
              <a:solidFill>
                <a:srgbClr val="404040"/>
              </a:solidFill>
              <a:effectLst/>
              <a:latin typeface="Times New Roman" panose="02020603050405020304" pitchFamily="18" charset="0"/>
              <a:cs typeface="Times New Roman" panose="02020603050405020304" pitchFamily="18" charset="0"/>
            </a:endParaRPr>
          </a:p>
          <a:p>
            <a:pPr marL="457200" indent="-457200">
              <a:lnSpc>
                <a:spcPts val="2143"/>
              </a:lnSpc>
              <a:spcBef>
                <a:spcPts val="300"/>
              </a:spcBef>
              <a:spcAft>
                <a:spcPts val="300"/>
              </a:spcAft>
              <a:buFont typeface="Wingdings" panose="05000000000000000000" pitchFamily="2" charset="2"/>
              <a:buChar char="Ø"/>
            </a:pPr>
            <a:r>
              <a:rPr lang="en-US" sz="2800" b="1" dirty="0">
                <a:solidFill>
                  <a:srgbClr val="0070C0"/>
                </a:solidFill>
                <a:latin typeface="Times New Roman" panose="02020603050405020304" pitchFamily="18" charset="0"/>
                <a:cs typeface="Times New Roman" panose="02020603050405020304" pitchFamily="18" charset="0"/>
              </a:rPr>
              <a:t>Data Fusion &amp; Logic</a:t>
            </a:r>
            <a:endParaRPr lang="en-SG" sz="2800" b="1" i="0" dirty="0">
              <a:solidFill>
                <a:srgbClr val="0070C0"/>
              </a:solidFill>
              <a:effectLst/>
              <a:latin typeface="Times New Roman" panose="02020603050405020304" pitchFamily="18" charset="0"/>
              <a:cs typeface="Times New Roman" panose="02020603050405020304" pitchFamily="18" charset="0"/>
            </a:endParaRPr>
          </a:p>
          <a:p>
            <a:pPr marL="914400" lvl="1" indent="-457200">
              <a:lnSpc>
                <a:spcPts val="2143"/>
              </a:lnSpc>
              <a:spcBef>
                <a:spcPts val="300"/>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Combine sensor readings into unified stress profile</a:t>
            </a:r>
            <a:r>
              <a:rPr lang="en-GB" sz="2800" dirty="0"/>
              <a:t>.</a:t>
            </a:r>
          </a:p>
          <a:p>
            <a:pPr marL="914400" lvl="1" indent="-457200">
              <a:lnSpc>
                <a:spcPts val="2143"/>
              </a:lnSpc>
              <a:spcBef>
                <a:spcPts val="300"/>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Threshold-based decision logic for abnormal physiological activity</a:t>
            </a:r>
            <a:r>
              <a:rPr lang="en-GB" sz="2800" dirty="0"/>
              <a:t>.</a:t>
            </a:r>
          </a:p>
          <a:p>
            <a:pPr marL="914400" lvl="1" indent="-457200">
              <a:lnSpc>
                <a:spcPts val="2143"/>
              </a:lnSpc>
              <a:spcBef>
                <a:spcPts val="300"/>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Real-time response through LED indicators and LCD display.</a:t>
            </a:r>
            <a:endParaRPr lang="en-SG" sz="2800" b="0" i="0" dirty="0">
              <a:solidFill>
                <a:srgbClr val="404040"/>
              </a:solidFill>
              <a:effectLst/>
              <a:latin typeface="Times New Roman" panose="02020603050405020304" pitchFamily="18" charset="0"/>
              <a:cs typeface="Times New Roman" panose="02020603050405020304" pitchFamily="18" charset="0"/>
            </a:endParaRPr>
          </a:p>
          <a:p>
            <a:pPr marL="457200" indent="-457200">
              <a:lnSpc>
                <a:spcPts val="2143"/>
              </a:lnSpc>
              <a:spcBef>
                <a:spcPts val="300"/>
              </a:spcBef>
              <a:spcAft>
                <a:spcPts val="300"/>
              </a:spcAft>
              <a:buFont typeface="Wingdings" panose="05000000000000000000" pitchFamily="2" charset="2"/>
              <a:buChar char="Ø"/>
            </a:pPr>
            <a:r>
              <a:rPr lang="en-US" sz="2800" b="1" dirty="0">
                <a:solidFill>
                  <a:srgbClr val="0070C0"/>
                </a:solidFill>
                <a:latin typeface="Times New Roman" panose="02020603050405020304" pitchFamily="18" charset="0"/>
                <a:cs typeface="Times New Roman" panose="02020603050405020304" pitchFamily="18" charset="0"/>
              </a:rPr>
              <a:t>Output &amp; Display:</a:t>
            </a:r>
            <a:endParaRPr lang="en-SG" sz="2800" b="1" dirty="0">
              <a:solidFill>
                <a:srgbClr val="0070C0"/>
              </a:solidFill>
              <a:latin typeface="Times New Roman" panose="02020603050405020304" pitchFamily="18" charset="0"/>
              <a:cs typeface="Times New Roman" panose="02020603050405020304" pitchFamily="18" charset="0"/>
            </a:endParaRPr>
          </a:p>
          <a:p>
            <a:pPr marL="914400" lvl="1" indent="-457200">
              <a:lnSpc>
                <a:spcPts val="2143"/>
              </a:lnSpc>
              <a:spcBef>
                <a:spcPts val="300"/>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4x20 I2C LCD: Displays heart rate, temperature, GSR value, and blink status.</a:t>
            </a:r>
          </a:p>
          <a:p>
            <a:pPr marL="914400" lvl="1" indent="-457200">
              <a:lnSpc>
                <a:spcPts val="2143"/>
              </a:lnSpc>
              <a:spcBef>
                <a:spcPts val="300"/>
              </a:spcBef>
              <a:spcAft>
                <a:spcPts val="1029"/>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D1/D2 LEDs: Visual alert for stress or suspicious indicators.</a:t>
            </a:r>
            <a:endParaRPr lang="en-SG" sz="2800" b="0" i="0" dirty="0">
              <a:solidFill>
                <a:srgbClr val="0070C0"/>
              </a:solidFill>
              <a:effectLst/>
              <a:latin typeface="Times New Roman" panose="02020603050405020304" pitchFamily="18" charset="0"/>
              <a:cs typeface="Times New Roman" panose="02020603050405020304" pitchFamily="18" charset="0"/>
            </a:endParaRPr>
          </a:p>
          <a:p>
            <a:pPr marL="457200" indent="-457200">
              <a:lnSpc>
                <a:spcPts val="2143"/>
              </a:lnSpc>
              <a:spcBef>
                <a:spcPts val="300"/>
              </a:spcBef>
              <a:spcAft>
                <a:spcPts val="300"/>
              </a:spcAft>
              <a:buFont typeface="Wingdings" panose="05000000000000000000" pitchFamily="2" charset="2"/>
              <a:buChar char="Ø"/>
            </a:pPr>
            <a:r>
              <a:rPr lang="en-US" sz="2800" b="1" dirty="0">
                <a:solidFill>
                  <a:srgbClr val="0070C0"/>
                </a:solidFill>
                <a:latin typeface="Times New Roman" panose="02020603050405020304" pitchFamily="18" charset="0"/>
                <a:cs typeface="Times New Roman" panose="02020603050405020304" pitchFamily="18" charset="0"/>
              </a:rPr>
              <a:t>Embedded Deployment:</a:t>
            </a:r>
            <a:endParaRPr lang="en-SG" sz="2800" b="1" i="0" dirty="0">
              <a:solidFill>
                <a:srgbClr val="0070C0"/>
              </a:solidFill>
              <a:effectLst/>
              <a:latin typeface="Times New Roman" panose="02020603050405020304" pitchFamily="18" charset="0"/>
              <a:cs typeface="Times New Roman" panose="02020603050405020304" pitchFamily="18" charset="0"/>
            </a:endParaRPr>
          </a:p>
          <a:p>
            <a:pPr marL="914400" lvl="1" indent="-457200">
              <a:lnSpc>
                <a:spcPts val="2143"/>
              </a:lnSpc>
              <a:spcBef>
                <a:spcPts val="300"/>
              </a:spcBef>
              <a:spcAft>
                <a:spcPts val="1029"/>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Implemented on Arduino Uno (ATmega328P).</a:t>
            </a:r>
          </a:p>
          <a:p>
            <a:pPr marL="914400" lvl="1" indent="-457200">
              <a:lnSpc>
                <a:spcPts val="2143"/>
              </a:lnSpc>
              <a:spcBef>
                <a:spcPts val="300"/>
              </a:spcBef>
              <a:spcAft>
                <a:spcPts val="1029"/>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Minimal RAM/CPU usage ensures low-latency operation.</a:t>
            </a:r>
          </a:p>
          <a:p>
            <a:pPr marL="914400" lvl="1" indent="-457200">
              <a:lnSpc>
                <a:spcPts val="2143"/>
              </a:lnSpc>
              <a:spcBef>
                <a:spcPts val="300"/>
              </a:spcBef>
              <a:spcAft>
                <a:spcPts val="1029"/>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Powered via regulated 5V supply through buck converter.</a:t>
            </a:r>
            <a:endParaRPr lang="en-US" dirty="0">
              <a:latin typeface="Times New Roman" panose="02020603050405020304" pitchFamily="18" charset="0"/>
              <a:cs typeface="Times New Roman" panose="02020603050405020304" pitchFamily="18" charset="0"/>
            </a:endParaRPr>
          </a:p>
          <a:p>
            <a:pPr marL="914400" lvl="1" indent="-457200">
              <a:lnSpc>
                <a:spcPts val="2143"/>
              </a:lnSpc>
              <a:spcBef>
                <a:spcPts val="300"/>
              </a:spcBef>
              <a:spcAft>
                <a:spcPts val="1029"/>
              </a:spcAft>
              <a:buFont typeface="Arial" panose="020B0604020202020204" pitchFamily="34" charset="0"/>
              <a:buChar char="•"/>
            </a:pPr>
            <a:endParaRPr lang="en-SG" b="0" i="0" dirty="0">
              <a:solidFill>
                <a:srgbClr val="404040"/>
              </a:solidFill>
              <a:effectLst/>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1985992-00BD-4D29-3219-86554421C439}"/>
              </a:ext>
            </a:extLst>
          </p:cNvPr>
          <p:cNvCxnSpPr/>
          <p:nvPr/>
        </p:nvCxnSpPr>
        <p:spPr bwMode="auto">
          <a:xfrm>
            <a:off x="1307276" y="31642318"/>
            <a:ext cx="9589330" cy="0"/>
          </a:xfrm>
          <a:prstGeom prst="line">
            <a:avLst/>
          </a:prstGeom>
          <a:noFill/>
          <a:ln w="25400" cap="flat" cmpd="sng" algn="ctr">
            <a:solidFill>
              <a:schemeClr val="tx1"/>
            </a:solidFill>
            <a:prstDash val="dash"/>
            <a:round/>
            <a:headEnd type="none" w="med" len="med"/>
            <a:tailEnd type="none" w="med" len="med"/>
          </a:ln>
          <a:effectLst/>
        </p:spPr>
      </p:cxnSp>
      <p:sp>
        <p:nvSpPr>
          <p:cNvPr id="35" name="TextBox 3">
            <a:extLst>
              <a:ext uri="{FF2B5EF4-FFF2-40B4-BE49-F238E27FC236}">
                <a16:creationId xmlns:a16="http://schemas.microsoft.com/office/drawing/2014/main" id="{8D574B9F-E232-5B96-5ABE-70475DD9C78C}"/>
              </a:ext>
            </a:extLst>
          </p:cNvPr>
          <p:cNvSpPr txBox="1">
            <a:spLocks noChangeArrowheads="1"/>
          </p:cNvSpPr>
          <p:nvPr/>
        </p:nvSpPr>
        <p:spPr bwMode="auto">
          <a:xfrm>
            <a:off x="11755640" y="4947069"/>
            <a:ext cx="9829801" cy="1272143"/>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4602"/>
              </a:lnSpc>
              <a:spcAft>
                <a:spcPts val="1200"/>
              </a:spcAft>
            </a:pPr>
            <a:r>
              <a:rPr lang="en-SG" sz="4700" b="1" i="0" dirty="0">
                <a:solidFill>
                  <a:srgbClr val="0070C0"/>
                </a:solidFill>
                <a:effectLst/>
                <a:latin typeface="Times New Roman" panose="02020603050405020304" pitchFamily="18" charset="0"/>
                <a:cs typeface="Times New Roman" panose="02020603050405020304" pitchFamily="18" charset="0"/>
              </a:rPr>
              <a:t>Proposed Resource Scheduling Algorithm</a:t>
            </a:r>
            <a:endParaRPr lang="en-SG" sz="4700" b="0" i="0" dirty="0">
              <a:solidFill>
                <a:srgbClr val="0070C0"/>
              </a:solidFill>
              <a:effectLst/>
              <a:latin typeface="Times New Roman" panose="02020603050405020304" pitchFamily="18" charset="0"/>
              <a:cs typeface="Times New Roman" panose="02020603050405020304" pitchFamily="18" charset="0"/>
            </a:endParaRPr>
          </a:p>
        </p:txBody>
      </p:sp>
      <p:sp>
        <p:nvSpPr>
          <p:cNvPr id="38" name="TextBox 53">
            <a:extLst>
              <a:ext uri="{FF2B5EF4-FFF2-40B4-BE49-F238E27FC236}">
                <a16:creationId xmlns:a16="http://schemas.microsoft.com/office/drawing/2014/main" id="{23AAE338-70AF-3AC9-D23A-78613772B2A2}"/>
              </a:ext>
            </a:extLst>
          </p:cNvPr>
          <p:cNvSpPr txBox="1"/>
          <p:nvPr/>
        </p:nvSpPr>
        <p:spPr>
          <a:xfrm>
            <a:off x="11863231" y="14172763"/>
            <a:ext cx="9655603" cy="646331"/>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spcBef>
                <a:spcPts val="600"/>
              </a:spcBef>
              <a:buClr>
                <a:schemeClr val="tx2"/>
              </a:buClr>
              <a:defRPr/>
            </a:pPr>
            <a:r>
              <a:rPr lang="en-GB" b="0" i="0" dirty="0">
                <a:effectLst/>
                <a:latin typeface="Times New Roman" panose="02020603050405020304" pitchFamily="18" charset="0"/>
                <a:cs typeface="Times New Roman" panose="02020603050405020304" pitchFamily="18" charset="0"/>
              </a:rPr>
              <a:t>Figure 1: Real-time detection and classification pipeline for the Criminal Detection Model using biosensors and eye movement analysis</a:t>
            </a:r>
            <a:endParaRPr lang="en-US" sz="1800" i="1" dirty="0">
              <a:latin typeface="Times New Roman" panose="02020603050405020304" pitchFamily="18" charset="0"/>
              <a:ea typeface="Arial" charset="0"/>
              <a:cs typeface="Times New Roman" panose="02020603050405020304" pitchFamily="18" charset="0"/>
            </a:endParaRPr>
          </a:p>
        </p:txBody>
      </p:sp>
      <p:sp>
        <p:nvSpPr>
          <p:cNvPr id="39" name="TextBox 3">
            <a:extLst>
              <a:ext uri="{FF2B5EF4-FFF2-40B4-BE49-F238E27FC236}">
                <a16:creationId xmlns:a16="http://schemas.microsoft.com/office/drawing/2014/main" id="{F1EB6A40-6D4E-0E93-756B-FBDB60FE80ED}"/>
              </a:ext>
            </a:extLst>
          </p:cNvPr>
          <p:cNvSpPr txBox="1">
            <a:spLocks noChangeArrowheads="1"/>
          </p:cNvSpPr>
          <p:nvPr/>
        </p:nvSpPr>
        <p:spPr bwMode="auto">
          <a:xfrm>
            <a:off x="11755640" y="25424732"/>
            <a:ext cx="9829801" cy="10684976"/>
          </a:xfrm>
          <a:prstGeom prst="rect">
            <a:avLst/>
          </a:prstGeom>
          <a:solidFill>
            <a:schemeClr val="bg1">
              <a:alpha val="63000"/>
            </a:schemeClr>
          </a:solidFill>
          <a:ln>
            <a:noFill/>
          </a:ln>
          <a:effectLst/>
        </p:spPr>
        <p:txBody>
          <a:bodyPr wrap="square">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4602"/>
              </a:lnSpc>
              <a:spcAft>
                <a:spcPts val="1200"/>
              </a:spcAft>
            </a:pPr>
            <a:r>
              <a:rPr lang="en-US" sz="4800" b="1" i="0" dirty="0">
                <a:solidFill>
                  <a:srgbClr val="005BBB"/>
                </a:solidFill>
                <a:effectLst/>
                <a:latin typeface="Times New Roman" panose="02020603050405020304" pitchFamily="18" charset="0"/>
                <a:cs typeface="Times New Roman" panose="02020603050405020304" pitchFamily="18" charset="0"/>
              </a:rPr>
              <a:t>Hardware Setup</a:t>
            </a:r>
          </a:p>
          <a:p>
            <a:pPr algn="just">
              <a:spcAft>
                <a:spcPts val="1200"/>
              </a:spcAft>
            </a:pPr>
            <a:r>
              <a:rPr lang="en-GB" sz="2800" dirty="0">
                <a:latin typeface="Times New Roman" panose="02020603050405020304" pitchFamily="18" charset="0"/>
                <a:cs typeface="Times New Roman" panose="02020603050405020304" pitchFamily="18" charset="0"/>
              </a:rPr>
              <a:t>The hardware architecture of the proposed system integrates multiple biosensors with an Arduino Uno microcontroller to enable real-time physiological monitoring. The system layout is illustrated in Figure 2 and the components are connected as follows:</a:t>
            </a:r>
          </a:p>
          <a:p>
            <a:pPr marL="457200" indent="-457200" algn="just">
              <a:spcAft>
                <a:spcPts val="1200"/>
              </a:spcAf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Arduino Uno: Acts as the central controller, processing sensor data and executing logic in real time.</a:t>
            </a:r>
          </a:p>
          <a:p>
            <a:pPr marL="457200" indent="-457200" algn="just">
              <a:spcAft>
                <a:spcPts val="1200"/>
              </a:spcAft>
              <a:buFont typeface="Arial" panose="020B0604020202020204" pitchFamily="34" charset="0"/>
              <a:buChar char="•"/>
            </a:pPr>
            <a:r>
              <a:rPr lang="en-GB" sz="2800" b="0" i="0" dirty="0">
                <a:effectLst/>
                <a:latin typeface="Times New Roman" panose="02020603050405020304" pitchFamily="18" charset="0"/>
                <a:cs typeface="Times New Roman" panose="02020603050405020304" pitchFamily="18" charset="0"/>
              </a:rPr>
              <a:t>MAX30100 Heart Rate Sensor: Measures pulse rate and SpO₂ via I2C interface.</a:t>
            </a:r>
          </a:p>
          <a:p>
            <a:pPr marL="457200" indent="-457200" algn="just">
              <a:spcAft>
                <a:spcPts val="1200"/>
              </a:spcAft>
              <a:buFont typeface="Arial" panose="020B0604020202020204" pitchFamily="34" charset="0"/>
              <a:buChar char="•"/>
            </a:pPr>
            <a:r>
              <a:rPr lang="en-GB" sz="2800" b="0" i="0" dirty="0">
                <a:effectLst/>
                <a:latin typeface="Times New Roman" panose="02020603050405020304" pitchFamily="18" charset="0"/>
                <a:cs typeface="Times New Roman" panose="02020603050405020304" pitchFamily="18" charset="0"/>
              </a:rPr>
              <a:t>GSR Sensor: Detects skin resistance changes linked to emotional stress (</a:t>
            </a:r>
            <a:r>
              <a:rPr lang="en-GB" sz="2800" b="0" i="0" dirty="0" err="1">
                <a:effectLst/>
                <a:latin typeface="Times New Roman" panose="02020603050405020304" pitchFamily="18" charset="0"/>
                <a:cs typeface="Times New Roman" panose="02020603050405020304" pitchFamily="18" charset="0"/>
              </a:rPr>
              <a:t>analog</a:t>
            </a:r>
            <a:r>
              <a:rPr lang="en-GB" sz="2800" b="0" i="0" dirty="0">
                <a:effectLst/>
                <a:latin typeface="Times New Roman" panose="02020603050405020304" pitchFamily="18" charset="0"/>
                <a:cs typeface="Times New Roman" panose="02020603050405020304" pitchFamily="18" charset="0"/>
              </a:rPr>
              <a:t> input).</a:t>
            </a:r>
          </a:p>
          <a:p>
            <a:pPr marL="457200" indent="-457200" algn="just">
              <a:spcAft>
                <a:spcPts val="1200"/>
              </a:spcAft>
              <a:buFont typeface="Arial" panose="020B0604020202020204" pitchFamily="34" charset="0"/>
              <a:buChar char="•"/>
            </a:pPr>
            <a:r>
              <a:rPr lang="en-GB" sz="2800" b="0" i="0" dirty="0">
                <a:effectLst/>
                <a:latin typeface="Times New Roman" panose="02020603050405020304" pitchFamily="18" charset="0"/>
                <a:cs typeface="Times New Roman" panose="02020603050405020304" pitchFamily="18" charset="0"/>
              </a:rPr>
              <a:t>MLX90614 Eye Blink Sensor: Non-contact IR sensor that tracks eye blink activity through I2C.</a:t>
            </a:r>
          </a:p>
          <a:p>
            <a:pPr marL="457200" indent="-457200" algn="just">
              <a:spcAft>
                <a:spcPts val="1200"/>
              </a:spcAft>
              <a:buFont typeface="Arial" panose="020B0604020202020204" pitchFamily="34" charset="0"/>
              <a:buChar char="•"/>
            </a:pPr>
            <a:r>
              <a:rPr lang="en-GB" sz="2800" b="0" i="0" dirty="0">
                <a:effectLst/>
                <a:latin typeface="Times New Roman" panose="02020603050405020304" pitchFamily="18" charset="0"/>
                <a:cs typeface="Times New Roman" panose="02020603050405020304" pitchFamily="18" charset="0"/>
              </a:rPr>
              <a:t>DS18B20 Temperature Sensor: Digital temperature sensor used to detect body heat fluctuations under stress.</a:t>
            </a:r>
          </a:p>
          <a:p>
            <a:pPr marL="457200" indent="-457200" algn="just">
              <a:spcAft>
                <a:spcPts val="1200"/>
              </a:spcAft>
              <a:buFont typeface="Arial" panose="020B0604020202020204" pitchFamily="34" charset="0"/>
              <a:buChar char="•"/>
            </a:pPr>
            <a:r>
              <a:rPr lang="en-GB" sz="2800" b="0" i="0" dirty="0">
                <a:effectLst/>
                <a:latin typeface="Times New Roman" panose="02020603050405020304" pitchFamily="18" charset="0"/>
                <a:cs typeface="Times New Roman" panose="02020603050405020304" pitchFamily="18" charset="0"/>
              </a:rPr>
              <a:t>16x2 I2C LCD Display: Displays real-time sensor values including heart rate, GSR, temperature, and blink status.</a:t>
            </a:r>
          </a:p>
          <a:p>
            <a:pPr marL="457200" indent="-457200" algn="just">
              <a:spcAft>
                <a:spcPts val="1200"/>
              </a:spcAft>
              <a:buFont typeface="Arial" panose="020B0604020202020204" pitchFamily="34" charset="0"/>
              <a:buChar char="•"/>
            </a:pPr>
            <a:r>
              <a:rPr lang="en-GB" sz="2800" b="0" i="0" dirty="0">
                <a:effectLst/>
                <a:latin typeface="Times New Roman" panose="02020603050405020304" pitchFamily="18" charset="0"/>
                <a:cs typeface="Times New Roman" panose="02020603050405020304" pitchFamily="18" charset="0"/>
              </a:rPr>
              <a:t> LED Indicators (D1, D2): Visual alerts that trigger when stress or abnormal physiological conditions are detected.</a:t>
            </a:r>
          </a:p>
          <a:p>
            <a:pPr marL="457200" indent="-457200" algn="just">
              <a:spcAft>
                <a:spcPts val="1200"/>
              </a:spcAft>
              <a:buFont typeface="Arial" panose="020B0604020202020204" pitchFamily="34" charset="0"/>
              <a:buChar char="•"/>
            </a:pPr>
            <a:r>
              <a:rPr lang="en-GB" sz="2800" b="0" i="0" dirty="0">
                <a:effectLst/>
                <a:latin typeface="Times New Roman" panose="02020603050405020304" pitchFamily="18" charset="0"/>
                <a:cs typeface="Times New Roman" panose="02020603050405020304" pitchFamily="18" charset="0"/>
              </a:rPr>
              <a:t>Buck Converter (5V Regulator): Ensures stable voltage supply to Arduino and all sensors.</a:t>
            </a:r>
          </a:p>
        </p:txBody>
      </p:sp>
      <p:cxnSp>
        <p:nvCxnSpPr>
          <p:cNvPr id="52" name="Straight Connector 51">
            <a:extLst>
              <a:ext uri="{FF2B5EF4-FFF2-40B4-BE49-F238E27FC236}">
                <a16:creationId xmlns:a16="http://schemas.microsoft.com/office/drawing/2014/main" id="{2ABBCF39-B639-C0E9-C96A-C3A4F1F3BF60}"/>
              </a:ext>
            </a:extLst>
          </p:cNvPr>
          <p:cNvCxnSpPr/>
          <p:nvPr/>
        </p:nvCxnSpPr>
        <p:spPr bwMode="auto">
          <a:xfrm>
            <a:off x="11755640" y="25261568"/>
            <a:ext cx="9589330" cy="0"/>
          </a:xfrm>
          <a:prstGeom prst="line">
            <a:avLst/>
          </a:prstGeom>
          <a:noFill/>
          <a:ln w="25400" cap="flat" cmpd="sng" algn="ctr">
            <a:solidFill>
              <a:schemeClr val="tx1"/>
            </a:solidFill>
            <a:prstDash val="dash"/>
            <a:round/>
            <a:headEnd type="none" w="med" len="med"/>
            <a:tailEnd type="none" w="med" len="med"/>
          </a:ln>
          <a:effectLst/>
        </p:spPr>
      </p:cxnSp>
      <p:cxnSp>
        <p:nvCxnSpPr>
          <p:cNvPr id="53" name="Straight Connector 52">
            <a:extLst>
              <a:ext uri="{FF2B5EF4-FFF2-40B4-BE49-F238E27FC236}">
                <a16:creationId xmlns:a16="http://schemas.microsoft.com/office/drawing/2014/main" id="{8FF22497-A1DB-A775-2A95-CC511376A525}"/>
              </a:ext>
            </a:extLst>
          </p:cNvPr>
          <p:cNvCxnSpPr/>
          <p:nvPr/>
        </p:nvCxnSpPr>
        <p:spPr bwMode="auto">
          <a:xfrm>
            <a:off x="22464823" y="22181142"/>
            <a:ext cx="9589330" cy="0"/>
          </a:xfrm>
          <a:prstGeom prst="line">
            <a:avLst/>
          </a:prstGeom>
          <a:noFill/>
          <a:ln w="25400" cap="flat" cmpd="sng" algn="ctr">
            <a:solidFill>
              <a:schemeClr val="tx1"/>
            </a:solidFill>
            <a:prstDash val="dash"/>
            <a:round/>
            <a:headEnd type="none" w="med" len="med"/>
            <a:tailEnd type="none" w="med" len="med"/>
          </a:ln>
          <a:effectLst/>
        </p:spPr>
      </p:cxnSp>
      <p:cxnSp>
        <p:nvCxnSpPr>
          <p:cNvPr id="19" name="Straight Connector 18">
            <a:extLst>
              <a:ext uri="{FF2B5EF4-FFF2-40B4-BE49-F238E27FC236}">
                <a16:creationId xmlns:a16="http://schemas.microsoft.com/office/drawing/2014/main" id="{E31762E4-E1F4-C9B4-730B-BF08DDE5386D}"/>
              </a:ext>
            </a:extLst>
          </p:cNvPr>
          <p:cNvCxnSpPr/>
          <p:nvPr/>
        </p:nvCxnSpPr>
        <p:spPr bwMode="auto">
          <a:xfrm>
            <a:off x="22441242" y="26415785"/>
            <a:ext cx="9784080" cy="0"/>
          </a:xfrm>
          <a:prstGeom prst="line">
            <a:avLst/>
          </a:prstGeom>
          <a:noFill/>
          <a:ln w="25400" cap="flat" cmpd="sng" algn="ctr">
            <a:solidFill>
              <a:schemeClr val="tx1"/>
            </a:solidFill>
            <a:prstDash val="dash"/>
            <a:round/>
            <a:headEnd type="none" w="med" len="med"/>
            <a:tailEnd type="none" w="med" len="med"/>
          </a:ln>
          <a:effectLst/>
        </p:spPr>
      </p:cxnSp>
      <p:cxnSp>
        <p:nvCxnSpPr>
          <p:cNvPr id="20" name="Straight Connector 19">
            <a:extLst>
              <a:ext uri="{FF2B5EF4-FFF2-40B4-BE49-F238E27FC236}">
                <a16:creationId xmlns:a16="http://schemas.microsoft.com/office/drawing/2014/main" id="{FD2EA3D0-B908-B3D1-C387-DB8EABFC8D10}"/>
              </a:ext>
            </a:extLst>
          </p:cNvPr>
          <p:cNvCxnSpPr/>
          <p:nvPr/>
        </p:nvCxnSpPr>
        <p:spPr bwMode="auto">
          <a:xfrm>
            <a:off x="22367448" y="38851019"/>
            <a:ext cx="9784080" cy="0"/>
          </a:xfrm>
          <a:prstGeom prst="line">
            <a:avLst/>
          </a:prstGeom>
          <a:noFill/>
          <a:ln w="25400" cap="flat" cmpd="sng" algn="ctr">
            <a:solidFill>
              <a:schemeClr val="tx1"/>
            </a:solidFill>
            <a:prstDash val="dash"/>
            <a:round/>
            <a:headEnd type="none" w="med" len="med"/>
            <a:tailEnd type="none" w="med" len="med"/>
          </a:ln>
          <a:effectLst/>
        </p:spPr>
      </p:cxnSp>
      <p:pic>
        <p:nvPicPr>
          <p:cNvPr id="22" name="Picture 21" descr="A table of data with text&#10;&#10;AI-generated content may be incorrect.">
            <a:extLst>
              <a:ext uri="{FF2B5EF4-FFF2-40B4-BE49-F238E27FC236}">
                <a16:creationId xmlns:a16="http://schemas.microsoft.com/office/drawing/2014/main" id="{23435826-2971-EA08-5542-A6B0D48519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64822" y="19040514"/>
            <a:ext cx="9705078" cy="3005733"/>
          </a:xfrm>
          <a:prstGeom prst="rect">
            <a:avLst/>
          </a:prstGeom>
        </p:spPr>
      </p:pic>
      <p:pic>
        <p:nvPicPr>
          <p:cNvPr id="24" name="Picture 23" descr="A diagram of a circuit board&#10;&#10;AI-generated content may be incorrect.">
            <a:extLst>
              <a:ext uri="{FF2B5EF4-FFF2-40B4-BE49-F238E27FC236}">
                <a16:creationId xmlns:a16="http://schemas.microsoft.com/office/drawing/2014/main" id="{C6B9483E-4F6F-08A2-1A09-1865BEBFF7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89215" y="36482788"/>
            <a:ext cx="4545797" cy="3069522"/>
          </a:xfrm>
          <a:prstGeom prst="rect">
            <a:avLst/>
          </a:prstGeom>
        </p:spPr>
      </p:pic>
      <p:sp>
        <p:nvSpPr>
          <p:cNvPr id="26" name="TextBox 25">
            <a:extLst>
              <a:ext uri="{FF2B5EF4-FFF2-40B4-BE49-F238E27FC236}">
                <a16:creationId xmlns:a16="http://schemas.microsoft.com/office/drawing/2014/main" id="{FF9E8746-6599-1E79-A00B-9534C331E176}"/>
              </a:ext>
            </a:extLst>
          </p:cNvPr>
          <p:cNvSpPr txBox="1">
            <a:spLocks/>
          </p:cNvSpPr>
          <p:nvPr/>
        </p:nvSpPr>
        <p:spPr>
          <a:xfrm>
            <a:off x="14047174" y="40382646"/>
            <a:ext cx="4824051" cy="511935"/>
          </a:xfrm>
          <a:prstGeom prst="rect">
            <a:avLst/>
          </a:prstGeom>
          <a:solidFill>
            <a:schemeClr val="bg1">
              <a:alpha val="63000"/>
            </a:schemeClr>
          </a:solidFill>
          <a:effectLst/>
        </p:spPr>
        <p:txBody>
          <a:bodyPr wrap="square">
            <a:spAutoFit/>
          </a:bodyPr>
          <a:lstStyle/>
          <a:p>
            <a:pPr algn="just">
              <a:lnSpc>
                <a:spcPts val="3802"/>
              </a:lnSpc>
              <a:spcAft>
                <a:spcPts val="1200"/>
              </a:spcAft>
              <a:buClr>
                <a:schemeClr val="tx2"/>
              </a:buClr>
              <a:defRPr/>
            </a:pPr>
            <a:r>
              <a:rPr lang="en-GB" sz="1800" dirty="0">
                <a:latin typeface="Times New Roman" panose="02020603050405020304" pitchFamily="18" charset="0"/>
                <a:cs typeface="Times New Roman" panose="02020603050405020304" pitchFamily="18" charset="0"/>
              </a:rPr>
              <a:t>Figure 2: Hardware Element and Circuit Diagram</a:t>
            </a:r>
            <a:endParaRPr lang="en-US" sz="1800" dirty="0">
              <a:latin typeface="Times New Roman" panose="02020603050405020304" pitchFamily="18" charset="0"/>
              <a:cs typeface="Times New Roman" panose="02020603050405020304" pitchFamily="18" charset="0"/>
            </a:endParaRPr>
          </a:p>
        </p:txBody>
      </p:sp>
      <p:pic>
        <p:nvPicPr>
          <p:cNvPr id="40" name="Picture 39" descr="A diagram of a stress test&#10;&#10;AI-generated content may be incorrect.">
            <a:extLst>
              <a:ext uri="{FF2B5EF4-FFF2-40B4-BE49-F238E27FC236}">
                <a16:creationId xmlns:a16="http://schemas.microsoft.com/office/drawing/2014/main" id="{D21B8CA0-4941-9189-8AA8-F8513BFF01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378900" y="6428411"/>
            <a:ext cx="6160597" cy="7708644"/>
          </a:xfrm>
          <a:prstGeom prst="rect">
            <a:avLst/>
          </a:prstGeom>
        </p:spPr>
      </p:pic>
      <p:sp>
        <p:nvSpPr>
          <p:cNvPr id="42" name="TextBox 53">
            <a:extLst>
              <a:ext uri="{FF2B5EF4-FFF2-40B4-BE49-F238E27FC236}">
                <a16:creationId xmlns:a16="http://schemas.microsoft.com/office/drawing/2014/main" id="{5F141229-5012-03A5-2A3D-985EFA9549E2}"/>
              </a:ext>
            </a:extLst>
          </p:cNvPr>
          <p:cNvSpPr txBox="1"/>
          <p:nvPr/>
        </p:nvSpPr>
        <p:spPr>
          <a:xfrm>
            <a:off x="11704365" y="14806755"/>
            <a:ext cx="9814470" cy="10418237"/>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lgn="just">
              <a:spcBef>
                <a:spcPts val="600"/>
              </a:spcBef>
              <a:buClr>
                <a:schemeClr val="tx2"/>
              </a:buClr>
              <a:buFont typeface="Arial" panose="020B0604020202020204" pitchFamily="34" charset="0"/>
              <a:buChar char="•"/>
              <a:defRPr/>
            </a:pPr>
            <a:r>
              <a:rPr lang="en-GB" sz="2800" b="0" i="0" dirty="0">
                <a:solidFill>
                  <a:srgbClr val="000000"/>
                </a:solidFill>
                <a:effectLst/>
                <a:latin typeface="Times New Roman" panose="02020603050405020304" pitchFamily="18" charset="0"/>
                <a:cs typeface="Times New Roman" panose="02020603050405020304" pitchFamily="18" charset="0"/>
              </a:rPr>
              <a:t>The system begins by reading sensor data from four physiological sources:</a:t>
            </a:r>
          </a:p>
          <a:p>
            <a:pPr algn="just">
              <a:spcBef>
                <a:spcPts val="600"/>
              </a:spcBef>
              <a:buClr>
                <a:schemeClr val="tx2"/>
              </a:buClr>
              <a:defRPr/>
            </a:pPr>
            <a:r>
              <a:rPr lang="en-GB" sz="2800" b="0" i="0" dirty="0">
                <a:solidFill>
                  <a:srgbClr val="000000"/>
                </a:solidFill>
                <a:effectLst/>
                <a:latin typeface="Times New Roman" panose="02020603050405020304" pitchFamily="18" charset="0"/>
                <a:cs typeface="Times New Roman" panose="02020603050405020304" pitchFamily="18" charset="0"/>
              </a:rPr>
              <a:t>           • Heart Rate Sensor</a:t>
            </a:r>
          </a:p>
          <a:p>
            <a:pPr algn="just">
              <a:spcBef>
                <a:spcPts val="600"/>
              </a:spcBef>
              <a:buClr>
                <a:schemeClr val="tx2"/>
              </a:buClr>
              <a:defRPr/>
            </a:pPr>
            <a:r>
              <a:rPr lang="en-GB" sz="2800" b="0" i="0" dirty="0">
                <a:solidFill>
                  <a:srgbClr val="000000"/>
                </a:solidFill>
                <a:effectLst/>
                <a:latin typeface="Times New Roman" panose="02020603050405020304" pitchFamily="18" charset="0"/>
                <a:cs typeface="Times New Roman" panose="02020603050405020304" pitchFamily="18" charset="0"/>
              </a:rPr>
              <a:t>           • GSR Sensor (Galvanic Skin Response)</a:t>
            </a:r>
          </a:p>
          <a:p>
            <a:pPr algn="just">
              <a:spcBef>
                <a:spcPts val="600"/>
              </a:spcBef>
              <a:buClr>
                <a:schemeClr val="tx2"/>
              </a:buClr>
              <a:defRPr/>
            </a:pPr>
            <a:r>
              <a:rPr lang="en-GB" sz="2800" b="0" i="0" dirty="0">
                <a:solidFill>
                  <a:srgbClr val="000000"/>
                </a:solidFill>
                <a:effectLst/>
                <a:latin typeface="Times New Roman" panose="02020603050405020304" pitchFamily="18" charset="0"/>
                <a:cs typeface="Times New Roman" panose="02020603050405020304" pitchFamily="18" charset="0"/>
              </a:rPr>
              <a:t>           • Eye Blink Sensor</a:t>
            </a:r>
          </a:p>
          <a:p>
            <a:pPr algn="just">
              <a:spcBef>
                <a:spcPts val="600"/>
              </a:spcBef>
              <a:buClr>
                <a:schemeClr val="tx2"/>
              </a:buClr>
              <a:defRPr/>
            </a:pPr>
            <a:r>
              <a:rPr lang="en-GB" sz="2800" b="0" i="0" dirty="0">
                <a:solidFill>
                  <a:srgbClr val="000000"/>
                </a:solidFill>
                <a:effectLst/>
                <a:latin typeface="Times New Roman" panose="02020603050405020304" pitchFamily="18" charset="0"/>
                <a:cs typeface="Times New Roman" panose="02020603050405020304" pitchFamily="18" charset="0"/>
              </a:rPr>
              <a:t>           • Temperature Sensor</a:t>
            </a:r>
          </a:p>
          <a:p>
            <a:pPr marL="457200" indent="-457200" algn="just">
              <a:spcBef>
                <a:spcPts val="600"/>
              </a:spcBef>
              <a:buClr>
                <a:schemeClr val="tx2"/>
              </a:buClr>
              <a:buFont typeface="Arial" panose="020B0604020202020204" pitchFamily="34" charset="0"/>
              <a:buChar char="•"/>
              <a:defRPr/>
            </a:pPr>
            <a:r>
              <a:rPr lang="en-GB" sz="2800" b="0" i="0" dirty="0">
                <a:solidFill>
                  <a:srgbClr val="000000"/>
                </a:solidFill>
                <a:effectLst/>
                <a:latin typeface="Times New Roman" panose="02020603050405020304" pitchFamily="18" charset="0"/>
                <a:cs typeface="Times New Roman" panose="02020603050405020304" pitchFamily="18" charset="0"/>
              </a:rPr>
              <a:t>All sensor inputs are collected concurrently and continuously monitored.</a:t>
            </a:r>
          </a:p>
          <a:p>
            <a:pPr marL="457200" indent="-457200" algn="just">
              <a:spcBef>
                <a:spcPts val="600"/>
              </a:spcBef>
              <a:buClr>
                <a:schemeClr val="tx2"/>
              </a:buClr>
              <a:buFont typeface="Arial" panose="020B0604020202020204" pitchFamily="34" charset="0"/>
              <a:buChar char="•"/>
              <a:defRPr/>
            </a:pPr>
            <a:r>
              <a:rPr lang="en-GB" sz="2800" b="0" i="0" dirty="0">
                <a:solidFill>
                  <a:srgbClr val="000000"/>
                </a:solidFill>
                <a:effectLst/>
                <a:latin typeface="Times New Roman" panose="02020603050405020304" pitchFamily="18" charset="0"/>
                <a:cs typeface="Times New Roman" panose="02020603050405020304" pitchFamily="18" charset="0"/>
              </a:rPr>
              <a:t>The system collects and aggregates sensor data for a fixed window of 10 seconds to capture short-term physiological patterns.</a:t>
            </a:r>
          </a:p>
          <a:p>
            <a:pPr marL="457200" indent="-457200" algn="just">
              <a:spcBef>
                <a:spcPts val="600"/>
              </a:spcBef>
              <a:buClr>
                <a:schemeClr val="tx2"/>
              </a:buClr>
              <a:buFont typeface="Arial" panose="020B0604020202020204" pitchFamily="34" charset="0"/>
              <a:buChar char="•"/>
              <a:defRPr/>
            </a:pPr>
            <a:r>
              <a:rPr lang="en-GB" sz="2800" b="0" i="0" dirty="0">
                <a:solidFill>
                  <a:srgbClr val="000000"/>
                </a:solidFill>
                <a:effectLst/>
                <a:latin typeface="Times New Roman" panose="02020603050405020304" pitchFamily="18" charset="0"/>
                <a:cs typeface="Times New Roman" panose="02020603050405020304" pitchFamily="18" charset="0"/>
              </a:rPr>
              <a:t>After data collection, the algorithm </a:t>
            </a:r>
            <a:r>
              <a:rPr lang="en-GB" sz="2800" b="0" i="0" dirty="0" err="1">
                <a:solidFill>
                  <a:srgbClr val="000000"/>
                </a:solidFill>
                <a:effectLst/>
                <a:latin typeface="Times New Roman" panose="02020603050405020304" pitchFamily="18" charset="0"/>
                <a:cs typeface="Times New Roman" panose="02020603050405020304" pitchFamily="18" charset="0"/>
              </a:rPr>
              <a:t>analyzes</a:t>
            </a:r>
            <a:r>
              <a:rPr lang="en-GB" sz="2800" b="0" i="0" dirty="0">
                <a:solidFill>
                  <a:srgbClr val="000000"/>
                </a:solidFill>
                <a:effectLst/>
                <a:latin typeface="Times New Roman" panose="02020603050405020304" pitchFamily="18" charset="0"/>
                <a:cs typeface="Times New Roman" panose="02020603050405020304" pitchFamily="18" charset="0"/>
              </a:rPr>
              <a:t> the combined signals to determine whether stress is detected, a key indicator of possible guilt under interrogation conditions.</a:t>
            </a:r>
          </a:p>
          <a:p>
            <a:pPr marL="457200" indent="-457200" algn="just">
              <a:spcBef>
                <a:spcPts val="600"/>
              </a:spcBef>
              <a:buClr>
                <a:schemeClr val="tx2"/>
              </a:buClr>
              <a:buFont typeface="Arial" panose="020B0604020202020204" pitchFamily="34" charset="0"/>
              <a:buChar char="•"/>
              <a:defRPr/>
            </a:pPr>
            <a:r>
              <a:rPr lang="en-GB" sz="2800" b="0" i="0" dirty="0">
                <a:solidFill>
                  <a:srgbClr val="000000"/>
                </a:solidFill>
                <a:effectLst/>
                <a:latin typeface="Times New Roman" panose="02020603050405020304" pitchFamily="18" charset="0"/>
                <a:cs typeface="Times New Roman" panose="02020603050405020304" pitchFamily="18" charset="0"/>
              </a:rPr>
              <a:t>If stress is detected, the system classifies the individual as "Guilty.</a:t>
            </a:r>
          </a:p>
          <a:p>
            <a:pPr marL="457200" indent="-457200" algn="just">
              <a:spcBef>
                <a:spcPts val="600"/>
              </a:spcBef>
              <a:buClr>
                <a:schemeClr val="tx2"/>
              </a:buClr>
              <a:buFont typeface="Arial" panose="020B0604020202020204" pitchFamily="34" charset="0"/>
              <a:buChar char="•"/>
              <a:defRPr/>
            </a:pPr>
            <a:r>
              <a:rPr lang="en-GB" sz="2800" b="0" i="0" dirty="0">
                <a:solidFill>
                  <a:srgbClr val="000000"/>
                </a:solidFill>
                <a:effectLst/>
                <a:latin typeface="Times New Roman" panose="02020603050405020304" pitchFamily="18" charset="0"/>
                <a:cs typeface="Times New Roman" panose="02020603050405020304" pitchFamily="18" charset="0"/>
              </a:rPr>
              <a:t>"Otherwise, the system classifies them as "Not Guilty.“</a:t>
            </a:r>
          </a:p>
          <a:p>
            <a:pPr marL="457200" indent="-457200" algn="just">
              <a:spcBef>
                <a:spcPts val="600"/>
              </a:spcBef>
              <a:buClr>
                <a:schemeClr val="tx2"/>
              </a:buClr>
              <a:buFont typeface="Arial" panose="020B0604020202020204" pitchFamily="34" charset="0"/>
              <a:buChar char="•"/>
              <a:defRPr/>
            </a:pPr>
            <a:r>
              <a:rPr lang="en-GB" sz="2800" b="0" i="0" dirty="0">
                <a:solidFill>
                  <a:srgbClr val="000000"/>
                </a:solidFill>
                <a:effectLst/>
                <a:latin typeface="Times New Roman" panose="02020603050405020304" pitchFamily="18" charset="0"/>
                <a:cs typeface="Times New Roman" panose="02020603050405020304" pitchFamily="18" charset="0"/>
              </a:rPr>
              <a:t>The decision is shown on an LCD display in real time for immediate interpretation by the investigator.</a:t>
            </a:r>
          </a:p>
          <a:p>
            <a:pPr marL="457200" indent="-457200" algn="just">
              <a:spcBef>
                <a:spcPts val="600"/>
              </a:spcBef>
              <a:buClr>
                <a:schemeClr val="tx2"/>
              </a:buClr>
              <a:buFont typeface="Arial" panose="020B0604020202020204" pitchFamily="34" charset="0"/>
              <a:buChar char="•"/>
              <a:defRPr/>
            </a:pPr>
            <a:r>
              <a:rPr lang="en-GB" sz="2800" b="0" i="0" dirty="0">
                <a:solidFill>
                  <a:srgbClr val="000000"/>
                </a:solidFill>
                <a:effectLst/>
                <a:latin typeface="Times New Roman" panose="02020603050405020304" pitchFamily="18" charset="0"/>
                <a:cs typeface="Times New Roman" panose="02020603050405020304" pitchFamily="18" charset="0"/>
              </a:rPr>
              <a:t>The process loops back to continue monitoring the next subject or session, enabling continuous and automated detection without manual reset.</a:t>
            </a:r>
            <a:endParaRPr lang="en-US" sz="2800" i="1" dirty="0">
              <a:latin typeface="Times New Roman" panose="02020603050405020304" pitchFamily="18" charset="0"/>
              <a:ea typeface="Arial" charset="0"/>
              <a:cs typeface="Times New Roman" panose="02020603050405020304" pitchFamily="18" charset="0"/>
            </a:endParaRPr>
          </a:p>
        </p:txBody>
      </p:sp>
      <p:sp>
        <p:nvSpPr>
          <p:cNvPr id="49" name="TextBox 48">
            <a:extLst>
              <a:ext uri="{FF2B5EF4-FFF2-40B4-BE49-F238E27FC236}">
                <a16:creationId xmlns:a16="http://schemas.microsoft.com/office/drawing/2014/main" id="{5AB7CBE7-223E-7B4C-4676-C0661B95B84B}"/>
              </a:ext>
            </a:extLst>
          </p:cNvPr>
          <p:cNvSpPr txBox="1"/>
          <p:nvPr/>
        </p:nvSpPr>
        <p:spPr>
          <a:xfrm>
            <a:off x="22464822" y="4994261"/>
            <a:ext cx="6160597" cy="682238"/>
          </a:xfrm>
          <a:prstGeom prst="rect">
            <a:avLst/>
          </a:prstGeom>
          <a:noFill/>
        </p:spPr>
        <p:txBody>
          <a:bodyPr wrap="square">
            <a:spAutoFit/>
          </a:bodyPr>
          <a:lstStyle/>
          <a:p>
            <a:pPr algn="just">
              <a:lnSpc>
                <a:spcPts val="4602"/>
              </a:lnSpc>
              <a:spcAft>
                <a:spcPts val="1802"/>
              </a:spcAft>
              <a:defRPr/>
            </a:pPr>
            <a:r>
              <a:rPr lang="en-SG" sz="4800" b="1" dirty="0">
                <a:solidFill>
                  <a:srgbClr val="0070C0"/>
                </a:solidFill>
                <a:latin typeface="Times New Roman" panose="02020603050405020304" pitchFamily="18" charset="0"/>
                <a:cs typeface="Times New Roman" panose="02020603050405020304" pitchFamily="18" charset="0"/>
              </a:rPr>
              <a:t>D</a:t>
            </a:r>
            <a:r>
              <a:rPr lang="en-SG" sz="4800" b="1" i="0" dirty="0">
                <a:solidFill>
                  <a:srgbClr val="0070C0"/>
                </a:solidFill>
                <a:effectLst/>
                <a:latin typeface="Times New Roman" panose="02020603050405020304" pitchFamily="18" charset="0"/>
                <a:cs typeface="Times New Roman" panose="02020603050405020304" pitchFamily="18" charset="0"/>
              </a:rPr>
              <a:t>ataset</a:t>
            </a:r>
            <a:endParaRPr lang="en-US" sz="4800" b="1" dirty="0">
              <a:latin typeface="Times New Roman" panose="02020603050405020304" pitchFamily="18" charset="0"/>
              <a:ea typeface="Arial" charset="0"/>
              <a:cs typeface="Times New Roman" panose="02020603050405020304" pitchFamily="18" charset="0"/>
            </a:endParaRPr>
          </a:p>
        </p:txBody>
      </p:sp>
      <p:pic>
        <p:nvPicPr>
          <p:cNvPr id="59" name="Picture 58" descr="A close-up of a computer&#10;&#10;AI-generated content may be incorrect.">
            <a:extLst>
              <a:ext uri="{FF2B5EF4-FFF2-40B4-BE49-F238E27FC236}">
                <a16:creationId xmlns:a16="http://schemas.microsoft.com/office/drawing/2014/main" id="{D41588A6-3F28-C393-5D03-361E4F3FC0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856321" y="36457488"/>
            <a:ext cx="5189818" cy="3120122"/>
          </a:xfrm>
          <a:prstGeom prst="rect">
            <a:avLst/>
          </a:prstGeom>
        </p:spPr>
      </p:pic>
      <p:pic>
        <p:nvPicPr>
          <p:cNvPr id="1027" name="Picture 1026" descr="A graph showing a number of blue rectangular objects&#10;&#10;AI-generated content may be incorrect.">
            <a:extLst>
              <a:ext uri="{FF2B5EF4-FFF2-40B4-BE49-F238E27FC236}">
                <a16:creationId xmlns:a16="http://schemas.microsoft.com/office/drawing/2014/main" id="{3FB0B99B-77F7-19EB-571A-E83FE877EB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316637" y="5796254"/>
            <a:ext cx="5488625" cy="3272593"/>
          </a:xfrm>
          <a:prstGeom prst="rect">
            <a:avLst/>
          </a:prstGeom>
        </p:spPr>
      </p:pic>
      <p:pic>
        <p:nvPicPr>
          <p:cNvPr id="1029" name="Picture 1028" descr="A pie chart with different colored sections with Crust in the background&#10;&#10;AI-generated content may be incorrect.">
            <a:extLst>
              <a:ext uri="{FF2B5EF4-FFF2-40B4-BE49-F238E27FC236}">
                <a16:creationId xmlns:a16="http://schemas.microsoft.com/office/drawing/2014/main" id="{415D5307-136F-79DA-3D2D-0C95728A9DE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381830" y="5680858"/>
            <a:ext cx="3608115" cy="3608115"/>
          </a:xfrm>
          <a:prstGeom prst="rect">
            <a:avLst/>
          </a:prstGeom>
        </p:spPr>
      </p:pic>
      <p:sp>
        <p:nvSpPr>
          <p:cNvPr id="1032" name="TextBox 1031">
            <a:extLst>
              <a:ext uri="{FF2B5EF4-FFF2-40B4-BE49-F238E27FC236}">
                <a16:creationId xmlns:a16="http://schemas.microsoft.com/office/drawing/2014/main" id="{BF4F3DDA-077F-59DB-4098-4E23B776ECB3}"/>
              </a:ext>
            </a:extLst>
          </p:cNvPr>
          <p:cNvSpPr txBox="1"/>
          <p:nvPr/>
        </p:nvSpPr>
        <p:spPr>
          <a:xfrm>
            <a:off x="22441242" y="9534720"/>
            <a:ext cx="9710286" cy="4401205"/>
          </a:xfrm>
          <a:prstGeom prst="rect">
            <a:avLst/>
          </a:prstGeom>
          <a:noFill/>
        </p:spPr>
        <p:txBody>
          <a:bodyPr wrap="square">
            <a:spAutoFit/>
          </a:bodyPr>
          <a:lstStyle/>
          <a:p>
            <a:pPr algn="just"/>
            <a:r>
              <a:rPr lang="en-GB" sz="2800" dirty="0">
                <a:latin typeface="Times New Roman" panose="02020603050405020304" pitchFamily="18" charset="0"/>
                <a:cs typeface="Times New Roman" panose="02020603050405020304" pitchFamily="18" charset="0"/>
              </a:rPr>
              <a:t>The dataset contains textual claims </a:t>
            </a:r>
            <a:r>
              <a:rPr lang="en-GB" sz="2800" dirty="0" err="1">
                <a:latin typeface="Times New Roman" panose="02020603050405020304" pitchFamily="18" charset="0"/>
                <a:cs typeface="Times New Roman" panose="02020603050405020304" pitchFamily="18" charset="0"/>
              </a:rPr>
              <a:t>labeled</a:t>
            </a:r>
            <a:r>
              <a:rPr lang="en-GB" sz="2800" dirty="0">
                <a:latin typeface="Times New Roman" panose="02020603050405020304" pitchFamily="18" charset="0"/>
                <a:cs typeface="Times New Roman" panose="02020603050405020304" pitchFamily="18" charset="0"/>
              </a:rPr>
              <a:t> into four classes: FALSE, Mostly False, Mostly True, and TRUE.</a:t>
            </a:r>
          </a:p>
          <a:p>
            <a:pPr algn="just"/>
            <a:r>
              <a:rPr lang="en-GB" sz="2800" dirty="0">
                <a:latin typeface="Times New Roman" panose="02020603050405020304" pitchFamily="18" charset="0"/>
                <a:cs typeface="Times New Roman" panose="02020603050405020304" pitchFamily="18" charset="0"/>
              </a:rPr>
              <a:t>• The bar and pie charts show that FALSE claims are the most frequent (31.2%), while TRUE claims are the least (14%).</a:t>
            </a:r>
          </a:p>
          <a:p>
            <a:pPr algn="just"/>
            <a:r>
              <a:rPr lang="en-GB" sz="2800" dirty="0">
                <a:latin typeface="Times New Roman" panose="02020603050405020304" pitchFamily="18" charset="0"/>
                <a:cs typeface="Times New Roman" panose="02020603050405020304" pitchFamily="18" charset="0"/>
              </a:rPr>
              <a:t>• Mostly False and Mostly True are nearly balanced, each making up around 27% of the data.</a:t>
            </a:r>
          </a:p>
          <a:p>
            <a:pPr algn="just"/>
            <a:r>
              <a:rPr lang="en-GB" sz="2800" dirty="0">
                <a:latin typeface="Times New Roman" panose="02020603050405020304" pitchFamily="18" charset="0"/>
                <a:cs typeface="Times New Roman" panose="02020603050405020304" pitchFamily="18" charset="0"/>
              </a:rPr>
              <a:t>• This dataset is useful for fake news detection and truthfulness classification tasks.</a:t>
            </a:r>
          </a:p>
          <a:p>
            <a:pPr algn="just"/>
            <a:r>
              <a:rPr lang="en-GB" sz="2800" dirty="0">
                <a:latin typeface="Times New Roman" panose="02020603050405020304" pitchFamily="18" charset="0"/>
                <a:cs typeface="Times New Roman" panose="02020603050405020304" pitchFamily="18" charset="0"/>
              </a:rPr>
              <a:t>• Class imbalance is present and should be addressed during model training for better performance.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2887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3" ma:contentTypeDescription="Create a new document." ma:contentTypeScope="" ma:versionID="264a204121950b4e2a600f3c5248fd72">
  <xsd:schema xmlns:xsd="http://www.w3.org/2001/XMLSchema" xmlns:xs="http://www.w3.org/2001/XMLSchema" xmlns:p="http://schemas.microsoft.com/office/2006/metadata/properties" xmlns:ns2="8323ff4e-5af7-4051-9371-eadce3aee04b" targetNamespace="http://schemas.microsoft.com/office/2006/metadata/properties" ma:root="true" ma:fieldsID="9fa8bcd29ede334e0e5723b4a87a0299" ns2:_="">
    <xsd:import namespace="8323ff4e-5af7-4051-9371-eadce3aee04b"/>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3ff4e-5af7-4051-9371-eadce3aee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8956E-983C-43AB-835B-A0D06169E960}">
  <ds:schemaRefs>
    <ds:schemaRef ds:uri="http://schemas.microsoft.com/sharepoint/v3/contenttype/forms"/>
  </ds:schemaRefs>
</ds:datastoreItem>
</file>

<file path=customXml/itemProps2.xml><?xml version="1.0" encoding="utf-8"?>
<ds:datastoreItem xmlns:ds="http://schemas.openxmlformats.org/officeDocument/2006/customXml" ds:itemID="{C632419B-C0CE-4297-B6D1-E96BD5BDF33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E0A3587-5FF5-4EBC-AD6E-2490502ACBB2}">
  <ds:schemaRefs>
    <ds:schemaRef ds:uri="8323ff4e-5af7-4051-9371-eadce3aee04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107</TotalTime>
  <Words>1478</Words>
  <Application>Microsoft Office PowerPoint</Application>
  <PresentationFormat>Custom</PresentationFormat>
  <Paragraphs>102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Calibri</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Mazid Ul Haque</dc:creator>
  <cp:lastModifiedBy>RUBAYET ALAM AZAN</cp:lastModifiedBy>
  <cp:revision>3</cp:revision>
  <dcterms:created xsi:type="dcterms:W3CDTF">2025-04-23T14:04:01Z</dcterms:created>
  <dcterms:modified xsi:type="dcterms:W3CDTF">2025-06-24T21:43:40Z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0x010100A03E5BDC5C551145B693F0E5668ABB8D</vt:lpwstr>
  </property>
</Properties>
</file>