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82" r:id="rId4"/>
    <p:sldId id="257" r:id="rId5"/>
    <p:sldId id="258" r:id="rId6"/>
    <p:sldId id="259" r:id="rId7"/>
    <p:sldId id="260" r:id="rId8"/>
    <p:sldId id="277" r:id="rId9"/>
    <p:sldId id="276" r:id="rId10"/>
    <p:sldId id="279" r:id="rId11"/>
    <p:sldId id="261" r:id="rId12"/>
    <p:sldId id="280" r:id="rId13"/>
    <p:sldId id="283" r:id="rId14"/>
    <p:sldId id="281" r:id="rId15"/>
  </p:sldIdLst>
  <p:sldSz cx="18288000" cy="10287000"/>
  <p:notesSz cx="6858000" cy="9144000"/>
  <p:embeddedFontLst>
    <p:embeddedFont>
      <p:font typeface="Abadi Extra Light" panose="020B0204020104020204" pitchFamily="34" charset="0"/>
      <p:regular r:id="rId17"/>
    </p:embeddedFont>
    <p:embeddedFont>
      <p:font typeface="Helios" panose="020B0604020202020204" charset="0"/>
      <p:regular r:id="rId18"/>
    </p:embeddedFont>
    <p:embeddedFont>
      <p:font typeface="Klein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FA353-89E4-4A34-BD77-4A312FB6CCC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480F4-8B50-47FD-AA51-838EC9D3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480F4-8B50-47FD-AA51-838EC9D36A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480F4-8B50-47FD-AA51-838EC9D36A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4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480F4-8B50-47FD-AA51-838EC9D36A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8653/v1/P19-1355" TargetMode="External"/><Relationship Id="rId3" Type="http://schemas.openxmlformats.org/officeDocument/2006/relationships/image" Target="../media/image12.svg"/><Relationship Id="rId7" Type="http://schemas.openxmlformats.org/officeDocument/2006/relationships/hyperlink" Target="https://doi.org/10.1109/MSEC.2018.288877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48550/arXiv.2310.10383" TargetMode="External"/><Relationship Id="rId5" Type="http://schemas.openxmlformats.org/officeDocument/2006/relationships/hyperlink" Target="https://doi.org/10.18653/v1/P16-2096" TargetMode="External"/><Relationship Id="rId4" Type="http://schemas.openxmlformats.org/officeDocument/2006/relationships/hyperlink" Target="https://doi.org/10.%2048550/arXiv.1702.08608" TargetMode="Externa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Freeform 7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7961201" y="2959815"/>
            <a:ext cx="9602899" cy="6732629"/>
            <a:chOff x="-1577066" y="0"/>
            <a:chExt cx="12803864" cy="7532009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0820399" cy="16785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4399"/>
                </a:lnSpc>
              </a:pPr>
              <a:endParaRPr lang="en-US" sz="3000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1577066" y="1721617"/>
              <a:ext cx="12803864" cy="58103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Helios"/>
                  <a:cs typeface="Times New Roman" panose="02020603050405020304" pitchFamily="18" charset="0"/>
                  <a:sym typeface="Helios"/>
                </a:rPr>
                <a:t>Authors: </a:t>
              </a:r>
            </a:p>
            <a:p>
              <a:pPr>
                <a:lnSpc>
                  <a:spcPts val="4479"/>
                </a:lnSpc>
              </a:pP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Yanyun Wang, Xumei Fang, Zan Xu, Jianye Li, Luping Wang</a:t>
              </a:r>
            </a:p>
            <a:p>
              <a:pPr algn="just">
                <a:lnSpc>
                  <a:spcPts val="4479"/>
                </a:lnSpc>
              </a:pPr>
              <a:endParaRPr 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ts val="4479"/>
                </a:lnSpc>
              </a:pP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Supervised By:</a:t>
              </a:r>
            </a:p>
            <a:p>
              <a:pPr algn="just">
                <a:lnSpc>
                  <a:spcPts val="4479"/>
                </a:lnSpc>
              </a:pP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Dr. Muhammad Firoz Mridha</a:t>
              </a:r>
            </a:p>
            <a:p>
              <a:pPr algn="just">
                <a:lnSpc>
                  <a:spcPts val="4479"/>
                </a:lnSpc>
              </a:pPr>
              <a:endParaRPr 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4479"/>
                </a:lnSpc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Helios"/>
                  <a:cs typeface="Times New Roman" panose="02020603050405020304" pitchFamily="18" charset="0"/>
                  <a:sym typeface="Helios"/>
                </a:rPr>
                <a:t>Presented By: </a:t>
              </a:r>
            </a:p>
            <a:p>
              <a:pPr algn="just">
                <a:lnSpc>
                  <a:spcPts val="4479"/>
                </a:lnSpc>
              </a:pPr>
              <a:r>
                <a:rPr lang="en-US" sz="4000" dirty="0">
                  <a:latin typeface="Times New Roman" panose="02020603050405020304" pitchFamily="18" charset="0"/>
                  <a:ea typeface="Helios"/>
                  <a:cs typeface="Times New Roman" panose="02020603050405020304" pitchFamily="18" charset="0"/>
                  <a:sym typeface="Helios"/>
                </a:rPr>
                <a:t>Rifah Sanzida(22-47154-1)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D1CDD1-046D-47AD-ABFE-EF172D34D0A7}"/>
              </a:ext>
            </a:extLst>
          </p:cNvPr>
          <p:cNvSpPr txBox="1"/>
          <p:nvPr/>
        </p:nvSpPr>
        <p:spPr>
          <a:xfrm>
            <a:off x="7885001" y="1717698"/>
            <a:ext cx="104029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2524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paper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Impact of Explainability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Large Language Model (LLM) Applications on User Experience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3366851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816593" cy="1772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639504" y="1391465"/>
            <a:ext cx="9008992" cy="1085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Klein Bold"/>
                <a:cs typeface="Times New Roman" panose="02020603050405020304" pitchFamily="18" charset="0"/>
                <a:sym typeface="Klein Bold"/>
              </a:rPr>
              <a:t>Limitations</a:t>
            </a:r>
          </a:p>
        </p:txBody>
      </p:sp>
      <p:sp>
        <p:nvSpPr>
          <p:cNvPr id="10" name="Freeform 10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8991600" y="8665406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CC849DC-9CCF-45F5-B946-962C6C32D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38737"/>
            <a:ext cx="1687192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Narrow Participant Demographic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➤ Only included users aged 25–35 from Zhejiang, China—limits generalizability.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Scenario Diversity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➤ Only tested two cases (weather &amp; medical)—other real-world contexts (e.g., education, finance) not explored.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Interaction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➤ Used pre-recorded videos instead of live chatbot sessions—may not reflect natural user behavior.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Text-Only Interface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➤ Study excluded multimodal elements (e.g., visuals, voice), which are common in modern LLM apps.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Controlled Environment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➤ Experimental setup minimized external variables but lacked spontaneity and interface variability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44154" y="9482708"/>
            <a:ext cx="4924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9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69962"/>
            <a:ext cx="17259300" cy="1091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Improvements</a:t>
            </a:r>
            <a:endParaRPr lang="en-US" sz="70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Klein Bold"/>
              <a:cs typeface="Times New Roman" panose="02020603050405020304" pitchFamily="18" charset="0"/>
              <a:sym typeface="Klein 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B3C27-AAB9-48CE-9843-484724D014A2}"/>
              </a:ext>
            </a:extLst>
          </p:cNvPr>
          <p:cNvSpPr txBox="1"/>
          <p:nvPr/>
        </p:nvSpPr>
        <p:spPr>
          <a:xfrm>
            <a:off x="419100" y="3608707"/>
            <a:ext cx="174498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Broaden Participant Diversity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users from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varied age groups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backgrounds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first-time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non-expert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to understand general public experience.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Scenario Variety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contexts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(e.g., tutoring)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(e.g., contract drafting)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Travel, food, shopping, etc.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Real-Time Interactions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pre-recorded videos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chatbot sessions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reflect authentic usage and spontaneous feedback.</a:t>
            </a:r>
          </a:p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Multimodal Interfaces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LLMs that use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visuals, voice, charts, or GUI elements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more realistic user experience.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336578" y="9332836"/>
            <a:ext cx="4924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D66CBFFE-A120-92AA-21F6-0EF7648EB506}"/>
              </a:ext>
            </a:extLst>
          </p:cNvPr>
          <p:cNvGrpSpPr/>
          <p:nvPr/>
        </p:nvGrpSpPr>
        <p:grpSpPr>
          <a:xfrm>
            <a:off x="9525" y="0"/>
            <a:ext cx="18288000" cy="3366851"/>
            <a:chOff x="0" y="0"/>
            <a:chExt cx="24384000" cy="50308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3923B9-EE2D-842D-6F57-329DC54D8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69962"/>
            <a:ext cx="17259300" cy="1113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Directions</a:t>
            </a:r>
            <a:endParaRPr lang="en-US" sz="70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Klein Bold"/>
              <a:cs typeface="Times New Roman" panose="02020603050405020304" pitchFamily="18" charset="0"/>
              <a:sym typeface="Klein 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B3C27-AAB9-48CE-9843-484724D014A2}"/>
              </a:ext>
            </a:extLst>
          </p:cNvPr>
          <p:cNvSpPr txBox="1"/>
          <p:nvPr/>
        </p:nvSpPr>
        <p:spPr>
          <a:xfrm>
            <a:off x="419100" y="3848100"/>
            <a:ext cx="174498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Explainability Systems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explainability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needs, background, or risk level.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 More UX Dimensions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trust &amp; satisfaction, measure: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load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 decision-making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response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Ethical Implications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impact of explainability 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Overtrust or blind reliance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Misleading information sources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fairness or bias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Studies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how user perceptions evolve over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use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LLMs with and without explainability.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212703" y="9342128"/>
            <a:ext cx="4924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6C8260F-E841-F13A-4C0E-A4C40A205571}"/>
              </a:ext>
            </a:extLst>
          </p:cNvPr>
          <p:cNvGrpSpPr/>
          <p:nvPr/>
        </p:nvGrpSpPr>
        <p:grpSpPr>
          <a:xfrm>
            <a:off x="9525" y="0"/>
            <a:ext cx="18288000" cy="3366851"/>
            <a:chOff x="0" y="0"/>
            <a:chExt cx="24384000" cy="50308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5DC54F8-4A70-FC52-A8B0-CA3A12E53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80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69962"/>
            <a:ext cx="17259300" cy="1113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70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Klein Bold"/>
              <a:cs typeface="Times New Roman" panose="02020603050405020304" pitchFamily="18" charset="0"/>
              <a:sym typeface="Klein 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B3C27-AAB9-48CE-9843-484724D014A2}"/>
              </a:ext>
            </a:extLst>
          </p:cNvPr>
          <p:cNvSpPr txBox="1"/>
          <p:nvPr/>
        </p:nvSpPr>
        <p:spPr>
          <a:xfrm>
            <a:off x="419100" y="3848100"/>
            <a:ext cx="174498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Finale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Doshi-Velez,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Kim.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2017.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Towards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rigorous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science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interpretable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learning.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preprint arXiv:1702.08608 (Mar 2017). </a:t>
            </a:r>
            <a:r>
              <a:rPr lang="en-US" sz="2800" u="none" strike="noStrike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 </a:t>
            </a:r>
            <a:r>
              <a:rPr lang="en-US" sz="2800" u="none" strike="noStrike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48550/arXiv.1702.08608</a:t>
            </a:r>
            <a:endParaRPr lang="en-US" sz="2800" spc="-1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 algn="just">
              <a:buFontTx/>
              <a:buAutoNum type="arabicPeriod"/>
            </a:pPr>
            <a:r>
              <a:rPr lang="en-US" sz="2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Hovy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Dirk, Shannon L. Spruit. 2016. The social impact of natural language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processing. In Proceedings of the 54th Annual Meeting of the Association for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Computational Linguistics (Volume 2:</a:t>
            </a:r>
            <a:r>
              <a:rPr lang="en-US" sz="2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 Papers). ACL, Berlin, Germany,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591-598.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u="none" strike="noStrike" spc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https://doi.org/10.18653/v1/P16-2096</a:t>
            </a:r>
            <a:endParaRPr lang="en-US" sz="2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 algn="just">
              <a:buFontTx/>
              <a:buAutoNum type="arabicPeriod"/>
            </a:pP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Haoran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Li,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Yulin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Chen,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Jinglong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Luo,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Jiecong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Wang,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Hao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Peng,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Kang,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Xiaojin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Zhang, Qi Hu, Chunkit Chan, </a:t>
            </a:r>
            <a:r>
              <a:rPr lang="en-US" sz="2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Zenglin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Xu, Bryan </a:t>
            </a:r>
            <a:r>
              <a:rPr lang="en-US" sz="2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Hooi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Yangqiu Song. 2023.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Privacy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large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models: Attacks,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defenses,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directions.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preprint arXiv:2310.10383 (Oct 2023). </a:t>
            </a:r>
            <a:r>
              <a:rPr lang="en-US" sz="2800" u="none" strike="noStrike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https://doi.org/10.48550/arXiv.2310.10383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 algn="just">
              <a:buFontTx/>
              <a:buAutoNum type="arabicPeriod"/>
            </a:pP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Mohammad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Al-</a:t>
            </a:r>
            <a:r>
              <a:rPr lang="en-US" sz="2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Rubaie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Chang.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2019.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Privacy-preserving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Learn-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ing:</a:t>
            </a:r>
            <a:r>
              <a:rPr lang="en-US" sz="2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Threats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Solutions.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Privacy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17,2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(March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2019),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49-58.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u="none" strike="noStrike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https://doi.org/10.1109/MSEC.2018.2888775</a:t>
            </a:r>
            <a:endParaRPr lang="en-US" sz="2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 algn="just">
              <a:buFontTx/>
              <a:buAutoNum type="arabicPeriod"/>
            </a:pP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Emma </a:t>
            </a:r>
            <a:r>
              <a:rPr lang="en-US" sz="2800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Strubell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Ananya Ganesh,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Andrew McCallum. 2019. Energy and Policy Con-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siderations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NLP.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57th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Annual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Meeting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Computational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Linguistics.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Computational</a:t>
            </a:r>
            <a:r>
              <a:rPr lang="en-US" sz="2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Linguistics, Florence, Italy, 3645–3650. </a:t>
            </a:r>
            <a:r>
              <a:rPr lang="en-US" sz="2800" u="none" strike="noStrike" spc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https://doi.org/10.18653/v1/P19-1355</a:t>
            </a:r>
            <a:endParaRPr lang="en-US" sz="2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en-US" sz="2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221200" y="9342128"/>
            <a:ext cx="4754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CFAEF115-8C5B-EF10-05B7-C58C38A39DBB}"/>
              </a:ext>
            </a:extLst>
          </p:cNvPr>
          <p:cNvGrpSpPr/>
          <p:nvPr/>
        </p:nvGrpSpPr>
        <p:grpSpPr>
          <a:xfrm>
            <a:off x="9525" y="0"/>
            <a:ext cx="18288000" cy="3366851"/>
            <a:chOff x="0" y="0"/>
            <a:chExt cx="24384000" cy="50308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DD9223-3EA5-FB11-934C-F05F018D5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62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F672C52-2793-B0C3-3649-6337C13FE58F}"/>
              </a:ext>
            </a:extLst>
          </p:cNvPr>
          <p:cNvGrpSpPr/>
          <p:nvPr/>
        </p:nvGrpSpPr>
        <p:grpSpPr>
          <a:xfrm>
            <a:off x="1589980" y="1688841"/>
            <a:ext cx="6909318" cy="6909318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4647AFA-5E20-7DE6-0E18-4377F94E7AD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6666" r="-1666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E5CAE6E-5BBB-5DD4-D28B-EC78F8AE7B57}"/>
              </a:ext>
            </a:extLst>
          </p:cNvPr>
          <p:cNvGrpSpPr/>
          <p:nvPr/>
        </p:nvGrpSpPr>
        <p:grpSpPr>
          <a:xfrm>
            <a:off x="7985938" y="3600450"/>
            <a:ext cx="11015853" cy="3086100"/>
            <a:chOff x="0" y="0"/>
            <a:chExt cx="2901295" cy="812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A6E880C-B25E-817A-7CDF-98E7F0A007FC}"/>
                </a:ext>
              </a:extLst>
            </p:cNvPr>
            <p:cNvSpPr/>
            <p:nvPr/>
          </p:nvSpPr>
          <p:spPr>
            <a:xfrm>
              <a:off x="0" y="0"/>
              <a:ext cx="2901295" cy="812800"/>
            </a:xfrm>
            <a:custGeom>
              <a:avLst/>
              <a:gdLst/>
              <a:ahLst/>
              <a:cxnLst/>
              <a:rect l="l" t="t" r="r" b="b"/>
              <a:pathLst>
                <a:path w="2901295" h="812800">
                  <a:moveTo>
                    <a:pt x="0" y="0"/>
                  </a:moveTo>
                  <a:lnTo>
                    <a:pt x="2901295" y="0"/>
                  </a:lnTo>
                  <a:lnTo>
                    <a:pt x="29012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D3473ED-38A0-8ADB-3B58-B63EF3F818E4}"/>
                </a:ext>
              </a:extLst>
            </p:cNvPr>
            <p:cNvSpPr txBox="1"/>
            <p:nvPr/>
          </p:nvSpPr>
          <p:spPr>
            <a:xfrm>
              <a:off x="0" y="-38100"/>
              <a:ext cx="2901295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94A859C5-0390-4433-9992-971D2BA9AD50}"/>
              </a:ext>
            </a:extLst>
          </p:cNvPr>
          <p:cNvGrpSpPr/>
          <p:nvPr/>
        </p:nvGrpSpPr>
        <p:grpSpPr>
          <a:xfrm>
            <a:off x="-425645" y="3600450"/>
            <a:ext cx="3257995" cy="3045824"/>
            <a:chOff x="0" y="0"/>
            <a:chExt cx="812800" cy="759868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111ABFB-DEF6-EBB0-2F26-18D8B0F7816E}"/>
                </a:ext>
              </a:extLst>
            </p:cNvPr>
            <p:cNvSpPr/>
            <p:nvPr/>
          </p:nvSpPr>
          <p:spPr>
            <a:xfrm>
              <a:off x="0" y="0"/>
              <a:ext cx="812800" cy="759868"/>
            </a:xfrm>
            <a:custGeom>
              <a:avLst/>
              <a:gdLst/>
              <a:ahLst/>
              <a:cxnLst/>
              <a:rect l="l" t="t" r="r" b="b"/>
              <a:pathLst>
                <a:path w="812800" h="759868">
                  <a:moveTo>
                    <a:pt x="609600" y="0"/>
                  </a:moveTo>
                  <a:lnTo>
                    <a:pt x="0" y="0"/>
                  </a:lnTo>
                  <a:lnTo>
                    <a:pt x="0" y="759868"/>
                  </a:lnTo>
                  <a:lnTo>
                    <a:pt x="609600" y="759868"/>
                  </a:lnTo>
                  <a:lnTo>
                    <a:pt x="812800" y="37993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9A795A6B-0828-6521-D758-F1F628D139F5}"/>
                </a:ext>
              </a:extLst>
            </p:cNvPr>
            <p:cNvSpPr txBox="1"/>
            <p:nvPr/>
          </p:nvSpPr>
          <p:spPr>
            <a:xfrm>
              <a:off x="0" y="-38100"/>
              <a:ext cx="698500" cy="797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C47F6861-E646-B7F9-2053-1FB23B8B6931}"/>
              </a:ext>
            </a:extLst>
          </p:cNvPr>
          <p:cNvSpPr/>
          <p:nvPr/>
        </p:nvSpPr>
        <p:spPr>
          <a:xfrm rot="5400000">
            <a:off x="198762" y="7504437"/>
            <a:ext cx="455966" cy="1203911"/>
          </a:xfrm>
          <a:custGeom>
            <a:avLst/>
            <a:gdLst/>
            <a:ahLst/>
            <a:cxnLst/>
            <a:rect l="l" t="t" r="r" b="b"/>
            <a:pathLst>
              <a:path w="455966" h="1203911">
                <a:moveTo>
                  <a:pt x="0" y="0"/>
                </a:moveTo>
                <a:lnTo>
                  <a:pt x="455966" y="0"/>
                </a:lnTo>
                <a:lnTo>
                  <a:pt x="455966" y="1203910"/>
                </a:lnTo>
                <a:lnTo>
                  <a:pt x="0" y="1203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CC03F-5B2F-F3FD-1B3A-F96C3564DA47}"/>
              </a:ext>
            </a:extLst>
          </p:cNvPr>
          <p:cNvSpPr txBox="1"/>
          <p:nvPr/>
        </p:nvSpPr>
        <p:spPr>
          <a:xfrm>
            <a:off x="5182544" y="3963516"/>
            <a:ext cx="9712712" cy="14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1899"/>
              </a:lnSpc>
              <a:spcBef>
                <a:spcPct val="0"/>
              </a:spcBef>
            </a:pPr>
            <a:r>
              <a:rPr lang="en-US" sz="72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Thank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3847E-19A8-476C-6BD3-F361F551E7A5}"/>
              </a:ext>
            </a:extLst>
          </p:cNvPr>
          <p:cNvSpPr txBox="1"/>
          <p:nvPr/>
        </p:nvSpPr>
        <p:spPr>
          <a:xfrm>
            <a:off x="5098910" y="5399143"/>
            <a:ext cx="9879980" cy="662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Inter Bold"/>
                <a:cs typeface="Times New Roman" panose="02020603050405020304" pitchFamily="18" charset="0"/>
                <a:sym typeface="Inter Bold"/>
              </a:rPr>
              <a:t>for your attention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45000" y="9334500"/>
            <a:ext cx="826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8456C1-7EAB-6ACE-5379-2A43E7428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9C3155B-8E7A-1A08-69EB-E27558B58012}"/>
              </a:ext>
            </a:extLst>
          </p:cNvPr>
          <p:cNvGrpSpPr/>
          <p:nvPr/>
        </p:nvGrpSpPr>
        <p:grpSpPr>
          <a:xfrm>
            <a:off x="9525" y="0"/>
            <a:ext cx="18288000" cy="3773114"/>
            <a:chOff x="0" y="0"/>
            <a:chExt cx="24384000" cy="503081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3670F133-F60C-47DD-7F25-472FB1C5B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4A5DA0E-E976-9E19-DDA1-C1907141F41F}"/>
              </a:ext>
            </a:extLst>
          </p:cNvPr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2C35224-C033-8A10-6CA1-57F660CCB92F}"/>
                </a:ext>
              </a:extLst>
            </p:cNvPr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431D856-95E7-13F6-0FC1-C94F3E9D9A32}"/>
                </a:ext>
              </a:extLst>
            </p:cNvPr>
            <p:cNvSpPr txBox="1"/>
            <p:nvPr/>
          </p:nvSpPr>
          <p:spPr>
            <a:xfrm>
              <a:off x="0" y="-57150"/>
              <a:ext cx="4816593" cy="1772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F01C0BDB-0A0C-EEC7-1190-66B280CB0F4F}"/>
              </a:ext>
            </a:extLst>
          </p:cNvPr>
          <p:cNvSpPr txBox="1"/>
          <p:nvPr/>
        </p:nvSpPr>
        <p:spPr>
          <a:xfrm>
            <a:off x="4639504" y="1391465"/>
            <a:ext cx="9008992" cy="1091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7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Klein Bold"/>
              <a:cs typeface="Times New Roman" panose="02020603050405020304" pitchFamily="18" charset="0"/>
              <a:sym typeface="Klein Bold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49945EF-C259-A339-A70B-182D139BE7C7}"/>
              </a:ext>
            </a:extLst>
          </p:cNvPr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A249AEE-78EF-CF01-48CD-130F66BF0110}"/>
              </a:ext>
            </a:extLst>
          </p:cNvPr>
          <p:cNvSpPr/>
          <p:nvPr/>
        </p:nvSpPr>
        <p:spPr>
          <a:xfrm>
            <a:off x="8333201" y="8476134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9BE01A-9972-4B95-A97B-7D75BE05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36575"/>
              </p:ext>
            </p:extLst>
          </p:nvPr>
        </p:nvGraphicFramePr>
        <p:xfrm>
          <a:off x="838200" y="3842156"/>
          <a:ext cx="16230600" cy="637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042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 of the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 of the Study (Cont.)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Contributions &amp;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Experimental Procedure (Figure)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Design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Procedures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/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Research Directions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/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75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8456C1-7EAB-6ACE-5379-2A43E7428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9C3155B-8E7A-1A08-69EB-E27558B58012}"/>
              </a:ext>
            </a:extLst>
          </p:cNvPr>
          <p:cNvGrpSpPr/>
          <p:nvPr/>
        </p:nvGrpSpPr>
        <p:grpSpPr>
          <a:xfrm>
            <a:off x="9525" y="0"/>
            <a:ext cx="18288000" cy="3773114"/>
            <a:chOff x="0" y="0"/>
            <a:chExt cx="24384000" cy="503081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3670F133-F60C-47DD-7F25-472FB1C5B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4A5DA0E-E976-9E19-DDA1-C1907141F41F}"/>
              </a:ext>
            </a:extLst>
          </p:cNvPr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2C35224-C033-8A10-6CA1-57F660CCB92F}"/>
                </a:ext>
              </a:extLst>
            </p:cNvPr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431D856-95E7-13F6-0FC1-C94F3E9D9A32}"/>
                </a:ext>
              </a:extLst>
            </p:cNvPr>
            <p:cNvSpPr txBox="1"/>
            <p:nvPr/>
          </p:nvSpPr>
          <p:spPr>
            <a:xfrm>
              <a:off x="0" y="-57150"/>
              <a:ext cx="4816593" cy="1772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F01C0BDB-0A0C-EEC7-1190-66B280CB0F4F}"/>
              </a:ext>
            </a:extLst>
          </p:cNvPr>
          <p:cNvSpPr txBox="1"/>
          <p:nvPr/>
        </p:nvSpPr>
        <p:spPr>
          <a:xfrm>
            <a:off x="4639504" y="1391465"/>
            <a:ext cx="9008992" cy="1085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Klein Bold"/>
                <a:cs typeface="Times New Roman" panose="02020603050405020304" pitchFamily="18" charset="0"/>
                <a:sym typeface="Klein Bold"/>
              </a:rPr>
              <a:t>Summary of the Study</a:t>
            </a: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49945EF-C259-A339-A70B-182D139BE7C7}"/>
              </a:ext>
            </a:extLst>
          </p:cNvPr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A249AEE-78EF-CF01-48CD-130F66BF0110}"/>
              </a:ext>
            </a:extLst>
          </p:cNvPr>
          <p:cNvSpPr/>
          <p:nvPr/>
        </p:nvSpPr>
        <p:spPr>
          <a:xfrm>
            <a:off x="8333201" y="8476134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966ED-9E52-87E0-8048-B8E44D0DA5E6}"/>
              </a:ext>
            </a:extLst>
          </p:cNvPr>
          <p:cNvSpPr txBox="1"/>
          <p:nvPr/>
        </p:nvSpPr>
        <p:spPr>
          <a:xfrm>
            <a:off x="1371600" y="4555380"/>
            <a:ext cx="157734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impact of explainability on user trust and satisfaction in LLM-based chatbots.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effects across risk levels: Low-risk (e.g., weather) vs. high-risk (e.g., medical queries).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different explainability formats (e.g., reasoning steps, reference sources).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correlation between trust and satisfaction.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experienced users (ages 25–35) from Zhejiang, China.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used LLMs (e.g., chatbots) regularly.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04119-6FC3-A8C8-59B5-6F81DE384020}"/>
              </a:ext>
            </a:extLst>
          </p:cNvPr>
          <p:cNvSpPr txBox="1"/>
          <p:nvPr/>
        </p:nvSpPr>
        <p:spPr>
          <a:xfrm>
            <a:off x="17373600" y="9489062"/>
            <a:ext cx="490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8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" y="0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816593" cy="1772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13434"/>
              </p:ext>
            </p:extLst>
          </p:nvPr>
        </p:nvGraphicFramePr>
        <p:xfrm>
          <a:off x="1524000" y="4378970"/>
          <a:ext cx="18919620" cy="5107930"/>
        </p:xfrm>
        <a:graphic>
          <a:graphicData uri="http://schemas.openxmlformats.org/drawingml/2006/table">
            <a:tbl>
              <a:tblPr/>
              <a:tblGrid>
                <a:gridCol w="1495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7930">
                <a:tc>
                  <a:txBody>
                    <a:bodyPr/>
                    <a:lstStyle/>
                    <a:p>
                      <a:pPr algn="just"/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Findings: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Provenance (source info) significantly increased both trust and satisfaction.</a:t>
                      </a: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 much detail (e.g., reasoning steps + details) lowered satisfaction in low-risk scenarios.</a:t>
                      </a: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preferred clear, concise answers in simple contexts.</a:t>
                      </a: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high-risk scenarios, users valued detailed explanations more.</a:t>
                      </a: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Trust and satisfaction are positively correlated (r = 0.451, </a:t>
                      </a:r>
                      <a:r>
                        <a:rPr lang="en-US" sz="2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0.05).</a:t>
                      </a:r>
                    </a:p>
                    <a:p>
                      <a:pPr algn="just"/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Limitations: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Participants were demographically narrow (young, Chinese, experienced users).</a:t>
                      </a: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two scenarios tested; generalizability is limited.</a:t>
                      </a: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Lacked real-time interaction and multimodal content.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ts val="3640"/>
                        </a:lnSpc>
                        <a:defRPr/>
                      </a:pPr>
                      <a:endParaRPr lang="en-US" sz="2800" dirty="0">
                        <a:latin typeface="+mn-lt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2895600" y="1391465"/>
            <a:ext cx="12877800" cy="10856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Klein Bold"/>
                <a:cs typeface="Times New Roman" panose="02020603050405020304" pitchFamily="18" charset="0"/>
                <a:sym typeface="Klein Bold"/>
              </a:rPr>
              <a:t>Summary of the Study(Cont.)</a:t>
            </a:r>
          </a:p>
        </p:txBody>
      </p:sp>
      <p:sp>
        <p:nvSpPr>
          <p:cNvPr id="10" name="Freeform 10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6687799" y="5143500"/>
            <a:ext cx="2471057" cy="2385115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433200" y="955471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000" y="246145"/>
            <a:ext cx="9856393" cy="9856393"/>
            <a:chOff x="0" y="0"/>
            <a:chExt cx="13141858" cy="13141858"/>
          </a:xfrm>
        </p:grpSpPr>
        <p:sp>
          <p:nvSpPr>
            <p:cNvPr id="3" name="Freeform 3"/>
            <p:cNvSpPr/>
            <p:nvPr/>
          </p:nvSpPr>
          <p:spPr>
            <a:xfrm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11122" y="1311122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66416" y="2673041"/>
            <a:ext cx="8358584" cy="52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 algn="l">
              <a:lnSpc>
                <a:spcPts val="4479"/>
              </a:lnSpc>
            </a:pPr>
            <a:endParaRPr lang="en-US" sz="3199" u="none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141154-6B77-49A6-8E21-5320C26D2F8C}"/>
              </a:ext>
            </a:extLst>
          </p:cNvPr>
          <p:cNvSpPr/>
          <p:nvPr/>
        </p:nvSpPr>
        <p:spPr>
          <a:xfrm>
            <a:off x="1006929" y="342900"/>
            <a:ext cx="9258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99"/>
              </a:lnSpc>
            </a:pPr>
            <a:r>
              <a:rPr lang="en-US" sz="4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Contributions &amp; Findings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Klein Bold"/>
              <a:cs typeface="Times New Roman" panose="02020603050405020304" pitchFamily="18" charset="0"/>
              <a:sym typeface="Klein Bold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8FF52A2-4AB5-4EF3-8A56-D3049581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929" y="1771296"/>
            <a:ext cx="9661070" cy="871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Empirical Evidence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Demonstrated that explainability methods significantly impact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trust and satisfaction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LLM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 Matters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low-risk scenarios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users preferred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brief, direct answers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high-risk scenarios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users valued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explanations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 Needed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Too much explanation (e.g., reasoning steps + details) reduced satisfaction in simple tasks due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overload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 ↔ Satisfaction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Identified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between trust and satisfaction (r = 0.451, p &lt; 0.05).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Insight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Suggested that LLM interfaces should use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adaptive, user-sensitive explainability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strategies rather than a one-size-fits-all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/>
              <a:t>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83A36-B10D-EDF3-F1CC-C36F0D03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459200" y="9569244"/>
            <a:ext cx="2133600" cy="365125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00262" y="253548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596633" y="5365145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956152" y="5880027"/>
            <a:ext cx="5585113" cy="591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55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Design</a:t>
            </a:r>
            <a:endParaRPr lang="en-US" sz="3600" b="1" u="none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Klein Bold"/>
              <a:cs typeface="Times New Roman" panose="02020603050405020304" pitchFamily="18" charset="0"/>
              <a:sym typeface="Klein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8143" y="27214"/>
            <a:ext cx="9411059" cy="10287000"/>
            <a:chOff x="0" y="0"/>
            <a:chExt cx="247863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00200" y="4381500"/>
            <a:ext cx="6746873" cy="1085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Klein Bold"/>
                <a:cs typeface="Times New Roman" panose="02020603050405020304" pitchFamily="18" charset="0"/>
                <a:sym typeface="Klein Bold"/>
              </a:rPr>
              <a:t>Methodology</a:t>
            </a: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53457161-F9A3-4F4F-AA33-87C73C40986E}"/>
              </a:ext>
            </a:extLst>
          </p:cNvPr>
          <p:cNvSpPr/>
          <p:nvPr/>
        </p:nvSpPr>
        <p:spPr>
          <a:xfrm>
            <a:off x="8618405" y="8042882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B05363-2D83-49F0-9004-0B9E3DB87B62}"/>
              </a:ext>
            </a:extLst>
          </p:cNvPr>
          <p:cNvSpPr/>
          <p:nvPr/>
        </p:nvSpPr>
        <p:spPr>
          <a:xfrm>
            <a:off x="8618405" y="8042882"/>
            <a:ext cx="828940" cy="1722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F893C7B0-2ADB-4365-BB11-6DFD4F28C744}"/>
              </a:ext>
            </a:extLst>
          </p:cNvPr>
          <p:cNvSpPr txBox="1"/>
          <p:nvPr/>
        </p:nvSpPr>
        <p:spPr>
          <a:xfrm>
            <a:off x="10959781" y="8557764"/>
            <a:ext cx="5585113" cy="591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5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&amp; Procedure</a:t>
            </a:r>
            <a:endParaRPr lang="en-US" sz="3799" b="1" u="none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Klein Bold"/>
              <a:cs typeface="Times New Roman" panose="02020603050405020304" pitchFamily="18" charset="0"/>
              <a:sym typeface="Klein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C872BD-8937-4432-89CC-D14CA5BA08AE}"/>
              </a:ext>
            </a:extLst>
          </p:cNvPr>
          <p:cNvSpPr txBox="1"/>
          <p:nvPr/>
        </p:nvSpPr>
        <p:spPr>
          <a:xfrm>
            <a:off x="10744200" y="2992341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Procedure(Figure)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297458" y="9311975"/>
            <a:ext cx="4924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62457" y="-152401"/>
            <a:ext cx="10978956" cy="10591801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1785600" y="4214040"/>
            <a:ext cx="6477000" cy="1865008"/>
            <a:chOff x="0" y="-76200"/>
            <a:chExt cx="7379203" cy="2486677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7379203" cy="1447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Klein Bold"/>
                  <a:cs typeface="Times New Roman" panose="02020603050405020304" pitchFamily="18" charset="0"/>
                  <a:sym typeface="Klein Bold"/>
                </a:rPr>
                <a:t>Methodology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05156"/>
              <a:ext cx="7025100" cy="705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u="none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Helios"/>
                  <a:cs typeface="Times New Roman" panose="02020603050405020304" pitchFamily="18" charset="0"/>
                  <a:sym typeface="Helios"/>
                </a:rPr>
                <a:t>Experimental Procedure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0733254" y="2143069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5" name="Image 9">
            <a:extLst>
              <a:ext uri="{FF2B5EF4-FFF2-40B4-BE49-F238E27FC236}">
                <a16:creationId xmlns:a16="http://schemas.microsoft.com/office/drawing/2014/main" id="{11C9630F-0B88-4983-A0B9-53244E3B6D6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200" y="1207961"/>
            <a:ext cx="8610600" cy="800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45F54F-A812-47CC-8303-E72F8221A917}"/>
              </a:ext>
            </a:extLst>
          </p:cNvPr>
          <p:cNvSpPr txBox="1"/>
          <p:nvPr/>
        </p:nvSpPr>
        <p:spPr>
          <a:xfrm>
            <a:off x="838200" y="9410700"/>
            <a:ext cx="861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2495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Figure:</a:t>
            </a:r>
            <a:r>
              <a:rPr lang="en-US" sz="2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Experimental</a:t>
            </a:r>
            <a:r>
              <a:rPr lang="en-US" sz="28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Procedure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75517" y="9509244"/>
            <a:ext cx="4924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424209" y="-335644"/>
            <a:ext cx="10978956" cy="10591801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609600" y="4030797"/>
            <a:ext cx="6477000" cy="1865008"/>
            <a:chOff x="0" y="-76200"/>
            <a:chExt cx="7379203" cy="2486677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7379203" cy="1447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Klein Bold"/>
                  <a:cs typeface="Times New Roman" panose="02020603050405020304" pitchFamily="18" charset="0"/>
                  <a:sym typeface="Klein Bold"/>
                </a:rPr>
                <a:t>Methodology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05156"/>
              <a:ext cx="7025100" cy="705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u="none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Helios"/>
                  <a:cs typeface="Times New Roman" panose="02020603050405020304" pitchFamily="18" charset="0"/>
                  <a:sym typeface="Helios"/>
                </a:rPr>
                <a:t>Study Design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0733254" y="2143069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8610600" y="1494536"/>
            <a:ext cx="8763000" cy="7744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experienced LLM users (ages 25–35) from Zhejiang, China.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had used chatbots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 times per week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past month.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gender distribution (16 male, 16 female).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 &amp; Consent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consent obtained; participation was voluntary.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anonymously, with no personal identifiers.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Experimental Setup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viewed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pre-recorded chatbot dialogues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scenarios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Low-risk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Weather inquiry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Medical emergency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were generated using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Qwen2-72B LLM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endParaRPr lang="en-US" sz="2599" u="none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96656" y="9239092"/>
            <a:ext cx="4924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6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36883" y="-152401"/>
            <a:ext cx="10978956" cy="10591801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1435473" y="4214040"/>
            <a:ext cx="6477000" cy="1873344"/>
            <a:chOff x="0" y="-76200"/>
            <a:chExt cx="7379203" cy="2497792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7379203" cy="1447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Klein Bold"/>
                  <a:cs typeface="Times New Roman" panose="02020603050405020304" pitchFamily="18" charset="0"/>
                  <a:sym typeface="Klein Bold"/>
                </a:rPr>
                <a:t>Methodology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05156"/>
              <a:ext cx="7025100" cy="716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Variables &amp; Procedure</a:t>
              </a:r>
              <a:endParaRPr lang="en-US" sz="3199" u="none" dirty="0">
                <a:solidFill>
                  <a:schemeClr val="accent1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0733254" y="2143069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75526" y="419100"/>
            <a:ext cx="10521073" cy="10095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 Variables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experimental conditions based on output type: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Baseline (No Explanation)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➤ The chatbot provides only the final answer,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insight into how or why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arrived at it. Used as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➤ Shows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steps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process the LLM followed to reach its answer—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without extra detail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+ Details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➤ Includes both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steps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details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explain the model’s thought process in depth.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Provenance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➤ Adds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 references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evidence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websites, documents) used to support the answer.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+ Provenance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➤ Combines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reasoning steps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 references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helping users see both the process and where the info came from.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+ Details + Provenance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➤ Offers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complete explanation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—logical steps, detailed reasoning, and source references all together.</a:t>
            </a:r>
          </a:p>
          <a:p>
            <a:endParaRPr lang="en-US" sz="2800" b="1" dirty="0"/>
          </a:p>
          <a:p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301916" y="9435266"/>
            <a:ext cx="4924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4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1278</Words>
  <Application>Microsoft Office PowerPoint</Application>
  <PresentationFormat>Custom</PresentationFormat>
  <Paragraphs>163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Klein Bold</vt:lpstr>
      <vt:lpstr>Abadi Extra Light</vt:lpstr>
      <vt:lpstr>Helios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RIFAH SANZIDA</cp:lastModifiedBy>
  <cp:revision>18</cp:revision>
  <dcterms:created xsi:type="dcterms:W3CDTF">2006-08-16T00:00:00Z</dcterms:created>
  <dcterms:modified xsi:type="dcterms:W3CDTF">2025-05-13T17:11:49Z</dcterms:modified>
  <dc:identifier>DAGnI_MOxTw</dc:identifier>
</cp:coreProperties>
</file>