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7"/>
  </p:notesMasterIdLst>
  <p:handoutMasterIdLst>
    <p:handoutMasterId r:id="rId18"/>
  </p:handoutMasterIdLst>
  <p:sldIdLst>
    <p:sldId id="257" r:id="rId2"/>
    <p:sldId id="275" r:id="rId3"/>
    <p:sldId id="267" r:id="rId4"/>
    <p:sldId id="259" r:id="rId5"/>
    <p:sldId id="260" r:id="rId6"/>
    <p:sldId id="261" r:id="rId7"/>
    <p:sldId id="262" r:id="rId8"/>
    <p:sldId id="263" r:id="rId9"/>
    <p:sldId id="264" r:id="rId10"/>
    <p:sldId id="269" r:id="rId11"/>
    <p:sldId id="270" r:id="rId12"/>
    <p:sldId id="271" r:id="rId13"/>
    <p:sldId id="272" r:id="rId14"/>
    <p:sldId id="273" r:id="rId15"/>
    <p:sldId id="274"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972C37-6FBD-4277-B9BA-84D567D0D45A}">
          <p14:sldIdLst>
            <p14:sldId id="257"/>
            <p14:sldId id="275"/>
            <p14:sldId id="267"/>
            <p14:sldId id="259"/>
            <p14:sldId id="260"/>
            <p14:sldId id="261"/>
            <p14:sldId id="262"/>
            <p14:sldId id="263"/>
            <p14:sldId id="264"/>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2081"/>
    <a:srgbClr val="A45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182" autoAdjust="0"/>
  </p:normalViewPr>
  <p:slideViewPr>
    <p:cSldViewPr showGuides="1">
      <p:cViewPr varScale="1">
        <p:scale>
          <a:sx n="64" d="100"/>
          <a:sy n="64" d="100"/>
        </p:scale>
        <p:origin x="978" y="7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3/25/2025</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3/25/2025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792633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3/25/2025</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3/25/2025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3/25/2025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3/25/2025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3/25/2025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3/25/2025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3/25/2025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3/25/2025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3/25/2025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3/25/2025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3/25/2025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3/25/2025</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149" y="685801"/>
            <a:ext cx="7008574" cy="3581399"/>
          </a:xfrm>
        </p:spPr>
        <p:txBody>
          <a:bodyPr anchor="b">
            <a:normAutofit/>
          </a:bodyPr>
          <a:lstStyle/>
          <a:p>
            <a:pPr algn="ctr"/>
            <a: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American International University-Bangladesh (AIUB) </a:t>
            </a:r>
            <a:b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(Spring 2024-25)</a:t>
            </a:r>
            <a:b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Computer Interaction</a:t>
            </a:r>
          </a:p>
        </p:txBody>
      </p:sp>
      <p:sp>
        <p:nvSpPr>
          <p:cNvPr id="5" name="Subtitle 4"/>
          <p:cNvSpPr>
            <a:spLocks noGrp="1"/>
          </p:cNvSpPr>
          <p:nvPr>
            <p:ph type="subTitle" idx="1"/>
          </p:nvPr>
        </p:nvSpPr>
        <p:spPr>
          <a:xfrm>
            <a:off x="989012" y="4495800"/>
            <a:ext cx="5638800" cy="1447800"/>
          </a:xfrm>
        </p:spPr>
        <p:txBody>
          <a:bodyPr>
            <a:noAutofit/>
          </a:bodyPr>
          <a:lstStyle/>
          <a:p>
            <a:pPr algn="ctr">
              <a:spcAft>
                <a:spcPts val="600"/>
              </a:spcAft>
            </a:pPr>
            <a:r>
              <a:rPr lang="en-US"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spcAft>
                <a:spcPts val="600"/>
              </a:spcAft>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Rifah Sanzida</a:t>
            </a:r>
            <a:b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 22-47154-1</a:t>
            </a:r>
          </a:p>
          <a:p>
            <a:pPr>
              <a:spcAft>
                <a:spcPts val="600"/>
              </a:spcAft>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C</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a:extLst>
              <a:ext uri="{FF2B5EF4-FFF2-40B4-BE49-F238E27FC236}">
                <a16:creationId xmlns:a16="http://schemas.microsoft.com/office/drawing/2014/main" id="{FCEC9249-EC02-D2F2-EF75-428EC18334B9}"/>
              </a:ext>
            </a:extLst>
          </p:cNvPr>
          <p:cNvSpPr>
            <a:spLocks noGrp="1"/>
          </p:cNvSpPr>
          <p:nvPr>
            <p:ph type="title"/>
          </p:nvPr>
        </p:nvSpPr>
        <p:spPr>
          <a:xfrm>
            <a:off x="1117309" y="76200"/>
            <a:ext cx="10157354" cy="1397000"/>
          </a:xfrm>
        </p:spPr>
        <p:txBody>
          <a:bodyPr>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Errors:1</a:t>
            </a:r>
            <a:r>
              <a:rPr lang="en-US" sz="4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SLIP</a:t>
            </a:r>
          </a:p>
        </p:txBody>
      </p:sp>
      <p:sp>
        <p:nvSpPr>
          <p:cNvPr id="2057" name="Content Placeholder 2">
            <a:extLst>
              <a:ext uri="{FF2B5EF4-FFF2-40B4-BE49-F238E27FC236}">
                <a16:creationId xmlns:a16="http://schemas.microsoft.com/office/drawing/2014/main" id="{EB98515F-CDCE-204C-0575-44A3985D5748}"/>
              </a:ext>
            </a:extLst>
          </p:cNvPr>
          <p:cNvSpPr>
            <a:spLocks noGrp="1"/>
          </p:cNvSpPr>
          <p:nvPr>
            <p:ph sz="half" idx="1"/>
          </p:nvPr>
        </p:nvSpPr>
        <p:spPr>
          <a:xfrm>
            <a:off x="1446212" y="609600"/>
            <a:ext cx="4876799" cy="4241800"/>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Leaving the fridge door open:</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 often close the fridge but forget to fully shut it, leaving it slightly ajar, which could spoil food or waste energy. This leads me to great danger, my mother’s wrath.</a:t>
            </a:r>
          </a:p>
          <a:p>
            <a:pPr marL="0" indent="0">
              <a:buNone/>
            </a:pPr>
            <a:endParaRPr lang="en-US" dirty="0"/>
          </a:p>
        </p:txBody>
      </p:sp>
      <p:pic>
        <p:nvPicPr>
          <p:cNvPr id="2050" name="Picture 2">
            <a:extLst>
              <a:ext uri="{FF2B5EF4-FFF2-40B4-BE49-F238E27FC236}">
                <a16:creationId xmlns:a16="http://schemas.microsoft.com/office/drawing/2014/main" id="{55AA3A4C-DB0E-A043-785F-AED0A66910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36460"/>
          <a:stretch/>
        </p:blipFill>
        <p:spPr bwMode="auto">
          <a:xfrm>
            <a:off x="7161212" y="1869190"/>
            <a:ext cx="3766847" cy="4089400"/>
          </a:xfrm>
          <a:prstGeom prst="rect">
            <a:avLst/>
          </a:prstGeom>
          <a:ln>
            <a:noFill/>
          </a:ln>
          <a:effectLst>
            <a:softEdge rad="112500"/>
          </a:effectLst>
        </p:spPr>
      </p:pic>
      <p:sp>
        <p:nvSpPr>
          <p:cNvPr id="3" name="TextBox 2">
            <a:extLst>
              <a:ext uri="{FF2B5EF4-FFF2-40B4-BE49-F238E27FC236}">
                <a16:creationId xmlns:a16="http://schemas.microsoft.com/office/drawing/2014/main" id="{05D8A728-72E7-22A1-5048-B4009E05B7F5}"/>
              </a:ext>
            </a:extLst>
          </p:cNvPr>
          <p:cNvSpPr txBox="1"/>
          <p:nvPr/>
        </p:nvSpPr>
        <p:spPr>
          <a:xfrm>
            <a:off x="5995858" y="6117991"/>
            <a:ext cx="6097554" cy="443198"/>
          </a:xfrm>
          <a:prstGeom prst="rect">
            <a:avLst/>
          </a:prstGeom>
          <a:noFill/>
        </p:spPr>
        <p:txBody>
          <a:bodyPr wrap="square">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7: </a:t>
            </a:r>
            <a:r>
              <a:rPr lang="en-US" sz="2400" dirty="0">
                <a:solidFill>
                  <a:schemeClr val="tx2">
                    <a:lumMod val="50000"/>
                  </a:schemeClr>
                </a:solidFill>
                <a:latin typeface="Times New Roman" panose="02020603050405020304" pitchFamily="18" charset="0"/>
                <a:cs typeface="Times New Roman" panose="02020603050405020304" pitchFamily="18" charset="0"/>
              </a:rPr>
              <a:t>Leaving the fridge door open</a:t>
            </a: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4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37AD-9BE4-54AF-AF8D-04F66722FC48}"/>
              </a:ext>
            </a:extLst>
          </p:cNvPr>
          <p:cNvSpPr>
            <a:spLocks noGrp="1"/>
          </p:cNvSpPr>
          <p:nvPr>
            <p:ph type="title"/>
          </p:nvPr>
        </p:nvSpPr>
        <p:spPr/>
        <p:txBody>
          <a:bodyPr>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Errors: 2</a:t>
            </a:r>
            <a:r>
              <a:rPr lang="en-US" sz="4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SLIP</a:t>
            </a:r>
          </a:p>
        </p:txBody>
      </p:sp>
      <p:sp>
        <p:nvSpPr>
          <p:cNvPr id="3" name="Content Placeholder 2">
            <a:extLst>
              <a:ext uri="{FF2B5EF4-FFF2-40B4-BE49-F238E27FC236}">
                <a16:creationId xmlns:a16="http://schemas.microsoft.com/office/drawing/2014/main" id="{48964B14-9C93-7228-9011-0B43B431970D}"/>
              </a:ext>
            </a:extLst>
          </p:cNvPr>
          <p:cNvSpPr>
            <a:spLocks noGrp="1"/>
          </p:cNvSpPr>
          <p:nvPr>
            <p:ph sz="half" idx="1"/>
          </p:nvPr>
        </p:nvSpPr>
        <p:spPr>
          <a:xfrm>
            <a:off x="6297559" y="1600200"/>
            <a:ext cx="4977104" cy="3907510"/>
          </a:xfrm>
        </p:spPr>
        <p:txBody>
          <a:bodyPr>
            <a:normAutofit lnSpcReduction="10000"/>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Over-pouring a drink:</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One of the most common slips of mine is that I pour myself a drink, but my attention slips, and I fill the glass too much, spilling some over the edge. Then I need to clean those water.</a:t>
            </a:r>
          </a:p>
          <a:p>
            <a:endParaRPr lang="en-US" dirty="0"/>
          </a:p>
        </p:txBody>
      </p:sp>
      <p:pic>
        <p:nvPicPr>
          <p:cNvPr id="3074" name="Picture 2" descr="Is over-pouring killing your business?">
            <a:extLst>
              <a:ext uri="{FF2B5EF4-FFF2-40B4-BE49-F238E27FC236}">
                <a16:creationId xmlns:a16="http://schemas.microsoft.com/office/drawing/2014/main" id="{995FF3FD-9C7A-A20F-E811-BB5DC5597CE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2812" y="2745057"/>
            <a:ext cx="4976812" cy="2637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EEC322-C2DB-D355-1C71-9A18CE79BD44}"/>
              </a:ext>
            </a:extLst>
          </p:cNvPr>
          <p:cNvSpPr txBox="1"/>
          <p:nvPr/>
        </p:nvSpPr>
        <p:spPr>
          <a:xfrm>
            <a:off x="352441" y="5507710"/>
            <a:ext cx="6097554" cy="461665"/>
          </a:xfrm>
          <a:prstGeom prst="rect">
            <a:avLst/>
          </a:prstGeom>
          <a:noFill/>
        </p:spPr>
        <p:txBody>
          <a:bodyPr wrap="square">
            <a:spAutoFit/>
          </a:bodyPr>
          <a:lstStyle/>
          <a:p>
            <a:pPr algn="ctr"/>
            <a:r>
              <a:rPr lang="en-US" sz="2400" dirty="0">
                <a:solidFill>
                  <a:schemeClr val="tx2">
                    <a:lumMod val="50000"/>
                  </a:schemeClr>
                </a:solidFill>
                <a:latin typeface="Times New Roman" panose="02020603050405020304" pitchFamily="18" charset="0"/>
                <a:cs typeface="Times New Roman" panose="02020603050405020304" pitchFamily="18" charset="0"/>
              </a:rPr>
              <a:t>Figure 8: Over-pouring a drink</a:t>
            </a:r>
            <a:endParaRPr lang="en-US" dirty="0">
              <a:solidFill>
                <a:schemeClr val="tx2">
                  <a:lumMod val="50000"/>
                </a:schemeClr>
              </a:solidFill>
            </a:endParaRPr>
          </a:p>
        </p:txBody>
      </p:sp>
    </p:spTree>
    <p:extLst>
      <p:ext uri="{BB962C8B-B14F-4D97-AF65-F5344CB8AC3E}">
        <p14:creationId xmlns:p14="http://schemas.microsoft.com/office/powerpoint/2010/main" val="4607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itle 1">
            <a:extLst>
              <a:ext uri="{FF2B5EF4-FFF2-40B4-BE49-F238E27FC236}">
                <a16:creationId xmlns:a16="http://schemas.microsoft.com/office/drawing/2014/main" id="{F97062BB-CDC3-F3D9-8632-3023CCD75423}"/>
              </a:ext>
            </a:extLst>
          </p:cNvPr>
          <p:cNvSpPr>
            <a:spLocks noGrp="1"/>
          </p:cNvSpPr>
          <p:nvPr>
            <p:ph type="title"/>
          </p:nvPr>
        </p:nvSpPr>
        <p:spPr>
          <a:xfrm>
            <a:off x="1117309" y="76200"/>
            <a:ext cx="10157354" cy="1397000"/>
          </a:xfrm>
        </p:spPr>
        <p:txBody>
          <a:bodyPr/>
          <a:lstStyle/>
          <a:p>
            <a:pPr algn="ctr"/>
            <a:r>
              <a:rPr lang="en-US" baseline="30000" dirty="0"/>
              <a:t> </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Errors:</a:t>
            </a:r>
            <a:r>
              <a:rPr lang="en-US" dirty="0"/>
              <a:t>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4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RD</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SLIP</a:t>
            </a:r>
            <a:endParaRPr lang="en-US" dirty="0"/>
          </a:p>
        </p:txBody>
      </p:sp>
      <p:pic>
        <p:nvPicPr>
          <p:cNvPr id="4098" name="Picture 2" descr="Trapped in an Elevator? Here's What to Do | Rochelle McCullough">
            <a:extLst>
              <a:ext uri="{FF2B5EF4-FFF2-40B4-BE49-F238E27FC236}">
                <a16:creationId xmlns:a16="http://schemas.microsoft.com/office/drawing/2014/main" id="{53BC4268-B436-1AFE-E2A5-5DE24951E7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20907" r="4777"/>
          <a:stretch/>
        </p:blipFill>
        <p:spPr bwMode="auto">
          <a:xfrm>
            <a:off x="6451310" y="1905000"/>
            <a:ext cx="4977104" cy="3937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a:extLst>
              <a:ext uri="{FF2B5EF4-FFF2-40B4-BE49-F238E27FC236}">
                <a16:creationId xmlns:a16="http://schemas.microsoft.com/office/drawing/2014/main" id="{34CCABA2-1C59-95D1-74DD-80D6F9EF97D3}"/>
              </a:ext>
            </a:extLst>
          </p:cNvPr>
          <p:cNvSpPr>
            <a:spLocks noGrp="1"/>
          </p:cNvSpPr>
          <p:nvPr>
            <p:ph sz="half" idx="2"/>
          </p:nvPr>
        </p:nvSpPr>
        <p:spPr>
          <a:xfrm>
            <a:off x="760411" y="729601"/>
            <a:ext cx="4977104" cy="5252581"/>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Accidentally pressing the wrong button on an elevator:</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 accidentally press the wrong floor button while getting in an elevator, causing the elevator to stop at an unintended floor. And after that I ring the bell of that floor, assuming that is my home, and this often embarrass me. </a:t>
            </a:r>
          </a:p>
          <a:p>
            <a:pPr marL="0" indent="0">
              <a:buNone/>
            </a:pPr>
            <a:endParaRPr lang="en-US" dirty="0"/>
          </a:p>
        </p:txBody>
      </p:sp>
      <p:sp>
        <p:nvSpPr>
          <p:cNvPr id="2" name="TextBox 1">
            <a:extLst>
              <a:ext uri="{FF2B5EF4-FFF2-40B4-BE49-F238E27FC236}">
                <a16:creationId xmlns:a16="http://schemas.microsoft.com/office/drawing/2014/main" id="{FA9AEC03-16D8-709E-CBA9-F7D6BDFAD282}"/>
              </a:ext>
            </a:extLst>
          </p:cNvPr>
          <p:cNvSpPr txBox="1"/>
          <p:nvPr/>
        </p:nvSpPr>
        <p:spPr>
          <a:xfrm>
            <a:off x="5891084" y="5982183"/>
            <a:ext cx="6097554" cy="1200329"/>
          </a:xfrm>
          <a:prstGeom prst="rect">
            <a:avLst/>
          </a:prstGeom>
          <a:noFill/>
        </p:spPr>
        <p:txBody>
          <a:bodyPr wrap="square">
            <a:spAutoFit/>
          </a:bodyPr>
          <a:lstStyle/>
          <a:p>
            <a:pPr algn="ctr"/>
            <a:r>
              <a:rPr lang="en-US" sz="2400" dirty="0">
                <a:solidFill>
                  <a:schemeClr val="tx2">
                    <a:lumMod val="50000"/>
                  </a:schemeClr>
                </a:solidFill>
                <a:latin typeface="Times New Roman" panose="02020603050405020304" pitchFamily="18" charset="0"/>
                <a:cs typeface="Times New Roman" panose="02020603050405020304" pitchFamily="18" charset="0"/>
              </a:rPr>
              <a:t>Figure 9: Accidentally pressing the wrong button on an elevator</a:t>
            </a:r>
          </a:p>
          <a:p>
            <a:pPr algn="ctr"/>
            <a:endParaRPr lang="en-US" dirty="0"/>
          </a:p>
        </p:txBody>
      </p:sp>
    </p:spTree>
    <p:extLst>
      <p:ext uri="{BB962C8B-B14F-4D97-AF65-F5344CB8AC3E}">
        <p14:creationId xmlns:p14="http://schemas.microsoft.com/office/powerpoint/2010/main" val="13591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121-F964-37E9-7A08-FCA73C63136E}"/>
              </a:ext>
            </a:extLst>
          </p:cNvPr>
          <p:cNvSpPr>
            <a:spLocks noGrp="1"/>
          </p:cNvSpPr>
          <p:nvPr>
            <p:ph type="title"/>
          </p:nvPr>
        </p:nvSpPr>
        <p:spPr>
          <a:xfrm>
            <a:off x="1117309" y="76200"/>
            <a:ext cx="10157354" cy="1397000"/>
          </a:xfrm>
        </p:spPr>
        <p:txBody>
          <a:bodyPr anchor="b">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Errors:</a:t>
            </a:r>
            <a:r>
              <a:rPr lang="en-US" dirty="0"/>
              <a:t>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4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baseline="30000" dirty="0"/>
              <a:t> </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SLIP</a:t>
            </a:r>
            <a:endParaRPr lang="en-US" dirty="0"/>
          </a:p>
        </p:txBody>
      </p:sp>
      <p:sp>
        <p:nvSpPr>
          <p:cNvPr id="3" name="Content Placeholder 2">
            <a:extLst>
              <a:ext uri="{FF2B5EF4-FFF2-40B4-BE49-F238E27FC236}">
                <a16:creationId xmlns:a16="http://schemas.microsoft.com/office/drawing/2014/main" id="{8E83845D-3B8E-7F84-88AC-5147B5EB24DD}"/>
              </a:ext>
            </a:extLst>
          </p:cNvPr>
          <p:cNvSpPr>
            <a:spLocks noGrp="1"/>
          </p:cNvSpPr>
          <p:nvPr>
            <p:ph sz="half" idx="1"/>
          </p:nvPr>
        </p:nvSpPr>
        <p:spPr>
          <a:xfrm>
            <a:off x="6231720" y="457200"/>
            <a:ext cx="5180251" cy="4470400"/>
          </a:xfrm>
        </p:spPr>
        <p:txBody>
          <a:bodyPr>
            <a:noAutofit/>
          </a:bodyPr>
          <a:lstStyle/>
          <a:p>
            <a:pPr>
              <a:buNone/>
            </a:pP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Forgetting to cover food on microwave oven</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The main reason my mother doesn’t want me to use the microwave is that I often put my food in the microwave without covering it, which causes it to splatter inside the microwave, creating a mess and possibly making the food unevenly heated.</a:t>
            </a: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2" descr="Ultimate Guide To Microwave Cooking: 5 Essential Tips To Remember - NDTV  Food">
            <a:extLst>
              <a:ext uri="{FF2B5EF4-FFF2-40B4-BE49-F238E27FC236}">
                <a16:creationId xmlns:a16="http://schemas.microsoft.com/office/drawing/2014/main" id="{87EBF90C-D12A-D459-D50E-003480567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99" r="10192" b="1"/>
          <a:stretch/>
        </p:blipFill>
        <p:spPr bwMode="auto">
          <a:xfrm>
            <a:off x="1100730" y="1701800"/>
            <a:ext cx="4977104" cy="401320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686F6ED7-97B8-6A8A-4D65-C8B7BC1EAE45}"/>
              </a:ext>
            </a:extLst>
          </p:cNvPr>
          <p:cNvSpPr txBox="1"/>
          <p:nvPr/>
        </p:nvSpPr>
        <p:spPr>
          <a:xfrm>
            <a:off x="540505" y="5756701"/>
            <a:ext cx="6097554" cy="830997"/>
          </a:xfrm>
          <a:prstGeom prst="rect">
            <a:avLst/>
          </a:prstGeom>
          <a:noFill/>
        </p:spPr>
        <p:txBody>
          <a:bodyPr wrap="square">
            <a:spAutoFit/>
          </a:bodyPr>
          <a:lstStyle/>
          <a:p>
            <a:pPr marL="0" indent="0" algn="ct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Figure 10: Forgetting to cover food on microwave oven</a:t>
            </a:r>
          </a:p>
        </p:txBody>
      </p:sp>
    </p:spTree>
    <p:extLst>
      <p:ext uri="{BB962C8B-B14F-4D97-AF65-F5344CB8AC3E}">
        <p14:creationId xmlns:p14="http://schemas.microsoft.com/office/powerpoint/2010/main" val="421882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CFD3-B68C-ABD9-885E-A67B036E9972}"/>
              </a:ext>
            </a:extLst>
          </p:cNvPr>
          <p:cNvSpPr>
            <a:spLocks noGrp="1"/>
          </p:cNvSpPr>
          <p:nvPr>
            <p:ph type="title"/>
          </p:nvPr>
        </p:nvSpPr>
        <p:spPr>
          <a:xfrm>
            <a:off x="1117309" y="76200"/>
            <a:ext cx="10157354" cy="1397000"/>
          </a:xfrm>
        </p:spPr>
        <p:txBody>
          <a:bodyPr anchor="b">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Errors:</a:t>
            </a:r>
            <a:r>
              <a:rPr lang="en-US" dirty="0"/>
              <a:t>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4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baseline="30000" dirty="0"/>
              <a:t> </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SLIP</a:t>
            </a:r>
            <a:endParaRPr lang="en-US" dirty="0"/>
          </a:p>
        </p:txBody>
      </p:sp>
      <p:sp>
        <p:nvSpPr>
          <p:cNvPr id="3" name="Content Placeholder 2">
            <a:extLst>
              <a:ext uri="{FF2B5EF4-FFF2-40B4-BE49-F238E27FC236}">
                <a16:creationId xmlns:a16="http://schemas.microsoft.com/office/drawing/2014/main" id="{FD5AD5CB-EE7A-1537-4F79-3EEB71DFCCBD}"/>
              </a:ext>
            </a:extLst>
          </p:cNvPr>
          <p:cNvSpPr>
            <a:spLocks noGrp="1"/>
          </p:cNvSpPr>
          <p:nvPr>
            <p:ph sz="half" idx="2"/>
          </p:nvPr>
        </p:nvSpPr>
        <p:spPr>
          <a:xfrm>
            <a:off x="1234783" y="1676400"/>
            <a:ext cx="4977104" cy="4470400"/>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Accidentally setting the wrong cooking time on microwave oven: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 set the microwave to cook something for 2 minutes but accidentally press 20 minutes instead, leading to overcooking or burning your food. After what happen everyone knows(Between me and my mom!!!)</a:t>
            </a:r>
          </a:p>
          <a:p>
            <a:pPr marL="742950" lvl="1" indent="-285750">
              <a:buFont typeface="+mj-lt"/>
              <a:buAutoNum type="arabicPeriod"/>
            </a:pP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2" descr="Microwave Not Heating: Possible Causes and Fixes | Whirlpool">
            <a:extLst>
              <a:ext uri="{FF2B5EF4-FFF2-40B4-BE49-F238E27FC236}">
                <a16:creationId xmlns:a16="http://schemas.microsoft.com/office/drawing/2014/main" id="{FA0B4259-7B5C-6EF7-B861-3DB967F6D3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5412" y="1981200"/>
            <a:ext cx="4977104" cy="3123132"/>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EF1BEF9D-E1A8-0DAA-2999-00AF17477851}"/>
              </a:ext>
            </a:extLst>
          </p:cNvPr>
          <p:cNvSpPr txBox="1"/>
          <p:nvPr/>
        </p:nvSpPr>
        <p:spPr>
          <a:xfrm>
            <a:off x="5915187" y="5283146"/>
            <a:ext cx="6097554" cy="1200329"/>
          </a:xfrm>
          <a:prstGeom prst="rect">
            <a:avLst/>
          </a:prstGeom>
          <a:noFill/>
        </p:spPr>
        <p:txBody>
          <a:bodyPr wrap="square">
            <a:spAutoFit/>
          </a:bodyPr>
          <a:lstStyle/>
          <a:p>
            <a:pPr algn="ctr"/>
            <a:r>
              <a:rPr lang="en-US" sz="2400" dirty="0">
                <a:solidFill>
                  <a:schemeClr val="tx2">
                    <a:lumMod val="50000"/>
                  </a:schemeClr>
                </a:solidFill>
                <a:latin typeface="Times New Roman" panose="02020603050405020304" pitchFamily="18" charset="0"/>
                <a:cs typeface="Times New Roman" panose="02020603050405020304" pitchFamily="18" charset="0"/>
              </a:rPr>
              <a:t>Figure 11: Accidentally setting the wrong cooking time on microwave oven</a:t>
            </a:r>
          </a:p>
          <a:p>
            <a:pPr marL="0" indent="0" algn="ct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93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DDE3-A69A-3221-6C8E-B6F2494ED4BE}"/>
              </a:ext>
            </a:extLst>
          </p:cNvPr>
          <p:cNvSpPr>
            <a:spLocks noGrp="1"/>
          </p:cNvSpPr>
          <p:nvPr>
            <p:ph type="title"/>
          </p:nvPr>
        </p:nvSpPr>
        <p:spPr>
          <a:xfrm>
            <a:off x="1117309" y="76200"/>
            <a:ext cx="10157354" cy="1397000"/>
          </a:xfrm>
        </p:spPr>
        <p:txBody>
          <a:bodyPr anchor="b">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Errors:</a:t>
            </a:r>
            <a:r>
              <a:rPr lang="en-US" dirty="0"/>
              <a:t>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4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baseline="30000" dirty="0"/>
              <a:t> </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SLIP</a:t>
            </a:r>
            <a:endParaRPr lang="en-US" dirty="0"/>
          </a:p>
        </p:txBody>
      </p:sp>
      <p:sp>
        <p:nvSpPr>
          <p:cNvPr id="3" name="Content Placeholder 2">
            <a:extLst>
              <a:ext uri="{FF2B5EF4-FFF2-40B4-BE49-F238E27FC236}">
                <a16:creationId xmlns:a16="http://schemas.microsoft.com/office/drawing/2014/main" id="{32C02D3F-C6CB-AD1D-C6A8-86174376A44D}"/>
              </a:ext>
            </a:extLst>
          </p:cNvPr>
          <p:cNvSpPr>
            <a:spLocks noGrp="1"/>
          </p:cNvSpPr>
          <p:nvPr>
            <p:ph sz="half" idx="2"/>
          </p:nvPr>
        </p:nvSpPr>
        <p:spPr>
          <a:xfrm>
            <a:off x="6297559" y="609600"/>
            <a:ext cx="4977104" cy="4470400"/>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Putting your phone on silent and forgetting about it: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 often set my phone to silent for a meeting and forget to turn the sound back on, missing important calls or notifications.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p>
        </p:txBody>
      </p:sp>
      <p:pic>
        <p:nvPicPr>
          <p:cNvPr id="5" name="Content Placeholder 4">
            <a:extLst>
              <a:ext uri="{FF2B5EF4-FFF2-40B4-BE49-F238E27FC236}">
                <a16:creationId xmlns:a16="http://schemas.microsoft.com/office/drawing/2014/main" id="{5749307F-6DBE-3941-88C6-2680AED4C48E}"/>
              </a:ext>
            </a:extLst>
          </p:cNvPr>
          <p:cNvPicPr>
            <a:picLocks noGrp="1" noChangeAspect="1"/>
          </p:cNvPicPr>
          <p:nvPr>
            <p:ph sz="half" idx="1"/>
          </p:nvPr>
        </p:nvPicPr>
        <p:blipFill>
          <a:blip r:embed="rId2"/>
          <a:stretch>
            <a:fillRect/>
          </a:stretch>
        </p:blipFill>
        <p:spPr>
          <a:xfrm>
            <a:off x="1370012" y="1828800"/>
            <a:ext cx="4521253" cy="4190999"/>
          </a:xfrm>
          <a:prstGeom prst="rect">
            <a:avLst/>
          </a:prstGeom>
          <a:ln>
            <a:noFill/>
          </a:ln>
          <a:effectLst>
            <a:softEdge rad="112500"/>
          </a:effectLst>
        </p:spPr>
      </p:pic>
      <p:sp>
        <p:nvSpPr>
          <p:cNvPr id="7" name="TextBox 6">
            <a:extLst>
              <a:ext uri="{FF2B5EF4-FFF2-40B4-BE49-F238E27FC236}">
                <a16:creationId xmlns:a16="http://schemas.microsoft.com/office/drawing/2014/main" id="{12298A47-87AA-0FF4-C5ED-7E787C1FF751}"/>
              </a:ext>
            </a:extLst>
          </p:cNvPr>
          <p:cNvSpPr txBox="1"/>
          <p:nvPr/>
        </p:nvSpPr>
        <p:spPr>
          <a:xfrm>
            <a:off x="581861" y="5950803"/>
            <a:ext cx="6097554" cy="830997"/>
          </a:xfrm>
          <a:prstGeom prst="rect">
            <a:avLst/>
          </a:prstGeom>
          <a:noFill/>
        </p:spPr>
        <p:txBody>
          <a:bodyPr wrap="square">
            <a:spAutoFit/>
          </a:bodyPr>
          <a:lstStyle/>
          <a:p>
            <a:pPr marL="0" indent="0" algn="ctr">
              <a:buNone/>
            </a:pPr>
            <a:r>
              <a:rPr lang="en-US" sz="2400" dirty="0">
                <a:solidFill>
                  <a:schemeClr val="tx2">
                    <a:lumMod val="50000"/>
                  </a:schemeClr>
                </a:solidFill>
                <a:latin typeface="Times New Roman" panose="02020603050405020304" pitchFamily="18" charset="0"/>
                <a:cs typeface="Times New Roman" panose="02020603050405020304" pitchFamily="18" charset="0"/>
              </a:rPr>
              <a:t>Figure 12: Putting my phone on silent and forgetting about it</a:t>
            </a:r>
          </a:p>
        </p:txBody>
      </p:sp>
    </p:spTree>
    <p:extLst>
      <p:ext uri="{BB962C8B-B14F-4D97-AF65-F5344CB8AC3E}">
        <p14:creationId xmlns:p14="http://schemas.microsoft.com/office/powerpoint/2010/main" val="60476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0B23B-B584-7883-F2CA-7340D4CA7D26}"/>
              </a:ext>
            </a:extLst>
          </p:cNvPr>
          <p:cNvSpPr>
            <a:spLocks noGrp="1"/>
          </p:cNvSpPr>
          <p:nvPr>
            <p:ph type="title"/>
          </p:nvPr>
        </p:nvSpPr>
        <p:spPr>
          <a:xfrm>
            <a:off x="1117309" y="76200"/>
            <a:ext cx="10157354" cy="1397000"/>
          </a:xfrm>
        </p:spPr>
        <p:txBody>
          <a:bodyPr anchor="b">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graphicFrame>
        <p:nvGraphicFramePr>
          <p:cNvPr id="10" name="Content Placeholder 9">
            <a:extLst>
              <a:ext uri="{FF2B5EF4-FFF2-40B4-BE49-F238E27FC236}">
                <a16:creationId xmlns:a16="http://schemas.microsoft.com/office/drawing/2014/main" id="{A96D68ED-42EA-732A-AA4A-E0BA1B1EDDE8}"/>
              </a:ext>
            </a:extLst>
          </p:cNvPr>
          <p:cNvGraphicFramePr>
            <a:graphicFrameLocks noGrp="1"/>
          </p:cNvGraphicFramePr>
          <p:nvPr>
            <p:ph idx="1"/>
            <p:extLst>
              <p:ext uri="{D42A27DB-BD31-4B8C-83A1-F6EECF244321}">
                <p14:modId xmlns:p14="http://schemas.microsoft.com/office/powerpoint/2010/main" val="161521785"/>
              </p:ext>
            </p:extLst>
          </p:nvPr>
        </p:nvGraphicFramePr>
        <p:xfrm>
          <a:off x="1117600" y="2514600"/>
          <a:ext cx="10157065" cy="3200400"/>
        </p:xfrm>
        <a:graphic>
          <a:graphicData uri="http://schemas.openxmlformats.org/drawingml/2006/table">
            <a:tbl>
              <a:tblPr firstRow="1" bandRow="1">
                <a:tableStyleId>{BDBED569-4797-4DF1-A0F4-6AAB3CD982D8}</a:tableStyleId>
              </a:tblPr>
              <a:tblGrid>
                <a:gridCol w="2031413">
                  <a:extLst>
                    <a:ext uri="{9D8B030D-6E8A-4147-A177-3AD203B41FA5}">
                      <a16:colId xmlns:a16="http://schemas.microsoft.com/office/drawing/2014/main" val="1896209438"/>
                    </a:ext>
                  </a:extLst>
                </a:gridCol>
                <a:gridCol w="2031413">
                  <a:extLst>
                    <a:ext uri="{9D8B030D-6E8A-4147-A177-3AD203B41FA5}">
                      <a16:colId xmlns:a16="http://schemas.microsoft.com/office/drawing/2014/main" val="2010243739"/>
                    </a:ext>
                  </a:extLst>
                </a:gridCol>
                <a:gridCol w="2031413">
                  <a:extLst>
                    <a:ext uri="{9D8B030D-6E8A-4147-A177-3AD203B41FA5}">
                      <a16:colId xmlns:a16="http://schemas.microsoft.com/office/drawing/2014/main" val="3564096700"/>
                    </a:ext>
                  </a:extLst>
                </a:gridCol>
                <a:gridCol w="2031413">
                  <a:extLst>
                    <a:ext uri="{9D8B030D-6E8A-4147-A177-3AD203B41FA5}">
                      <a16:colId xmlns:a16="http://schemas.microsoft.com/office/drawing/2014/main" val="1815196111"/>
                    </a:ext>
                  </a:extLst>
                </a:gridCol>
                <a:gridCol w="2031413">
                  <a:extLst>
                    <a:ext uri="{9D8B030D-6E8A-4147-A177-3AD203B41FA5}">
                      <a16:colId xmlns:a16="http://schemas.microsoft.com/office/drawing/2014/main" val="1966206895"/>
                    </a:ext>
                  </a:extLst>
                </a:gridCol>
              </a:tblGrid>
              <a:tr h="3200400">
                <a:tc>
                  <a:txBody>
                    <a:bodyPr/>
                    <a:lstStyle/>
                    <a:p>
                      <a:pPr marL="0" indent="0" algn="ctr">
                        <a:buNone/>
                      </a:pPr>
                      <a:r>
                        <a:rPr lang="en-US" sz="1600" b="1" dirty="0">
                          <a:latin typeface="Times New Roman"/>
                        </a:rPr>
                        <a:t>1. Visibility</a:t>
                      </a:r>
                    </a:p>
                    <a:p>
                      <a:endParaRPr lang="en-US" sz="1600" dirty="0"/>
                    </a:p>
                    <a:p>
                      <a:endParaRPr lang="en-US" sz="1600" dirty="0"/>
                    </a:p>
                    <a:p>
                      <a:endParaRPr lang="en-US" sz="1600" dirty="0"/>
                    </a:p>
                  </a:txBody>
                  <a:tcPr/>
                </a:tc>
                <a:tc>
                  <a:txBody>
                    <a:bodyPr/>
                    <a:lstStyle/>
                    <a:p>
                      <a:pPr algn="ctr"/>
                      <a:r>
                        <a:rPr lang="en-US" sz="1600" b="1" dirty="0">
                          <a:latin typeface="Times New Roman"/>
                        </a:rPr>
                        <a:t>2. Mappings</a:t>
                      </a:r>
                    </a:p>
                    <a:p>
                      <a:pPr algn="ctr"/>
                      <a:endParaRPr lang="en-US" sz="1600" b="1" dirty="0">
                        <a:latin typeface="Times New Roman"/>
                      </a:endParaRPr>
                    </a:p>
                    <a:p>
                      <a:pPr algn="ctr"/>
                      <a:endParaRPr lang="en-US" sz="1600" b="1" dirty="0">
                        <a:latin typeface="Times New Roman"/>
                      </a:endParaRPr>
                    </a:p>
                    <a:p>
                      <a:pPr algn="ctr"/>
                      <a:endParaRPr lang="en-US" sz="1600" b="1" dirty="0">
                        <a:latin typeface="Times New Roman"/>
                      </a:endParaRPr>
                    </a:p>
                  </a:txBody>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600" b="1" dirty="0">
                          <a:latin typeface="Times New Roman"/>
                        </a:rPr>
                        <a:t>3. System Image </a:t>
                      </a:r>
                    </a:p>
                    <a:p>
                      <a:endParaRPr lang="en-US" sz="1600" dirty="0"/>
                    </a:p>
                    <a:p>
                      <a:endParaRPr lang="en-US" sz="1600" dirty="0"/>
                    </a:p>
                    <a:p>
                      <a:endParaRPr lang="en-US" sz="1600" dirty="0"/>
                    </a:p>
                  </a:txBody>
                  <a:tcPr/>
                </a:tc>
                <a:tc>
                  <a:txBody>
                    <a:bodyPr/>
                    <a:lstStyle/>
                    <a:p>
                      <a:pPr marL="0" indent="0" algn="ctr">
                        <a:buNone/>
                      </a:pPr>
                      <a:r>
                        <a:rPr lang="en-US" sz="1600" b="1" dirty="0">
                          <a:latin typeface="Times New Roman"/>
                        </a:rPr>
                        <a:t>4. Gulf of Execution</a:t>
                      </a:r>
                    </a:p>
                    <a:p>
                      <a:pPr marL="0" indent="0" algn="ctr">
                        <a:buNone/>
                      </a:pPr>
                      <a:endParaRPr lang="en-US" sz="1600" b="1" dirty="0">
                        <a:latin typeface="Times New Roman"/>
                      </a:endParaRPr>
                    </a:p>
                    <a:p>
                      <a:pPr marL="0" indent="0" algn="ctr">
                        <a:buNone/>
                      </a:pPr>
                      <a:r>
                        <a:rPr lang="en-US" sz="1600" b="1" dirty="0">
                          <a:latin typeface="Times New Roman"/>
                        </a:rPr>
                        <a:t> </a:t>
                      </a:r>
                    </a:p>
                  </a:txBody>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600" b="1" dirty="0">
                          <a:latin typeface="Times New Roman"/>
                        </a:rPr>
                        <a:t>5. Gulf of Evaluation</a:t>
                      </a:r>
                    </a:p>
                    <a:p>
                      <a:endParaRPr lang="en-US" sz="1600" dirty="0"/>
                    </a:p>
                    <a:p>
                      <a:endParaRPr lang="en-US" sz="1600" dirty="0"/>
                    </a:p>
                  </a:txBody>
                  <a:tcPr/>
                </a:tc>
                <a:extLst>
                  <a:ext uri="{0D108BD9-81ED-4DB2-BD59-A6C34878D82A}">
                    <a16:rowId xmlns:a16="http://schemas.microsoft.com/office/drawing/2014/main" val="735382669"/>
                  </a:ext>
                </a:extLst>
              </a:tr>
            </a:tbl>
          </a:graphicData>
        </a:graphic>
      </p:graphicFrame>
      <p:graphicFrame>
        <p:nvGraphicFramePr>
          <p:cNvPr id="13" name="Table 12">
            <a:extLst>
              <a:ext uri="{FF2B5EF4-FFF2-40B4-BE49-F238E27FC236}">
                <a16:creationId xmlns:a16="http://schemas.microsoft.com/office/drawing/2014/main" id="{60BB9BA8-CB95-F723-AE52-5F6B3803C89E}"/>
              </a:ext>
            </a:extLst>
          </p:cNvPr>
          <p:cNvGraphicFramePr>
            <a:graphicFrameLocks noGrp="1"/>
          </p:cNvGraphicFramePr>
          <p:nvPr>
            <p:extLst>
              <p:ext uri="{D42A27DB-BD31-4B8C-83A1-F6EECF244321}">
                <p14:modId xmlns:p14="http://schemas.microsoft.com/office/powerpoint/2010/main" val="3574890098"/>
              </p:ext>
            </p:extLst>
          </p:nvPr>
        </p:nvGraphicFramePr>
        <p:xfrm>
          <a:off x="1117310" y="1828800"/>
          <a:ext cx="10157064" cy="701040"/>
        </p:xfrm>
        <a:graphic>
          <a:graphicData uri="http://schemas.openxmlformats.org/drawingml/2006/table">
            <a:tbl>
              <a:tblPr firstRow="1" bandRow="1">
                <a:tableStyleId>{69CF1AB2-1976-4502-BF36-3FF5EA218861}</a:tableStyleId>
              </a:tblPr>
              <a:tblGrid>
                <a:gridCol w="10157064">
                  <a:extLst>
                    <a:ext uri="{9D8B030D-6E8A-4147-A177-3AD203B41FA5}">
                      <a16:colId xmlns:a16="http://schemas.microsoft.com/office/drawing/2014/main" val="3221576427"/>
                    </a:ext>
                  </a:extLst>
                </a:gridCol>
              </a:tblGrid>
              <a:tr h="370840">
                <a:tc>
                  <a:txBody>
                    <a:bodyPr/>
                    <a:lstStyle/>
                    <a:p>
                      <a:pPr algn="ctr"/>
                      <a:r>
                        <a:rPr lang="en-US" sz="2000" dirty="0">
                          <a:solidFill>
                            <a:schemeClr val="accent5">
                              <a:lumMod val="75000"/>
                            </a:schemeClr>
                          </a:solidFill>
                          <a:latin typeface="Times New Roman" panose="02020603050405020304" pitchFamily="18" charset="0"/>
                          <a:cs typeface="Times New Roman" panose="02020603050405020304" pitchFamily="18" charset="0"/>
                        </a:rPr>
                        <a:t>Assignment 1(a): </a:t>
                      </a:r>
                    </a:p>
                    <a:p>
                      <a:pPr algn="ctr"/>
                      <a:r>
                        <a:rPr lang="en-US" sz="2000" dirty="0">
                          <a:solidFill>
                            <a:schemeClr val="accent5">
                              <a:lumMod val="75000"/>
                            </a:schemeClr>
                          </a:solidFill>
                          <a:latin typeface="Times New Roman" panose="02020603050405020304" pitchFamily="18" charset="0"/>
                          <a:cs typeface="Times New Roman" panose="02020603050405020304" pitchFamily="18" charset="0"/>
                        </a:rPr>
                        <a:t>Find five design issues with Everyday Things in terms of - Affordance, that is</a:t>
                      </a:r>
                    </a:p>
                  </a:txBody>
                  <a:tcPr/>
                </a:tc>
                <a:extLst>
                  <a:ext uri="{0D108BD9-81ED-4DB2-BD59-A6C34878D82A}">
                    <a16:rowId xmlns:a16="http://schemas.microsoft.com/office/drawing/2014/main" val="1188298422"/>
                  </a:ext>
                </a:extLst>
              </a:tr>
            </a:tbl>
          </a:graphicData>
        </a:graphic>
      </p:graphicFrame>
      <p:pic>
        <p:nvPicPr>
          <p:cNvPr id="15" name="Picture 14" descr="A magnifying glass over a window with a eye&#10;&#10;AI-generated content may be incorrect.">
            <a:extLst>
              <a:ext uri="{FF2B5EF4-FFF2-40B4-BE49-F238E27FC236}">
                <a16:creationId xmlns:a16="http://schemas.microsoft.com/office/drawing/2014/main" id="{DC654570-6C8E-C332-994F-9BFD5DD6BBF2}"/>
              </a:ext>
            </a:extLst>
          </p:cNvPr>
          <p:cNvPicPr>
            <a:picLocks noChangeAspect="1"/>
          </p:cNvPicPr>
          <p:nvPr/>
        </p:nvPicPr>
        <p:blipFill>
          <a:blip r:embed="rId2"/>
          <a:stretch>
            <a:fillRect/>
          </a:stretch>
        </p:blipFill>
        <p:spPr>
          <a:xfrm>
            <a:off x="1342438" y="3094095"/>
            <a:ext cx="1661160" cy="2423160"/>
          </a:xfrm>
          <a:prstGeom prst="rect">
            <a:avLst/>
          </a:prstGeom>
          <a:ln>
            <a:noFill/>
          </a:ln>
          <a:effectLst>
            <a:outerShdw blurRad="292100" dist="139700" dir="2700000" algn="tl" rotWithShape="0">
              <a:srgbClr val="333333">
                <a:alpha val="65000"/>
              </a:srgbClr>
            </a:outerShdw>
          </a:effectLst>
        </p:spPr>
      </p:pic>
      <p:pic>
        <p:nvPicPr>
          <p:cNvPr id="17" name="Picture 16" descr="A screenshot of a computer screen&#10;&#10;AI-generated content may be incorrect.">
            <a:extLst>
              <a:ext uri="{FF2B5EF4-FFF2-40B4-BE49-F238E27FC236}">
                <a16:creationId xmlns:a16="http://schemas.microsoft.com/office/drawing/2014/main" id="{588FFF63-5A87-E1DE-1730-0210EF07E4C9}"/>
              </a:ext>
            </a:extLst>
          </p:cNvPr>
          <p:cNvPicPr>
            <a:picLocks noChangeAspect="1"/>
          </p:cNvPicPr>
          <p:nvPr/>
        </p:nvPicPr>
        <p:blipFill>
          <a:blip r:embed="rId3"/>
          <a:stretch>
            <a:fillRect/>
          </a:stretch>
        </p:blipFill>
        <p:spPr>
          <a:xfrm>
            <a:off x="3360403" y="3094095"/>
            <a:ext cx="1661160" cy="2423160"/>
          </a:xfrm>
          <a:prstGeom prst="rect">
            <a:avLst/>
          </a:prstGeom>
          <a:ln>
            <a:noFill/>
          </a:ln>
          <a:effectLst>
            <a:outerShdw blurRad="292100" dist="139700" dir="2700000" algn="tl" rotWithShape="0">
              <a:srgbClr val="333333">
                <a:alpha val="65000"/>
              </a:srgbClr>
            </a:outerShdw>
          </a:effectLst>
        </p:spPr>
      </p:pic>
      <p:pic>
        <p:nvPicPr>
          <p:cNvPr id="19" name="Picture 18" descr="A computer screen with a gear and dots&#10;&#10;AI-generated content may be incorrect.">
            <a:extLst>
              <a:ext uri="{FF2B5EF4-FFF2-40B4-BE49-F238E27FC236}">
                <a16:creationId xmlns:a16="http://schemas.microsoft.com/office/drawing/2014/main" id="{A38F8593-C7B0-5925-29E2-87C362EF196D}"/>
              </a:ext>
            </a:extLst>
          </p:cNvPr>
          <p:cNvPicPr>
            <a:picLocks noChangeAspect="1"/>
          </p:cNvPicPr>
          <p:nvPr/>
        </p:nvPicPr>
        <p:blipFill>
          <a:blip r:embed="rId4"/>
          <a:stretch>
            <a:fillRect/>
          </a:stretch>
        </p:blipFill>
        <p:spPr>
          <a:xfrm>
            <a:off x="5378368" y="3094095"/>
            <a:ext cx="1661160" cy="2423161"/>
          </a:xfrm>
          <a:prstGeom prst="rect">
            <a:avLst/>
          </a:prstGeom>
          <a:ln>
            <a:noFill/>
          </a:ln>
          <a:effectLst>
            <a:outerShdw blurRad="292100" dist="139700" dir="2700000" algn="tl" rotWithShape="0">
              <a:srgbClr val="333333">
                <a:alpha val="65000"/>
              </a:srgbClr>
            </a:outerShdw>
          </a:effectLst>
        </p:spPr>
      </p:pic>
      <p:pic>
        <p:nvPicPr>
          <p:cNvPr id="21" name="Picture 20" descr="A blue light bulb with gears and a check mark&#10;&#10;AI-generated content may be incorrect.">
            <a:extLst>
              <a:ext uri="{FF2B5EF4-FFF2-40B4-BE49-F238E27FC236}">
                <a16:creationId xmlns:a16="http://schemas.microsoft.com/office/drawing/2014/main" id="{3CB0C67B-A753-6933-1735-AE97F04DB075}"/>
              </a:ext>
            </a:extLst>
          </p:cNvPr>
          <p:cNvPicPr>
            <a:picLocks noChangeAspect="1"/>
          </p:cNvPicPr>
          <p:nvPr/>
        </p:nvPicPr>
        <p:blipFill>
          <a:blip r:embed="rId5"/>
          <a:stretch>
            <a:fillRect/>
          </a:stretch>
        </p:blipFill>
        <p:spPr>
          <a:xfrm>
            <a:off x="7396333" y="3094094"/>
            <a:ext cx="1661160" cy="2423161"/>
          </a:xfrm>
          <a:prstGeom prst="rect">
            <a:avLst/>
          </a:prstGeom>
          <a:ln>
            <a:noFill/>
          </a:ln>
          <a:effectLst>
            <a:outerShdw blurRad="292100" dist="139700" dir="2700000" algn="tl" rotWithShape="0">
              <a:srgbClr val="333333">
                <a:alpha val="65000"/>
              </a:srgbClr>
            </a:outerShdw>
          </a:effectLst>
        </p:spPr>
      </p:pic>
      <p:pic>
        <p:nvPicPr>
          <p:cNvPr id="23" name="Picture 22" descr="A magnifying glass and gear with a check mark&#10;&#10;AI-generated content may be incorrect.">
            <a:extLst>
              <a:ext uri="{FF2B5EF4-FFF2-40B4-BE49-F238E27FC236}">
                <a16:creationId xmlns:a16="http://schemas.microsoft.com/office/drawing/2014/main" id="{694C8F74-5283-C01B-F519-392F62FBB106}"/>
              </a:ext>
            </a:extLst>
          </p:cNvPr>
          <p:cNvPicPr>
            <a:picLocks noChangeAspect="1"/>
          </p:cNvPicPr>
          <p:nvPr/>
        </p:nvPicPr>
        <p:blipFill>
          <a:blip r:embed="rId6"/>
          <a:stretch>
            <a:fillRect/>
          </a:stretch>
        </p:blipFill>
        <p:spPr>
          <a:xfrm>
            <a:off x="9414298" y="3094094"/>
            <a:ext cx="1661160" cy="2423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802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C7A3-DE79-0C48-BF4E-802E14739A94}"/>
              </a:ext>
            </a:extLst>
          </p:cNvPr>
          <p:cNvSpPr>
            <a:spLocks noGrp="1"/>
          </p:cNvSpPr>
          <p:nvPr>
            <p:ph type="title"/>
          </p:nvPr>
        </p:nvSpPr>
        <p:spPr>
          <a:xfrm>
            <a:off x="2750673" y="665293"/>
            <a:ext cx="7313295" cy="762000"/>
          </a:xfrm>
        </p:spPr>
        <p:txBody>
          <a:bodyPr anchor="b">
            <a:normAutofit/>
          </a:bodyPr>
          <a:lstStyle/>
          <a:p>
            <a:pPr algn="ct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AFFORDANCE</a:t>
            </a:r>
          </a:p>
        </p:txBody>
      </p:sp>
      <p:pic>
        <p:nvPicPr>
          <p:cNvPr id="13314" name="Picture 2" descr="Yunir Multi-function Smart TV Remote Control Universal Replacement  Controler for Sony RM-ED058 TV,Wearable and Durable : Buy Online at Best  Price in KSA - Souq is now Amazon.sa: Electronics">
            <a:extLst>
              <a:ext uri="{FF2B5EF4-FFF2-40B4-BE49-F238E27FC236}">
                <a16:creationId xmlns:a16="http://schemas.microsoft.com/office/drawing/2014/main" id="{B6813D3E-B94A-211F-F060-006740E8C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607" r="-1" b="10570"/>
          <a:stretch/>
        </p:blipFill>
        <p:spPr bwMode="auto">
          <a:xfrm>
            <a:off x="2667317" y="2514600"/>
            <a:ext cx="7313295" cy="3381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C6B91425-D290-EABA-A156-37944566F641}"/>
              </a:ext>
            </a:extLst>
          </p:cNvPr>
          <p:cNvSpPr>
            <a:spLocks noGrp="1"/>
          </p:cNvSpPr>
          <p:nvPr>
            <p:ph type="body" sz="half" idx="2"/>
          </p:nvPr>
        </p:nvSpPr>
        <p:spPr>
          <a:xfrm>
            <a:off x="2284412" y="1427293"/>
            <a:ext cx="8610600" cy="1072005"/>
          </a:xfrm>
        </p:spPr>
        <p:txBody>
          <a:bodyPr>
            <a:normAutofit/>
          </a:bodyPr>
          <a:lstStyle/>
          <a:p>
            <a:pPr marL="0" indent="0" algn="just">
              <a:spcAft>
                <a:spcPts val="600"/>
              </a:spcAft>
              <a:buNone/>
            </a:pPr>
            <a:r>
              <a:rPr lang="en-US" sz="2400" dirty="0">
                <a:latin typeface="Times New Roman" panose="02020603050405020304" pitchFamily="18" charset="0"/>
                <a:cs typeface="Times New Roman" panose="02020603050405020304" pitchFamily="18" charset="0"/>
              </a:rPr>
              <a:t>Affordance refers to the design features of an object or interface that suggest its functionality and guide users on how to interact with it. </a:t>
            </a:r>
          </a:p>
          <a:p>
            <a:pPr marL="0" indent="0">
              <a:spcAft>
                <a:spcPts val="600"/>
              </a:spcAft>
              <a:buNone/>
            </a:pPr>
            <a:endParaRPr lang="en-US" dirty="0"/>
          </a:p>
        </p:txBody>
      </p:sp>
      <p:sp>
        <p:nvSpPr>
          <p:cNvPr id="4" name="TextBox 3">
            <a:extLst>
              <a:ext uri="{FF2B5EF4-FFF2-40B4-BE49-F238E27FC236}">
                <a16:creationId xmlns:a16="http://schemas.microsoft.com/office/drawing/2014/main" id="{2CDE92E0-9BBA-A0B4-A923-30764E4D819C}"/>
              </a:ext>
            </a:extLst>
          </p:cNvPr>
          <p:cNvSpPr txBox="1"/>
          <p:nvPr/>
        </p:nvSpPr>
        <p:spPr>
          <a:xfrm>
            <a:off x="3046412" y="6172200"/>
            <a:ext cx="6324600" cy="443198"/>
          </a:xfrm>
          <a:prstGeom prst="rect">
            <a:avLst/>
          </a:prstGeom>
          <a:noFill/>
        </p:spPr>
        <p:txBody>
          <a:bodyPr wrap="square" rtlCol="0">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1: Example of Affordance</a:t>
            </a:r>
          </a:p>
        </p:txBody>
      </p:sp>
    </p:spTree>
    <p:extLst>
      <p:ext uri="{BB962C8B-B14F-4D97-AF65-F5344CB8AC3E}">
        <p14:creationId xmlns:p14="http://schemas.microsoft.com/office/powerpoint/2010/main" val="2146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anchor="b">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VISIBILITY</a:t>
            </a:r>
          </a:p>
        </p:txBody>
      </p:sp>
      <p:sp>
        <p:nvSpPr>
          <p:cNvPr id="3" name="Content Placeholder 2"/>
          <p:cNvSpPr>
            <a:spLocks noGrp="1"/>
          </p:cNvSpPr>
          <p:nvPr>
            <p:ph sz="half" idx="1"/>
          </p:nvPr>
        </p:nvSpPr>
        <p:spPr>
          <a:xfrm>
            <a:off x="1079919" y="1015743"/>
            <a:ext cx="10082503" cy="447040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Visibility</a:t>
            </a:r>
            <a:r>
              <a:rPr lang="en-US" dirty="0">
                <a:latin typeface="Times New Roman" panose="02020603050405020304" pitchFamily="18" charset="0"/>
                <a:cs typeface="Times New Roman" panose="02020603050405020304" pitchFamily="18" charset="0"/>
              </a:rPr>
              <a:t> is basically a design principle that emphasizes making elements easily noticeable and recognizable to ensure they are effectively used.</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75FE7187-F2DE-5AFC-9C69-BAA492AA350E}"/>
              </a:ext>
            </a:extLst>
          </p:cNvPr>
          <p:cNvSpPr>
            <a:spLocks noChangeArrowheads="1"/>
          </p:cNvSpPr>
          <p:nvPr/>
        </p:nvSpPr>
        <p:spPr bwMode="auto">
          <a:xfrm>
            <a:off x="531812" y="2401669"/>
            <a:ext cx="497710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Issue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lvl="1" algn="just" defTabSz="91440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remote has many buttons, some of which are not easily distinguishable. The small labels make it difficult to quickly identify their functions.</a:t>
            </a:r>
            <a:endParaRPr lang="en-US" altLang="en-US" dirty="0">
              <a:latin typeface="Times New Roman" panose="02020603050405020304" pitchFamily="18" charset="0"/>
              <a:cs typeface="Times New Roman" panose="02020603050405020304" pitchFamily="18" charset="0"/>
            </a:endParaRPr>
          </a:p>
          <a:p>
            <a:pPr lvl="1" algn="just"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defTabSz="91440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Users may struggle to find the right button, especially in low lighting or if they are unfamiliar with the layout.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D2D1A81-D411-20B7-A628-0D04B1EDE7E6}"/>
              </a:ext>
            </a:extLst>
          </p:cNvPr>
          <p:cNvPicPr>
            <a:picLocks noChangeAspect="1"/>
          </p:cNvPicPr>
          <p:nvPr/>
        </p:nvPicPr>
        <p:blipFill>
          <a:blip r:embed="rId3"/>
          <a:stretch>
            <a:fillRect/>
          </a:stretch>
        </p:blipFill>
        <p:spPr>
          <a:xfrm rot="16200000">
            <a:off x="8044872" y="2113260"/>
            <a:ext cx="1528247" cy="4731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E0B5CC62-F6CF-FD91-6F8C-524F595815AC}"/>
              </a:ext>
            </a:extLst>
          </p:cNvPr>
          <p:cNvSpPr txBox="1"/>
          <p:nvPr/>
        </p:nvSpPr>
        <p:spPr>
          <a:xfrm>
            <a:off x="5760218" y="5486143"/>
            <a:ext cx="6097554" cy="443198"/>
          </a:xfrm>
          <a:prstGeom prst="rect">
            <a:avLst/>
          </a:prstGeom>
          <a:noFill/>
        </p:spPr>
        <p:txBody>
          <a:bodyPr wrap="square">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2: Example of Visibility Issue</a:t>
            </a:r>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anchor="b">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MAPPINGS</a:t>
            </a:r>
          </a:p>
        </p:txBody>
      </p:sp>
      <p:sp>
        <p:nvSpPr>
          <p:cNvPr id="3" name="Content Placeholder 2"/>
          <p:cNvSpPr>
            <a:spLocks noGrp="1"/>
          </p:cNvSpPr>
          <p:nvPr>
            <p:ph sz="half" idx="2"/>
          </p:nvPr>
        </p:nvSpPr>
        <p:spPr>
          <a:xfrm>
            <a:off x="6177292" y="2898807"/>
            <a:ext cx="5180251" cy="2700337"/>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Some buttons, such as the volume and channel controls, are well-placed, but others, like "Google Play" and "Netflix," might not be intuitive for users who expect standard TV controls.</a:t>
            </a:r>
          </a:p>
          <a:p>
            <a:pPr marL="0" indent="0" algn="just">
              <a:buNone/>
            </a:pPr>
            <a:r>
              <a:rPr lang="en-US" b="1"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Users might press the wrong button, thinking it controls something else, leading to frustration.</a:t>
            </a:r>
          </a:p>
        </p:txBody>
      </p:sp>
      <p:sp>
        <p:nvSpPr>
          <p:cNvPr id="4" name="TextBox 3">
            <a:extLst>
              <a:ext uri="{FF2B5EF4-FFF2-40B4-BE49-F238E27FC236}">
                <a16:creationId xmlns:a16="http://schemas.microsoft.com/office/drawing/2014/main" id="{0C2ABDB5-F233-4535-DB5D-2BA5CAD350E6}"/>
              </a:ext>
            </a:extLst>
          </p:cNvPr>
          <p:cNvSpPr txBox="1"/>
          <p:nvPr/>
        </p:nvSpPr>
        <p:spPr>
          <a:xfrm>
            <a:off x="920349" y="1603970"/>
            <a:ext cx="10595729" cy="1495794"/>
          </a:xfrm>
          <a:prstGeom prst="rect">
            <a:avLst/>
          </a:prstGeom>
          <a:noFill/>
        </p:spPr>
        <p:txBody>
          <a:bodyPr wrap="square" rtlCol="0">
            <a:spAutoFit/>
          </a:bodyPr>
          <a:lstStyle/>
          <a:p>
            <a:pPr algn="just">
              <a:lnSpc>
                <a:spcPct val="95000"/>
              </a:lnSpc>
            </a:pPr>
            <a:r>
              <a:rPr lang="en-US" b="1" dirty="0">
                <a:latin typeface="Times New Roman" panose="02020603050405020304" pitchFamily="18" charset="0"/>
                <a:cs typeface="Times New Roman" panose="02020603050405020304" pitchFamily="18" charset="0"/>
              </a:rPr>
              <a:t>Mapping</a:t>
            </a:r>
            <a:r>
              <a:rPr lang="en-US" dirty="0">
                <a:latin typeface="Times New Roman" panose="02020603050405020304" pitchFamily="18" charset="0"/>
                <a:cs typeface="Times New Roman" panose="02020603050405020304" pitchFamily="18" charset="0"/>
              </a:rPr>
              <a:t> refers to the way controls are linked to their effects, creating a clear connection between user actions and outcomes. It helps align users’ expectations with the system’s behavior, making interactions intuitive and efficient. </a:t>
            </a:r>
          </a:p>
          <a:p>
            <a:pPr algn="just">
              <a:lnSpc>
                <a:spcPct val="95000"/>
              </a:lnSpc>
            </a:pPr>
            <a:endParaRPr lang="en-US" dirty="0"/>
          </a:p>
        </p:txBody>
      </p:sp>
      <p:pic>
        <p:nvPicPr>
          <p:cNvPr id="9" name="Picture 8">
            <a:extLst>
              <a:ext uri="{FF2B5EF4-FFF2-40B4-BE49-F238E27FC236}">
                <a16:creationId xmlns:a16="http://schemas.microsoft.com/office/drawing/2014/main" id="{D4217AF6-F9F7-8561-3CB6-7AE02F96045B}"/>
              </a:ext>
            </a:extLst>
          </p:cNvPr>
          <p:cNvPicPr>
            <a:picLocks noChangeAspect="1"/>
          </p:cNvPicPr>
          <p:nvPr/>
        </p:nvPicPr>
        <p:blipFill>
          <a:blip r:embed="rId2"/>
          <a:stretch>
            <a:fillRect/>
          </a:stretch>
        </p:blipFill>
        <p:spPr>
          <a:xfrm>
            <a:off x="920349" y="3110905"/>
            <a:ext cx="4750565"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77FEE173-764F-5B5F-F116-415001204B7F}"/>
              </a:ext>
            </a:extLst>
          </p:cNvPr>
          <p:cNvSpPr txBox="1"/>
          <p:nvPr/>
        </p:nvSpPr>
        <p:spPr>
          <a:xfrm>
            <a:off x="246854" y="5624281"/>
            <a:ext cx="6097554" cy="443198"/>
          </a:xfrm>
          <a:prstGeom prst="rect">
            <a:avLst/>
          </a:prstGeom>
          <a:noFill/>
        </p:spPr>
        <p:txBody>
          <a:bodyPr wrap="square">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3: Example of Bad Mapping</a:t>
            </a:r>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8" y="94924"/>
            <a:ext cx="10157354" cy="1093756"/>
          </a:xfrm>
        </p:spPr>
        <p:txBody>
          <a:bodyPr anchor="b">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SYSTEM IMAGE</a:t>
            </a:r>
          </a:p>
        </p:txBody>
      </p:sp>
      <p:sp>
        <p:nvSpPr>
          <p:cNvPr id="3" name="Content Placeholder 2"/>
          <p:cNvSpPr>
            <a:spLocks noGrp="1"/>
          </p:cNvSpPr>
          <p:nvPr>
            <p:ph sz="half" idx="1"/>
          </p:nvPr>
        </p:nvSpPr>
        <p:spPr>
          <a:xfrm>
            <a:off x="455612" y="1387344"/>
            <a:ext cx="6097554" cy="5394455"/>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System Image </a:t>
            </a:r>
            <a:r>
              <a:rPr lang="en-US" dirty="0">
                <a:latin typeface="Times New Roman" panose="02020603050405020304" pitchFamily="18" charset="0"/>
                <a:cs typeface="Times New Roman" panose="02020603050405020304" pitchFamily="18" charset="0"/>
              </a:rPr>
              <a:t>refers to the way a product presents itself to users, including how its functions and controls are perceived based on its design, labels, instructions, and past experiences with similar products. It affects how easily users can understand and interact with a system.</a:t>
            </a:r>
          </a:p>
          <a:p>
            <a:pPr marL="0" indent="0" algn="just">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The remote has buttons for digital/analog switching, external box menus, and a microphone, but there is no clear explanation of how they function.</a:t>
            </a:r>
          </a:p>
          <a:p>
            <a:pPr marL="0" indent="0" algn="just">
              <a:buNone/>
            </a:pPr>
            <a:r>
              <a:rPr lang="en-US" b="1"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Users may misunderstand how to navigate the TV system, leading to unnecessary trial and error.</a:t>
            </a:r>
          </a:p>
        </p:txBody>
      </p:sp>
      <p:pic>
        <p:nvPicPr>
          <p:cNvPr id="5" name="Picture 4">
            <a:extLst>
              <a:ext uri="{FF2B5EF4-FFF2-40B4-BE49-F238E27FC236}">
                <a16:creationId xmlns:a16="http://schemas.microsoft.com/office/drawing/2014/main" id="{9FCBEA4D-1791-AB35-CFE9-AD3073EBCE12}"/>
              </a:ext>
            </a:extLst>
          </p:cNvPr>
          <p:cNvPicPr>
            <a:picLocks noChangeAspect="1"/>
          </p:cNvPicPr>
          <p:nvPr/>
        </p:nvPicPr>
        <p:blipFill>
          <a:blip r:embed="rId2"/>
          <a:stretch>
            <a:fillRect/>
          </a:stretch>
        </p:blipFill>
        <p:spPr>
          <a:xfrm>
            <a:off x="6864587" y="2056625"/>
            <a:ext cx="4410075" cy="305752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F66FB809-72E0-86E8-5681-376B84A5BF70}"/>
              </a:ext>
            </a:extLst>
          </p:cNvPr>
          <p:cNvSpPr txBox="1"/>
          <p:nvPr/>
        </p:nvSpPr>
        <p:spPr>
          <a:xfrm>
            <a:off x="6020847" y="5470656"/>
            <a:ext cx="6097554" cy="443198"/>
          </a:xfrm>
          <a:prstGeom prst="rect">
            <a:avLst/>
          </a:prstGeom>
          <a:noFill/>
        </p:spPr>
        <p:txBody>
          <a:bodyPr wrap="square">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4: Example of System Image Issue</a:t>
            </a:r>
          </a:p>
        </p:txBody>
      </p:sp>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anchor="b">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GULF OF EXECUTION</a:t>
            </a:r>
          </a:p>
        </p:txBody>
      </p:sp>
      <p:sp>
        <p:nvSpPr>
          <p:cNvPr id="3" name="Content Placeholder 2"/>
          <p:cNvSpPr>
            <a:spLocks noGrp="1"/>
          </p:cNvSpPr>
          <p:nvPr>
            <p:ph sz="half" idx="2"/>
          </p:nvPr>
        </p:nvSpPr>
        <p:spPr>
          <a:xfrm>
            <a:off x="5484812" y="1371600"/>
            <a:ext cx="6019799" cy="5029200"/>
          </a:xfrm>
        </p:spPr>
        <p:txBody>
          <a:bodyPr>
            <a:normAutofit lnSpcReduction="10000"/>
          </a:bodyPr>
          <a:lstStyle/>
          <a:p>
            <a:pPr algn="just">
              <a:buNone/>
            </a:pPr>
            <a:r>
              <a:rPr lang="en-US" dirty="0">
                <a:latin typeface="Times New Roman" panose="02020603050405020304" pitchFamily="18" charset="0"/>
                <a:cs typeface="Times New Roman" panose="02020603050405020304" pitchFamily="18" charset="0"/>
              </a:rPr>
              <a:t>    </a:t>
            </a:r>
          </a:p>
          <a:p>
            <a:pPr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 Gulf of Execution </a:t>
            </a:r>
            <a:r>
              <a:rPr lang="en-US" dirty="0">
                <a:latin typeface="Times New Roman" panose="02020603050405020304" pitchFamily="18" charset="0"/>
                <a:cs typeface="Times New Roman" panose="02020603050405020304" pitchFamily="18" charset="0"/>
              </a:rPr>
              <a:t>refers to the gap between a user’s goal (what they want to do) and the system’s interface (how they can do it). It measures how easily a user can figure out the correct actions to achieve their goal.</a:t>
            </a:r>
          </a:p>
          <a:p>
            <a:pPr algn="just">
              <a:buNone/>
            </a:pPr>
            <a:r>
              <a:rPr lang="en-US" b="1" dirty="0">
                <a:latin typeface="Times New Roman" panose="02020603050405020304" pitchFamily="18" charset="0"/>
                <a:cs typeface="Times New Roman" panose="02020603050405020304" pitchFamily="18" charset="0"/>
              </a:rPr>
              <a:t>     Issue</a:t>
            </a:r>
            <a:r>
              <a:rPr lang="en-US" dirty="0">
                <a:latin typeface="Times New Roman" panose="02020603050405020304" pitchFamily="18" charset="0"/>
                <a:cs typeface="Times New Roman" panose="02020603050405020304" pitchFamily="18" charset="0"/>
              </a:rPr>
              <a:t>: Some actions, like switching between different input sources, require multiple button presses, but there is no clear guide on how to do it.</a:t>
            </a:r>
          </a:p>
          <a:p>
            <a:pPr algn="just">
              <a:buNone/>
            </a:pPr>
            <a:r>
              <a:rPr lang="en-US" b="1" dirty="0">
                <a:latin typeface="Times New Roman" panose="02020603050405020304" pitchFamily="18" charset="0"/>
                <a:cs typeface="Times New Roman" panose="02020603050405020304" pitchFamily="18" charset="0"/>
              </a:rPr>
              <a:t>      Impact</a:t>
            </a:r>
            <a:r>
              <a:rPr lang="en-US" dirty="0">
                <a:latin typeface="Times New Roman" panose="02020603050405020304" pitchFamily="18" charset="0"/>
                <a:cs typeface="Times New Roman" panose="02020603050405020304" pitchFamily="18" charset="0"/>
              </a:rPr>
              <a:t>: Users may struggle to perform the desired action because they don't know the correct sequence of button presses.</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1AA62B-EC05-86F2-C0CA-3FCE07BB0A12}"/>
              </a:ext>
            </a:extLst>
          </p:cNvPr>
          <p:cNvPicPr>
            <a:picLocks noChangeAspect="1"/>
          </p:cNvPicPr>
          <p:nvPr/>
        </p:nvPicPr>
        <p:blipFill>
          <a:blip r:embed="rId2"/>
          <a:stretch>
            <a:fillRect/>
          </a:stretch>
        </p:blipFill>
        <p:spPr>
          <a:xfrm>
            <a:off x="1115721" y="1955800"/>
            <a:ext cx="4004626"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0E2D896-B593-0233-8BC4-7C59BA94FB29}"/>
              </a:ext>
            </a:extLst>
          </p:cNvPr>
          <p:cNvSpPr txBox="1"/>
          <p:nvPr/>
        </p:nvSpPr>
        <p:spPr>
          <a:xfrm>
            <a:off x="19648" y="6179201"/>
            <a:ext cx="6097554" cy="443198"/>
          </a:xfrm>
          <a:prstGeom prst="rect">
            <a:avLst/>
          </a:prstGeom>
          <a:noFill/>
        </p:spPr>
        <p:txBody>
          <a:bodyPr wrap="square">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5: Example of Gulf of Execution Failure</a:t>
            </a:r>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anchor="b">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GULF OF EVALUATION</a:t>
            </a:r>
          </a:p>
        </p:txBody>
      </p:sp>
      <p:sp>
        <p:nvSpPr>
          <p:cNvPr id="3" name="Content Placeholder 2"/>
          <p:cNvSpPr>
            <a:spLocks noGrp="1"/>
          </p:cNvSpPr>
          <p:nvPr>
            <p:ph sz="half" idx="2"/>
          </p:nvPr>
        </p:nvSpPr>
        <p:spPr>
          <a:xfrm>
            <a:off x="531812" y="1162830"/>
            <a:ext cx="6018988" cy="5695170"/>
          </a:xfrm>
        </p:spPr>
        <p:txBody>
          <a:bodyPr>
            <a:normAutofit lnSpcReduction="10000"/>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The Gulf of Evaluation </a:t>
            </a:r>
            <a:r>
              <a:rPr lang="en-US" dirty="0">
                <a:latin typeface="Times New Roman" panose="02020603050405020304" pitchFamily="18" charset="0"/>
                <a:cs typeface="Times New Roman" panose="02020603050405020304" pitchFamily="18" charset="0"/>
              </a:rPr>
              <a:t>refers to the gap between a user’s perception of the system’s state and the actual state of the system, making it difficult for the user to understand the results of their actions or feedback from the system.</a:t>
            </a:r>
          </a:p>
          <a:p>
            <a:pPr marL="0" indent="0" algn="just">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Pressing a button may not always provide immediate feedback on whether the action was successful. For example, if a user presses the "Apps" button and nothing happens, they might not know if the TV is responding.</a:t>
            </a:r>
          </a:p>
          <a:p>
            <a:pPr marL="0" indent="0" algn="just">
              <a:buNone/>
            </a:pPr>
            <a:r>
              <a:rPr lang="en-US" b="1"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Users may press buttons repeatedly or assume the remote is malfunctioning when the system is just slow to respond.</a:t>
            </a:r>
          </a:p>
        </p:txBody>
      </p:sp>
      <p:pic>
        <p:nvPicPr>
          <p:cNvPr id="5" name="Picture 4">
            <a:extLst>
              <a:ext uri="{FF2B5EF4-FFF2-40B4-BE49-F238E27FC236}">
                <a16:creationId xmlns:a16="http://schemas.microsoft.com/office/drawing/2014/main" id="{8A18C298-A0D5-5885-42DB-B4DE4BF6CF5E}"/>
              </a:ext>
            </a:extLst>
          </p:cNvPr>
          <p:cNvPicPr>
            <a:picLocks noChangeAspect="1"/>
          </p:cNvPicPr>
          <p:nvPr/>
        </p:nvPicPr>
        <p:blipFill>
          <a:blip r:embed="rId2"/>
          <a:stretch>
            <a:fillRect/>
          </a:stretch>
        </p:blipFill>
        <p:spPr>
          <a:xfrm>
            <a:off x="7159863" y="1828800"/>
            <a:ext cx="4114800" cy="419100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CF551B6D-D5B4-41B6-8BE8-7A72031E0186}"/>
              </a:ext>
            </a:extLst>
          </p:cNvPr>
          <p:cNvSpPr txBox="1"/>
          <p:nvPr/>
        </p:nvSpPr>
        <p:spPr>
          <a:xfrm>
            <a:off x="6168486" y="6153801"/>
            <a:ext cx="6097554" cy="443198"/>
          </a:xfrm>
          <a:prstGeom prst="rect">
            <a:avLst/>
          </a:prstGeom>
          <a:noFill/>
        </p:spPr>
        <p:txBody>
          <a:bodyPr wrap="square">
            <a:spAutoFit/>
          </a:bodyPr>
          <a:lstStyle/>
          <a:p>
            <a:pPr algn="ctr">
              <a:lnSpc>
                <a:spcPct val="95000"/>
              </a:lnSpc>
            </a:pPr>
            <a:r>
              <a:rPr lang="en-US" dirty="0">
                <a:solidFill>
                  <a:schemeClr val="tx2">
                    <a:lumMod val="50000"/>
                  </a:schemeClr>
                </a:solidFill>
                <a:latin typeface="Times New Roman" panose="02020603050405020304" pitchFamily="18" charset="0"/>
                <a:cs typeface="Times New Roman" panose="02020603050405020304" pitchFamily="18" charset="0"/>
              </a:rPr>
              <a:t>Fig 6: Example of Gulf of Evaluation Issue</a:t>
            </a:r>
          </a:p>
        </p:txBody>
      </p:sp>
    </p:spTree>
    <p:extLst>
      <p:ext uri="{BB962C8B-B14F-4D97-AF65-F5344CB8AC3E}">
        <p14:creationId xmlns:p14="http://schemas.microsoft.com/office/powerpoint/2010/main" val="9772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endParaRPr lang="en-US" sz="4000" dirty="0">
              <a:latin typeface="Times New Roman"/>
            </a:endParaRP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B664A4EE-96FD-494D-A53C-AF901316389E}"/>
              </a:ext>
            </a:extLst>
          </p:cNvPr>
          <p:cNvGraphicFramePr>
            <a:graphicFrameLocks noGrp="1"/>
          </p:cNvGraphicFramePr>
          <p:nvPr>
            <p:extLst>
              <p:ext uri="{D42A27DB-BD31-4B8C-83A1-F6EECF244321}">
                <p14:modId xmlns:p14="http://schemas.microsoft.com/office/powerpoint/2010/main" val="510226592"/>
              </p:ext>
            </p:extLst>
          </p:nvPr>
        </p:nvGraphicFramePr>
        <p:xfrm>
          <a:off x="2031470" y="1828800"/>
          <a:ext cx="8125883" cy="701040"/>
        </p:xfrm>
        <a:graphic>
          <a:graphicData uri="http://schemas.openxmlformats.org/drawingml/2006/table">
            <a:tbl>
              <a:tblPr firstRow="1" bandRow="1">
                <a:tableStyleId>{69CF1AB2-1976-4502-BF36-3FF5EA218861}</a:tableStyleId>
              </a:tblPr>
              <a:tblGrid>
                <a:gridCol w="8125883">
                  <a:extLst>
                    <a:ext uri="{9D8B030D-6E8A-4147-A177-3AD203B41FA5}">
                      <a16:colId xmlns:a16="http://schemas.microsoft.com/office/drawing/2014/main" val="623710024"/>
                    </a:ext>
                  </a:extLst>
                </a:gridCol>
              </a:tblGrid>
              <a:tr h="370840">
                <a:tc>
                  <a:txBody>
                    <a:bodyPr/>
                    <a:lstStyle/>
                    <a:p>
                      <a:pPr algn="ctr"/>
                      <a:r>
                        <a:rPr lang="en-US" sz="2000" dirty="0">
                          <a:solidFill>
                            <a:schemeClr val="accent5">
                              <a:lumMod val="75000"/>
                            </a:schemeClr>
                          </a:solidFill>
                          <a:latin typeface="Times New Roman" panose="02020603050405020304" pitchFamily="18" charset="0"/>
                          <a:cs typeface="Times New Roman" panose="02020603050405020304" pitchFamily="18" charset="0"/>
                        </a:rPr>
                        <a:t>Assignment 1(b): </a:t>
                      </a:r>
                    </a:p>
                    <a:p>
                      <a:pPr algn="ctr"/>
                      <a:r>
                        <a:rPr lang="en-US" sz="2000" dirty="0">
                          <a:solidFill>
                            <a:schemeClr val="accent5">
                              <a:lumMod val="75000"/>
                            </a:schemeClr>
                          </a:solidFill>
                          <a:latin typeface="Times New Roman" panose="02020603050405020304" pitchFamily="18" charset="0"/>
                          <a:cs typeface="Times New Roman" panose="02020603050405020304" pitchFamily="18" charset="0"/>
                        </a:rPr>
                        <a:t>Human Errors: Mention six slips occurred in your life</a:t>
                      </a:r>
                    </a:p>
                  </a:txBody>
                  <a:tcPr/>
                </a:tc>
                <a:extLst>
                  <a:ext uri="{0D108BD9-81ED-4DB2-BD59-A6C34878D82A}">
                    <a16:rowId xmlns:a16="http://schemas.microsoft.com/office/drawing/2014/main" val="1147103023"/>
                  </a:ext>
                </a:extLst>
              </a:tr>
            </a:tbl>
          </a:graphicData>
        </a:graphic>
      </p:graphicFrame>
      <p:graphicFrame>
        <p:nvGraphicFramePr>
          <p:cNvPr id="7" name="Table 6">
            <a:extLst>
              <a:ext uri="{FF2B5EF4-FFF2-40B4-BE49-F238E27FC236}">
                <a16:creationId xmlns:a16="http://schemas.microsoft.com/office/drawing/2014/main" id="{D979FEAF-A2D1-791A-37B6-1B609728BE30}"/>
              </a:ext>
            </a:extLst>
          </p:cNvPr>
          <p:cNvGraphicFramePr>
            <a:graphicFrameLocks noGrp="1"/>
          </p:cNvGraphicFramePr>
          <p:nvPr>
            <p:extLst>
              <p:ext uri="{D42A27DB-BD31-4B8C-83A1-F6EECF244321}">
                <p14:modId xmlns:p14="http://schemas.microsoft.com/office/powerpoint/2010/main" val="1189200029"/>
              </p:ext>
            </p:extLst>
          </p:nvPr>
        </p:nvGraphicFramePr>
        <p:xfrm>
          <a:off x="2031469" y="2529840"/>
          <a:ext cx="8125883" cy="2225040"/>
        </p:xfrm>
        <a:graphic>
          <a:graphicData uri="http://schemas.openxmlformats.org/drawingml/2006/table">
            <a:tbl>
              <a:tblPr firstRow="1" bandRow="1">
                <a:tableStyleId>{BDBED569-4797-4DF1-A0F4-6AAB3CD982D8}</a:tableStyleId>
              </a:tblPr>
              <a:tblGrid>
                <a:gridCol w="8125883">
                  <a:extLst>
                    <a:ext uri="{9D8B030D-6E8A-4147-A177-3AD203B41FA5}">
                      <a16:colId xmlns:a16="http://schemas.microsoft.com/office/drawing/2014/main" val="716195566"/>
                    </a:ext>
                  </a:extLst>
                </a:gridCol>
              </a:tblGrid>
              <a:tr h="370840">
                <a:tc>
                  <a:txBody>
                    <a:bodyPr/>
                    <a:lstStyle/>
                    <a:p>
                      <a:pPr marL="0" indent="0">
                        <a:buNone/>
                      </a:pPr>
                      <a:r>
                        <a:rPr lang="en-US" sz="1600" b="1" dirty="0">
                          <a:latin typeface="Times New Roman"/>
                        </a:rPr>
                        <a:t>1.  Leaving the fridge door open</a:t>
                      </a:r>
                    </a:p>
                  </a:txBody>
                  <a:tcPr/>
                </a:tc>
                <a:extLst>
                  <a:ext uri="{0D108BD9-81ED-4DB2-BD59-A6C34878D82A}">
                    <a16:rowId xmlns:a16="http://schemas.microsoft.com/office/drawing/2014/main" val="1143079261"/>
                  </a:ext>
                </a:extLst>
              </a:tr>
              <a:tr h="370840">
                <a:tc>
                  <a:txBody>
                    <a:bodyPr/>
                    <a:lstStyle/>
                    <a:p>
                      <a:r>
                        <a:rPr lang="en-US" sz="1600" b="1" dirty="0">
                          <a:latin typeface="Times New Roman" panose="02020603050405020304" pitchFamily="18" charset="0"/>
                          <a:cs typeface="Times New Roman" panose="02020603050405020304" pitchFamily="18" charset="0"/>
                        </a:rPr>
                        <a:t>2.  Over-pouring a drink</a:t>
                      </a:r>
                    </a:p>
                  </a:txBody>
                  <a:tcPr/>
                </a:tc>
                <a:extLst>
                  <a:ext uri="{0D108BD9-81ED-4DB2-BD59-A6C34878D82A}">
                    <a16:rowId xmlns:a16="http://schemas.microsoft.com/office/drawing/2014/main" val="419012601"/>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3.  </a:t>
                      </a:r>
                      <a:r>
                        <a:rPr lang="en-US" sz="1600" b="1" dirty="0"/>
                        <a:t>Accidentally pressing the wrong button on an elevator</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6933667"/>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4.  </a:t>
                      </a:r>
                      <a:r>
                        <a:rPr lang="en-US" sz="1600" b="1" dirty="0"/>
                        <a:t>Forgetting to cover food on microwave oven</a:t>
                      </a:r>
                    </a:p>
                  </a:txBody>
                  <a:tcPr/>
                </a:tc>
                <a:extLst>
                  <a:ext uri="{0D108BD9-81ED-4DB2-BD59-A6C34878D82A}">
                    <a16:rowId xmlns:a16="http://schemas.microsoft.com/office/drawing/2014/main" val="4137401323"/>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5.  </a:t>
                      </a:r>
                      <a:r>
                        <a:rPr lang="en-US" sz="1600" b="1" dirty="0"/>
                        <a:t>Accidentally setting the wrong cooking time on microwave oven</a:t>
                      </a:r>
                      <a:endParaRPr lang="en-US" sz="1600" dirty="0"/>
                    </a:p>
                  </a:txBody>
                  <a:tcPr/>
                </a:tc>
                <a:extLst>
                  <a:ext uri="{0D108BD9-81ED-4DB2-BD59-A6C34878D82A}">
                    <a16:rowId xmlns:a16="http://schemas.microsoft.com/office/drawing/2014/main" val="1869798512"/>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6.  </a:t>
                      </a:r>
                      <a:r>
                        <a:rPr lang="en-US" sz="1600" b="1" dirty="0"/>
                        <a:t>Putting your phone on silent and forgetting about it</a:t>
                      </a:r>
                      <a:endParaRPr lang="en-US" sz="1600" dirty="0"/>
                    </a:p>
                  </a:txBody>
                  <a:tcPr/>
                </a:tc>
                <a:extLst>
                  <a:ext uri="{0D108BD9-81ED-4DB2-BD59-A6C34878D82A}">
                    <a16:rowId xmlns:a16="http://schemas.microsoft.com/office/drawing/2014/main" val="253926059"/>
                  </a:ext>
                </a:extLst>
              </a:tr>
            </a:tbl>
          </a:graphicData>
        </a:graphic>
      </p:graphicFrame>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475</TotalTime>
  <Words>1102</Words>
  <Application>Microsoft Office PowerPoint</Application>
  <PresentationFormat>Custom</PresentationFormat>
  <Paragraphs>98</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Class open house presentation</vt:lpstr>
      <vt:lpstr>American International University-Bangladesh (AIUB)   Department of Computer Science (Spring 2024-25)   Human Computer Interaction</vt:lpstr>
      <vt:lpstr>AGENDA</vt:lpstr>
      <vt:lpstr>AFFORDANCE</vt:lpstr>
      <vt:lpstr>1. VISIBILITY</vt:lpstr>
      <vt:lpstr>2. MAPPINGS</vt:lpstr>
      <vt:lpstr>3. SYSTEM IMAGE</vt:lpstr>
      <vt:lpstr>4. GULF OF EXECUTION</vt:lpstr>
      <vt:lpstr>5. GULF OF EVALUATION</vt:lpstr>
      <vt:lpstr>AGENDA</vt:lpstr>
      <vt:lpstr>Human Errors:1ST SLIP</vt:lpstr>
      <vt:lpstr>Human Errors: 2ND SLIP</vt:lpstr>
      <vt:lpstr> Human Errors: 3RD SLIP</vt:lpstr>
      <vt:lpstr>Human Errors: 4TH SLIP</vt:lpstr>
      <vt:lpstr>Human Errors: 5TH SLIP</vt:lpstr>
      <vt:lpstr>Human Errors: 6TH SLIP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RIFAH SANZIDA</dc:creator>
  <cp:lastModifiedBy>RIFAH SANZIDA</cp:lastModifiedBy>
  <cp:revision>8</cp:revision>
  <dcterms:created xsi:type="dcterms:W3CDTF">2025-03-25T06:18:49Z</dcterms:created>
  <dcterms:modified xsi:type="dcterms:W3CDTF">2025-03-25T16:20:58Z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