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7"/>
  </p:notesMasterIdLst>
  <p:sldIdLst>
    <p:sldId id="256" r:id="rId5"/>
    <p:sldId id="308" r:id="rId6"/>
    <p:sldId id="309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product metrics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2"/>
            <a:ext cx="11085342" cy="36312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Testing effort can also be estimated using metrics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Binder suggests a broad array of design metrics that have a direct influence on the “testability” of an OO system.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Lack of cohesion in methods (LCOM).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Percent public and protected (PAP).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Public access to data members (PAD).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root classes (NOR).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children (NOC) and depth of the inheritance tree (DIT).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1737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Maintenance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1"/>
            <a:ext cx="11085342" cy="441296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IEEE Std. 982.1-1988 suggests a </a:t>
            </a:r>
            <a:r>
              <a:rPr lang="en-US" sz="2000" b="1" dirty="0">
                <a:highlight>
                  <a:srgbClr val="FFFF00"/>
                </a:highlight>
                <a:ea typeface="ＭＳ Ｐゴシック" pitchFamily="34" charset="-128"/>
              </a:rPr>
              <a:t>software maturity index (SMI</a:t>
            </a:r>
            <a:r>
              <a:rPr lang="en-US" sz="2000" b="1" dirty="0">
                <a:ea typeface="ＭＳ Ｐゴシック" pitchFamily="34" charset="-128"/>
              </a:rPr>
              <a:t>)</a:t>
            </a:r>
            <a:r>
              <a:rPr lang="en-US" sz="2000" dirty="0">
                <a:ea typeface="ＭＳ Ｐゴシック" pitchFamily="34" charset="-128"/>
              </a:rPr>
              <a:t> that provides an indication of the stability of a software product (based on changes that occur for each release of the product).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The following information is determined:</a:t>
            </a:r>
          </a:p>
          <a:p>
            <a:pPr lvl="1"/>
            <a:r>
              <a:rPr lang="en-US" sz="2000" i="1" dirty="0">
                <a:ea typeface="ＭＳ Ｐゴシック" pitchFamily="34" charset="-128"/>
              </a:rPr>
              <a:t>M</a:t>
            </a:r>
            <a:r>
              <a:rPr lang="en-US" sz="2000" i="1" baseline="-25000" dirty="0">
                <a:ea typeface="ＭＳ Ｐゴシック" pitchFamily="34" charset="-128"/>
              </a:rPr>
              <a:t>T</a:t>
            </a:r>
            <a:r>
              <a:rPr lang="en-US" sz="2000" dirty="0">
                <a:ea typeface="ＭＳ Ｐゴシック" pitchFamily="34" charset="-128"/>
              </a:rPr>
              <a:t> = the number of modules in the current release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c</a:t>
            </a:r>
            <a:r>
              <a:rPr lang="en-US" sz="2000" dirty="0">
                <a:ea typeface="ＭＳ Ｐゴシック" pitchFamily="34" charset="-128"/>
              </a:rPr>
              <a:t> = the number of modules in the current release that have been changed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a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modules in the current release that have been added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d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modules from the preceding release that were deleted in the current release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The software maturity index is computed in the following manner:</a:t>
            </a:r>
          </a:p>
          <a:p>
            <a:pPr marL="324000" lvl="1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SMI = </a:t>
            </a:r>
            <a:r>
              <a:rPr lang="en-US" sz="2000" b="1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[MT - (F</a:t>
            </a:r>
            <a:r>
              <a:rPr lang="en-US" sz="2000" b="1" i="1" baseline="-25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a</a:t>
            </a:r>
            <a:r>
              <a:rPr lang="en-US" sz="2000" b="1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 +F</a:t>
            </a:r>
            <a:r>
              <a:rPr lang="en-US" sz="2000" b="1" i="1" baseline="-25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c</a:t>
            </a:r>
            <a:r>
              <a:rPr lang="en-US" sz="2000" b="1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 +</a:t>
            </a:r>
            <a:r>
              <a:rPr lang="en-US" sz="2000" b="1" i="1" dirty="0" err="1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F</a:t>
            </a:r>
            <a:r>
              <a:rPr lang="en-US" sz="2000" b="1" i="1" baseline="-25000" dirty="0" err="1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d</a:t>
            </a:r>
            <a:r>
              <a:rPr lang="en-US" sz="2000" b="1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)]/M T</a:t>
            </a:r>
            <a:endParaRPr lang="en-US" sz="2000" b="1" i="1" dirty="0">
              <a:highlight>
                <a:srgbClr val="FFFF00"/>
              </a:highlight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As SMI approaches 1.0, the product begins to stabilize.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345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Function-based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521440" cy="45456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The function point metric (FP), first proposed by Albrecht, can be used effectively as a means for measuring the functionality delivered by a system (e.g. size)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Function points are derived using an empirical relationship based on countable measures of software's information domain and assessments of software complexity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Information domain values are defined in the following manner: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external inputs (EIs): </a:t>
            </a:r>
            <a:r>
              <a:rPr lang="en-US" sz="2000" dirty="0">
                <a:highlight>
                  <a:srgbClr val="FFFF00"/>
                </a:highlight>
              </a:rPr>
              <a:t>input transactions that update internal computer files</a:t>
            </a:r>
            <a:endParaRPr lang="en-US" sz="2000" dirty="0">
              <a:highlight>
                <a:srgbClr val="FFFF00"/>
              </a:highlight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external outputs (EOs): </a:t>
            </a:r>
            <a:r>
              <a:rPr lang="en-US" sz="2000" dirty="0">
                <a:highlight>
                  <a:srgbClr val="FFFF00"/>
                </a:highlight>
              </a:rPr>
              <a:t>transactions where data is output to the user,  e.g. printed reports</a:t>
            </a:r>
            <a:endParaRPr lang="en-US" sz="2000" dirty="0">
              <a:highlight>
                <a:srgbClr val="FFFF00"/>
              </a:highlight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internal logical files (ILFs):  </a:t>
            </a:r>
            <a:r>
              <a:rPr lang="en-US" sz="2000" dirty="0">
                <a:highlight>
                  <a:srgbClr val="FFFF00"/>
                </a:highlight>
              </a:rPr>
              <a:t>group of data that is usually accessed together,  </a:t>
            </a:r>
            <a:r>
              <a:rPr lang="en-US" dirty="0">
                <a:highlight>
                  <a:srgbClr val="FFFF00"/>
                </a:highlight>
              </a:rPr>
              <a:t>e.g. purchase order file</a:t>
            </a:r>
            <a:endParaRPr lang="en-US" sz="2000" dirty="0">
              <a:highlight>
                <a:srgbClr val="FFFF00"/>
              </a:highlight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external interface files (EIFs): </a:t>
            </a:r>
            <a:r>
              <a:rPr lang="en-US" sz="2000" dirty="0">
                <a:highlight>
                  <a:srgbClr val="FFFF00"/>
                </a:highlight>
              </a:rPr>
              <a:t>file sharing among different applications to achieve a common goal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external inquiries (EQs): </a:t>
            </a:r>
            <a:r>
              <a:rPr lang="en-US" sz="2000" dirty="0">
                <a:highlight>
                  <a:srgbClr val="FFFF00"/>
                </a:highlight>
              </a:rPr>
              <a:t>transactions that provide information but do not update internal file</a:t>
            </a:r>
            <a:endParaRPr lang="en-US" sz="2000" dirty="0">
              <a:highlight>
                <a:srgbClr val="FFFF00"/>
              </a:highlight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5354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Function points Metrics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398" y="2404745"/>
          <a:ext cx="10635176" cy="3243341"/>
        </p:xfrm>
        <a:graphic>
          <a:graphicData uri="http://schemas.openxmlformats.org/drawingml/2006/table">
            <a:tbl>
              <a:tblPr/>
              <a:tblGrid>
                <a:gridCol w="433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21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Information Domain Value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Simple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Average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Complex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FPunadjusted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inputs (EIs)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outputs (EOs)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inquiries (EQs)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internal logical files (ILFs)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interface files (EIFs)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 Total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923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34" y="2179044"/>
            <a:ext cx="11465169" cy="39400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Whitmire describes nine distinct </a:t>
            </a:r>
            <a:r>
              <a:rPr lang="en-US" sz="2000" dirty="0">
                <a:ea typeface="ＭＳ Ｐゴシック" pitchFamily="34" charset="-128"/>
              </a:rPr>
              <a:t>and measurable characteristics of an OO design: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Size:  </a:t>
            </a:r>
            <a:r>
              <a:rPr lang="en-US" sz="2000" dirty="0">
                <a:ea typeface="ＭＳ Ｐゴシック" pitchFamily="34" charset="-128"/>
              </a:rPr>
              <a:t>size is defined in terms of volume, length, and functionality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Complexity: 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how classes of an OO design are interrelated to one another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Coupling:  </a:t>
            </a:r>
            <a:r>
              <a:rPr lang="en-US" sz="2000" dirty="0">
                <a:ea typeface="ＭＳ Ｐゴシック" pitchFamily="34" charset="-128"/>
              </a:rPr>
              <a:t>the physical connections between elements of the OO design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Cohesion :  </a:t>
            </a:r>
            <a:r>
              <a:rPr lang="en-US" sz="2000" dirty="0">
                <a:ea typeface="ＭＳ Ｐゴシック" pitchFamily="34" charset="-128"/>
              </a:rPr>
              <a:t>the degree to which all operations working together to achieve a single, well-defined purpose</a:t>
            </a:r>
          </a:p>
          <a:p>
            <a:pPr marL="0" indent="0"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921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352628" cy="38093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Sufficiency:  </a:t>
            </a:r>
            <a:r>
              <a:rPr lang="en-US" sz="2000" dirty="0">
                <a:ea typeface="ＭＳ Ｐゴシック" pitchFamily="34" charset="-128"/>
              </a:rPr>
              <a:t>the degree to which an abstraction possesses the features required of it, or the degree to which a design component possesses features in its abstraction, from the point of view of the current application. (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e.g. deals with interface and hide internals to the users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Completeness:  </a:t>
            </a:r>
            <a:r>
              <a:rPr lang="en-US" sz="2000" dirty="0">
                <a:ea typeface="ＭＳ Ｐゴシック" pitchFamily="34" charset="-128"/>
              </a:rPr>
              <a:t>an indirect implication about the degree to which the abstraction or design component can be reused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Primitiveness: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</a:t>
            </a:r>
            <a:r>
              <a:rPr lang="en-US" sz="2000" dirty="0">
                <a:ea typeface="ＭＳ Ｐゴシック" pitchFamily="34" charset="-128"/>
              </a:rPr>
              <a:t>applied to both operations and classes, the degree to which an operation is atomic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Similarity: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the degree to which two or more classes are similar in terms of their structure, function, behavior, or purpose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Volatility: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measures the likelihood that a change will occur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3887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332171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</a:t>
            </a:r>
            <a:r>
              <a:rPr lang="en-US" sz="2000" dirty="0" err="1">
                <a:highlight>
                  <a:srgbClr val="FFFF00"/>
                </a:highlight>
                <a:ea typeface="ＭＳ Ｐゴシック" pitchFamily="34" charset="-128"/>
              </a:rPr>
              <a:t>Chidamber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 and </a:t>
            </a:r>
            <a:r>
              <a:rPr lang="en-US" sz="2000" dirty="0" err="1">
                <a:highlight>
                  <a:srgbClr val="FFFF00"/>
                </a:highlight>
                <a:ea typeface="ＭＳ Ｐゴシック" pitchFamily="34" charset="-128"/>
              </a:rPr>
              <a:t>Kemerer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Weighted methods per class - number of functions in class (WMC)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Depth of the inheritance tree (DIT)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children (NOC)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Coupling between object classes (CBC)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Lack of cohesion in methods (LCOM)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53156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Lorenz and Kidd: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Class size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operations overridden by a subclass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Number of operations added by a subclass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7822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Lorenz and Kidd:</a:t>
            </a:r>
          </a:p>
          <a:p>
            <a:r>
              <a:rPr lang="en-US" sz="2000" dirty="0">
                <a:ea typeface="ＭＳ Ｐゴシック" pitchFamily="34" charset="-128"/>
              </a:rPr>
              <a:t>Average operation size</a:t>
            </a:r>
          </a:p>
          <a:p>
            <a:r>
              <a:rPr lang="en-US" sz="2000" dirty="0">
                <a:ea typeface="ＭＳ Ｐゴシック" pitchFamily="34" charset="-128"/>
              </a:rPr>
              <a:t>Operation complexity</a:t>
            </a:r>
          </a:p>
          <a:p>
            <a:r>
              <a:rPr lang="en-US" sz="2000" dirty="0">
                <a:ea typeface="ＭＳ Ｐゴシック" pitchFamily="34" charset="-128"/>
              </a:rPr>
              <a:t>Average number of parameters per operation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88654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6"/>
            <a:ext cx="11085342" cy="2168164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Halstead’s Software Science:  a comprehensive collection of metrics all predicated on the number (count and occurrence) of 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operators and operands </a:t>
            </a:r>
            <a:r>
              <a:rPr lang="en-US" sz="2000" dirty="0">
                <a:ea typeface="ＭＳ Ｐゴシック" pitchFamily="34" charset="-128"/>
              </a:rPr>
              <a:t>within a component or program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527742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C2D569AD27594792BF0CFABDCDD2BD" ma:contentTypeVersion="11" ma:contentTypeDescription="Create a new document." ma:contentTypeScope="" ma:versionID="5d4d39edfd4100282a0508e93d4b30af">
  <xsd:schema xmlns:xsd="http://www.w3.org/2001/XMLSchema" xmlns:xs="http://www.w3.org/2001/XMLSchema" xmlns:p="http://schemas.microsoft.com/office/2006/metadata/properties" xmlns:ns2="b2fc3413-09e5-4b95-afa2-bf6fc0f922cf" xmlns:ns3="b7908f04-1f56-4178-9f8c-bd6314d33724" targetNamespace="http://schemas.microsoft.com/office/2006/metadata/properties" ma:root="true" ma:fieldsID="0c311faa589850229950668d27fb8e0a" ns2:_="" ns3:_="">
    <xsd:import namespace="b2fc3413-09e5-4b95-afa2-bf6fc0f922cf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c3413-09e5-4b95-afa2-bf6fc0f922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7354298-e1f2-415c-8924-163d43b41115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2fc3413-09e5-4b95-afa2-bf6fc0f922cf">
      <Terms xmlns="http://schemas.microsoft.com/office/infopath/2007/PartnerControls"/>
    </lcf76f155ced4ddcb4097134ff3c332f>
    <TaxCatchAll xmlns="b7908f04-1f56-4178-9f8c-bd6314d33724" xsi:nil="true"/>
  </documentManagement>
</p:properties>
</file>

<file path=customXml/itemProps1.xml><?xml version="1.0" encoding="utf-8"?>
<ds:datastoreItem xmlns:ds="http://schemas.openxmlformats.org/officeDocument/2006/customXml" ds:itemID="{E085D146-8F77-4284-8587-DDC63CA05F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1A88AD-F9DB-44E8-8962-372B82E659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fc3413-09e5-4b95-afa2-bf6fc0f922cf"/>
    <ds:schemaRef ds:uri="b7908f04-1f56-4178-9f8c-bd6314d337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05057A-6015-40C1-8ACF-A38AB05540D6}">
  <ds:schemaRefs>
    <ds:schemaRef ds:uri="http://schemas.microsoft.com/office/2006/metadata/properties"/>
    <ds:schemaRef ds:uri="http://schemas.microsoft.com/office/infopath/2007/PartnerControls"/>
    <ds:schemaRef ds:uri="b2fc3413-09e5-4b95-afa2-bf6fc0f922cf"/>
    <ds:schemaRef ds:uri="b7908f04-1f56-4178-9f8c-bd6314d337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994</Words>
  <Application>Microsoft Office PowerPoint</Application>
  <PresentationFormat>Widescreen</PresentationFormat>
  <Paragraphs>154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Calibri</vt:lpstr>
      <vt:lpstr>Gill Sans MT</vt:lpstr>
      <vt:lpstr>Wingdings</vt:lpstr>
      <vt:lpstr>Wingdings 2</vt:lpstr>
      <vt:lpstr>Dividend</vt:lpstr>
      <vt:lpstr>PowerPoint Presentation</vt:lpstr>
      <vt:lpstr>Function-based  metrics</vt:lpstr>
      <vt:lpstr>Function points Metrics</vt:lpstr>
      <vt:lpstr>Metrics for OO design</vt:lpstr>
      <vt:lpstr>Metrics for OO design</vt:lpstr>
      <vt:lpstr>Class oriented metrics</vt:lpstr>
      <vt:lpstr>Class oriented metrics</vt:lpstr>
      <vt:lpstr>Operation-oriented metrics</vt:lpstr>
      <vt:lpstr>Code metrics</vt:lpstr>
      <vt:lpstr>Metrics for testing</vt:lpstr>
      <vt:lpstr>Maintenance  Metrics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Ch.12 - Product Metrics</dc:title>
  <dc:subject>Software Engineering</dc:subject>
  <dc:creator>M. Mahmudul Hasan</dc:creator>
  <cp:lastModifiedBy>RIFAH SANZIDA</cp:lastModifiedBy>
  <cp:revision>24</cp:revision>
  <dcterms:created xsi:type="dcterms:W3CDTF">2019-05-13T08:37:20Z</dcterms:created>
  <dcterms:modified xsi:type="dcterms:W3CDTF">2024-05-05T17:26:11Z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0x01010021C2D569AD27594792BF0CFABDCDD2BD</vt:lpwstr>
  </property>
</Properties>
</file>