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sldIdLst>
    <p:sldId id="256" r:id="rId5"/>
    <p:sldId id="258" r:id="rId6"/>
    <p:sldId id="260" r:id="rId7"/>
    <p:sldId id="262" r:id="rId8"/>
    <p:sldId id="259" r:id="rId9"/>
    <p:sldId id="277" r:id="rId10"/>
    <p:sldId id="261" r:id="rId11"/>
    <p:sldId id="264" r:id="rId12"/>
    <p:sldId id="266" r:id="rId13"/>
    <p:sldId id="269" r:id="rId14"/>
    <p:sldId id="272" r:id="rId15"/>
    <p:sldId id="270" r:id="rId16"/>
    <p:sldId id="271" r:id="rId17"/>
    <p:sldId id="278" r:id="rId18"/>
    <p:sldId id="279" r:id="rId19"/>
    <p:sldId id="31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9" d="100"/>
          <a:sy n="69"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05/05/2024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16</a:t>
            </a:r>
            <a:br>
              <a:rPr lang="en-US" sz="3000" dirty="0">
                <a:solidFill>
                  <a:srgbClr val="C00000"/>
                </a:solidFill>
              </a:rPr>
            </a:br>
            <a:br>
              <a:rPr lang="en-US" sz="3000" dirty="0">
                <a:solidFill>
                  <a:schemeClr val="tx2"/>
                </a:solidFill>
              </a:rPr>
            </a:br>
            <a:r>
              <a:rPr lang="en-US" sz="3000" dirty="0">
                <a:solidFill>
                  <a:schemeClr val="tx2"/>
                </a:solidFill>
              </a:rPr>
              <a:t>risk management</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highlight>
                  <a:srgbClr val="FFFF00"/>
                </a:highlight>
              </a:rPr>
              <a:t>Risk identification</a:t>
            </a:r>
            <a:r>
              <a:rPr lang="en-US" sz="2200" dirty="0">
                <a:solidFill>
                  <a:srgbClr val="C00000"/>
                </a:solidFill>
                <a:highlight>
                  <a:srgbClr val="FFFF00"/>
                </a:highlight>
              </a:rPr>
              <a:t> </a:t>
            </a:r>
            <a:r>
              <a:rPr lang="en-US" sz="2200" dirty="0">
                <a:highlight>
                  <a:srgbClr val="FFFF00"/>
                </a:highlight>
              </a:rPr>
              <a:t>– what risks might there be? </a:t>
            </a:r>
          </a:p>
          <a:p>
            <a:r>
              <a:rPr lang="en-US" sz="2200" b="1" dirty="0">
                <a:solidFill>
                  <a:srgbClr val="C00000"/>
                </a:solidFill>
                <a:highlight>
                  <a:srgbClr val="FFFF00"/>
                </a:highlight>
              </a:rPr>
              <a:t>Risk analysis and prioritization </a:t>
            </a:r>
            <a:r>
              <a:rPr lang="en-US" sz="2200" dirty="0">
                <a:highlight>
                  <a:srgbClr val="FFFF00"/>
                </a:highlight>
              </a:rPr>
              <a:t>– which are the most serious risks?</a:t>
            </a:r>
          </a:p>
          <a:p>
            <a:r>
              <a:rPr lang="en-US" sz="2200" b="1" dirty="0">
                <a:solidFill>
                  <a:srgbClr val="C00000"/>
                </a:solidFill>
                <a:highlight>
                  <a:srgbClr val="FFFF00"/>
                </a:highlight>
              </a:rPr>
              <a:t>Risk planning </a:t>
            </a:r>
            <a:r>
              <a:rPr lang="en-US" sz="2200" dirty="0">
                <a:highlight>
                  <a:srgbClr val="FFFF00"/>
                </a:highlight>
              </a:rPr>
              <a:t>– what are we going to do about them? </a:t>
            </a:r>
          </a:p>
          <a:p>
            <a:r>
              <a:rPr lang="en-US" sz="2200" b="1" dirty="0">
                <a:solidFill>
                  <a:srgbClr val="C00000"/>
                </a:solidFill>
                <a:highlight>
                  <a:srgbClr val="FFFF00"/>
                </a:highlight>
              </a:rPr>
              <a:t>Risk monitoring </a:t>
            </a:r>
            <a:r>
              <a:rPr lang="en-US" sz="2200" dirty="0">
                <a:highlight>
                  <a:srgbClr val="FFFF00"/>
                </a:highlight>
              </a:rPr>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Tree>
    <p:extLst>
      <p:ext uri="{BB962C8B-B14F-4D97-AF65-F5344CB8AC3E}">
        <p14:creationId xmlns:p14="http://schemas.microsoft.com/office/powerpoint/2010/main" val="371283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5943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Boehm’s top 10 development risks</a:t>
            </a:r>
            <a:endParaRPr lang="en-GB" dirty="0">
              <a:highlight>
                <a:srgbClr val="FFFF00"/>
              </a:highligh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graphicFrame>
        <p:nvGraphicFramePr>
          <p:cNvPr id="6" name="Content Placeholder 5"/>
          <p:cNvGraphicFramePr>
            <a:graphicFrameLocks noGrp="1"/>
          </p:cNvGraphicFramePr>
          <p:nvPr>
            <p:ph idx="1"/>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604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graphicFrame>
        <p:nvGraphicFramePr>
          <p:cNvPr id="7" name="Content Placeholder 5"/>
          <p:cNvGraphicFramePr>
            <a:graphicFrameLocks noGrp="1"/>
          </p:cNvGraphicFramePr>
          <p:nvPr>
            <p:ph idx="1"/>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6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ighlight>
                  <a:srgbClr val="FFFF00"/>
                </a:highlight>
              </a:rPr>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a:t>
            </a:r>
            <a:r>
              <a:rPr lang="en-US" sz="2200" dirty="0"/>
              <a:t>or </a:t>
            </a:r>
            <a:r>
              <a:rPr lang="en-US" sz="2200" dirty="0">
                <a:solidFill>
                  <a:srgbClr val="7030A0"/>
                </a:solidFill>
              </a:rPr>
              <a:t>reducing functionality. </a:t>
            </a:r>
          </a:p>
          <a:p>
            <a:r>
              <a:rPr lang="en-US" sz="2200" dirty="0">
                <a:solidFill>
                  <a:srgbClr val="C00000"/>
                </a:solidFill>
              </a:rPr>
              <a:t>Risk reduction </a:t>
            </a:r>
            <a:r>
              <a:rPr lang="en-US" sz="2200" dirty="0"/>
              <a:t>– some risk, while they cannot be prevented, can have their likelihoods reduced by prior planning. The risk of late changes to a requirements specification can, for example, </a:t>
            </a:r>
            <a:r>
              <a:rPr lang="en-US" sz="2200" dirty="0">
                <a:solidFill>
                  <a:srgbClr val="7030A0"/>
                </a:solidFill>
              </a:rPr>
              <a:t>be reduced by prototyping </a:t>
            </a:r>
            <a:r>
              <a:rPr lang="en-US" sz="2200" dirty="0"/>
              <a:t>but will not eliminate the risk of late changes.</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spTree>
    <p:extLst>
      <p:ext uri="{BB962C8B-B14F-4D97-AF65-F5344CB8AC3E}">
        <p14:creationId xmlns:p14="http://schemas.microsoft.com/office/powerpoint/2010/main" val="334059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ighlight>
                  <a:srgbClr val="FFFF00"/>
                </a:highlight>
              </a:rPr>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16</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overview</a:t>
            </a:r>
          </a:p>
        </p:txBody>
      </p:sp>
      <p:sp>
        <p:nvSpPr>
          <p:cNvPr id="3" name="Content Placeholder 2"/>
          <p:cNvSpPr>
            <a:spLocks noGrp="1"/>
          </p:cNvSpPr>
          <p:nvPr>
            <p:ph idx="1"/>
          </p:nvPr>
        </p:nvSpPr>
        <p:spPr>
          <a:xfrm>
            <a:off x="546100" y="2022204"/>
            <a:ext cx="10805161" cy="3921396"/>
          </a:xfrm>
        </p:spPr>
        <p:txBody>
          <a:bodyPr>
            <a:noAutofit/>
          </a:bodyPr>
          <a:lstStyle/>
          <a:p>
            <a:pPr>
              <a:buNone/>
            </a:pPr>
            <a:r>
              <a:rPr lang="en-GB" sz="2000" i="1" dirty="0">
                <a:solidFill>
                  <a:srgbClr val="C00000"/>
                </a:solidFill>
              </a:rPr>
              <a:t>The chance of exposure to (introduce) the adverse (opposing) consequences of future events’  </a:t>
            </a:r>
            <a:r>
              <a:rPr lang="en-GB" sz="2000" dirty="0">
                <a:solidFill>
                  <a:srgbClr val="C00000"/>
                </a:solidFill>
              </a:rPr>
              <a:t> </a:t>
            </a:r>
            <a:endParaRPr lang="en-GB" sz="2000" dirty="0"/>
          </a:p>
          <a:p>
            <a:r>
              <a:rPr lang="en-GB" sz="2000" dirty="0"/>
              <a:t>Project plans have to be </a:t>
            </a:r>
            <a:r>
              <a:rPr lang="en-GB" sz="2000" dirty="0">
                <a:solidFill>
                  <a:srgbClr val="FF0000"/>
                </a:solidFill>
              </a:rPr>
              <a:t>based on </a:t>
            </a:r>
            <a:r>
              <a:rPr lang="en-GB" sz="2000" i="1" dirty="0">
                <a:solidFill>
                  <a:srgbClr val="FF0000"/>
                </a:solidFill>
              </a:rPr>
              <a:t>assumptions</a:t>
            </a:r>
            <a:r>
              <a:rPr lang="en-GB" sz="2000" i="1" dirty="0"/>
              <a:t>. Risk </a:t>
            </a:r>
            <a:r>
              <a:rPr lang="en-GB" sz="2000" dirty="0"/>
              <a:t>is the possibility that an assumption is wrong. When the risk happens it </a:t>
            </a:r>
            <a:r>
              <a:rPr lang="en-GB" sz="2000" dirty="0">
                <a:solidFill>
                  <a:srgbClr val="FF0000"/>
                </a:solidFill>
              </a:rPr>
              <a:t>becomes a </a:t>
            </a:r>
            <a:r>
              <a:rPr lang="en-GB" sz="2000" i="1" dirty="0">
                <a:solidFill>
                  <a:srgbClr val="FF0000"/>
                </a:solidFill>
              </a:rPr>
              <a:t>problem</a:t>
            </a:r>
            <a:r>
              <a:rPr lang="en-GB" sz="2000" dirty="0">
                <a:solidFill>
                  <a:srgbClr val="FF0000"/>
                </a:solidFill>
              </a:rPr>
              <a:t> </a:t>
            </a:r>
            <a:r>
              <a:rPr lang="en-GB" sz="2000" dirty="0"/>
              <a:t>or an </a:t>
            </a:r>
            <a:r>
              <a:rPr lang="en-GB" sz="2000" i="1" dirty="0"/>
              <a:t>issue</a:t>
            </a:r>
            <a:endParaRPr lang="en-US" sz="2000" dirty="0">
              <a:latin typeface="+mj-lt"/>
            </a:endParaRPr>
          </a:p>
          <a:p>
            <a:pPr algn="just"/>
            <a:r>
              <a:rPr lang="en-US" sz="2000" dirty="0">
                <a:latin typeface="+mj-lt"/>
              </a:rPr>
              <a:t>Risks are potential problems that might affect the successful completion of a software project</a:t>
            </a:r>
          </a:p>
          <a:p>
            <a:pPr algn="just"/>
            <a:r>
              <a:rPr lang="en-US" sz="2000" dirty="0">
                <a:latin typeface="+mj-lt"/>
              </a:rPr>
              <a:t>Risks involve </a:t>
            </a:r>
            <a:r>
              <a:rPr lang="en-US" sz="2000" dirty="0">
                <a:solidFill>
                  <a:srgbClr val="FF0000"/>
                </a:solidFill>
                <a:latin typeface="+mj-lt"/>
              </a:rPr>
              <a:t>uncertainty</a:t>
            </a:r>
            <a:r>
              <a:rPr lang="en-US" sz="2000" dirty="0">
                <a:latin typeface="+mj-lt"/>
              </a:rPr>
              <a:t> and </a:t>
            </a:r>
            <a:r>
              <a:rPr lang="en-US" sz="2000" dirty="0">
                <a:solidFill>
                  <a:srgbClr val="FF0000"/>
                </a:solidFill>
                <a:latin typeface="+mj-lt"/>
              </a:rPr>
              <a:t>potential losses</a:t>
            </a:r>
          </a:p>
          <a:p>
            <a:r>
              <a:rPr lang="en-US" sz="2000" dirty="0">
                <a:latin typeface="+mj-lt"/>
              </a:rPr>
              <a:t>Risk analysis and management are intended</a:t>
            </a:r>
            <a:br>
              <a:rPr lang="en-US" sz="2000" dirty="0">
                <a:latin typeface="+mj-lt"/>
              </a:rPr>
            </a:br>
            <a:r>
              <a:rPr lang="en-US" sz="2000" dirty="0">
                <a:latin typeface="+mj-lt"/>
              </a:rPr>
              <a:t>to help a software team understand and manage</a:t>
            </a:r>
            <a:br>
              <a:rPr lang="en-US" sz="2000" dirty="0">
                <a:latin typeface="+mj-lt"/>
              </a:rPr>
            </a:br>
            <a:r>
              <a:rPr lang="en-US" sz="2000" dirty="0">
                <a:latin typeface="+mj-lt"/>
              </a:rPr>
              <a:t>uncertainty during the development process</a:t>
            </a:r>
          </a:p>
          <a:p>
            <a:r>
              <a:rPr lang="en-US" sz="2000" dirty="0">
                <a:latin typeface="+mj-lt"/>
              </a:rPr>
              <a:t>The important thing is to remember that things</a:t>
            </a:r>
            <a:br>
              <a:rPr lang="en-US" sz="2000" dirty="0">
                <a:latin typeface="+mj-lt"/>
              </a:rPr>
            </a:br>
            <a:r>
              <a:rPr lang="en-US" sz="2000" dirty="0">
                <a:latin typeface="+mj-lt"/>
              </a:rPr>
              <a:t> can go wrong and to make plans to minimize</a:t>
            </a:r>
            <a:br>
              <a:rPr lang="en-US" sz="2000" dirty="0">
                <a:latin typeface="+mj-lt"/>
              </a:rPr>
            </a:br>
            <a:r>
              <a:rPr lang="en-US" sz="2000" dirty="0">
                <a:latin typeface="+mj-lt"/>
              </a:rPr>
              <a:t> their impact when they do</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pic>
        <p:nvPicPr>
          <p:cNvPr id="5" name="Picture 4">
            <a:extLst>
              <a:ext uri="{FF2B5EF4-FFF2-40B4-BE49-F238E27FC236}">
                <a16:creationId xmlns:a16="http://schemas.microsoft.com/office/drawing/2014/main" id="{BD4F81CD-B2A1-49B3-A67A-23AC9F97F131}"/>
              </a:ext>
            </a:extLst>
          </p:cNvPr>
          <p:cNvPicPr>
            <a:picLocks noChangeAspect="1"/>
          </p:cNvPicPr>
          <p:nvPr/>
        </p:nvPicPr>
        <p:blipFill>
          <a:blip r:embed="rId2"/>
          <a:stretch>
            <a:fillRect/>
          </a:stretch>
        </p:blipFill>
        <p:spPr>
          <a:xfrm>
            <a:off x="6681019" y="3667162"/>
            <a:ext cx="4670242" cy="3052916"/>
          </a:xfrm>
          <a:prstGeom prst="rect">
            <a:avLst/>
          </a:prstGeom>
        </p:spPr>
      </p:pic>
      <p:sp>
        <p:nvSpPr>
          <p:cNvPr id="6" name="Content Placeholder 2">
            <a:extLst>
              <a:ext uri="{FF2B5EF4-FFF2-40B4-BE49-F238E27FC236}">
                <a16:creationId xmlns:a16="http://schemas.microsoft.com/office/drawing/2014/main" id="{70BDB51C-DCBA-4BE5-9516-DA11F55F0AFE}"/>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591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p>
        </p:txBody>
      </p:sp>
      <p:sp>
        <p:nvSpPr>
          <p:cNvPr id="3" name="Content Placeholder 2"/>
          <p:cNvSpPr>
            <a:spLocks noGrp="1"/>
          </p:cNvSpPr>
          <p:nvPr>
            <p:ph idx="1"/>
          </p:nvPr>
        </p:nvSpPr>
        <p:spPr>
          <a:xfrm>
            <a:off x="927100" y="2022204"/>
            <a:ext cx="10756900" cy="4378596"/>
          </a:xfrm>
        </p:spPr>
        <p:txBody>
          <a:bodyPr>
            <a:noAutofit/>
          </a:bodyPr>
          <a:lstStyle/>
          <a:p>
            <a:pPr marL="0" indent="0">
              <a:buNone/>
            </a:pPr>
            <a:r>
              <a:rPr lang="en-US" sz="2000" u="sng" dirty="0">
                <a:solidFill>
                  <a:srgbClr val="C00000"/>
                </a:solidFill>
              </a:rPr>
              <a:t>Reactive</a:t>
            </a:r>
          </a:p>
          <a:p>
            <a:pPr>
              <a:buFont typeface="Wingdings" pitchFamily="2" charset="2"/>
              <a:buChar char="q"/>
            </a:pPr>
            <a:r>
              <a:rPr lang="en-US" sz="2000" dirty="0"/>
              <a:t>project team reacts to risks when they occur</a:t>
            </a:r>
          </a:p>
          <a:p>
            <a:pPr>
              <a:buFont typeface="Wingdings" pitchFamily="2" charset="2"/>
              <a:buChar char="q"/>
            </a:pPr>
            <a:r>
              <a:rPr lang="en-US" sz="2000" dirty="0"/>
              <a:t>mitigation—plan for additional resources to reduce the severity of damages</a:t>
            </a:r>
          </a:p>
          <a:p>
            <a:pPr>
              <a:buFont typeface="Wingdings" pitchFamily="2" charset="2"/>
              <a:buChar char="q"/>
            </a:pPr>
            <a:r>
              <a:rPr lang="en-US" sz="2000" dirty="0"/>
              <a:t>fix on failure—resources are found and applied when the risk strikes</a:t>
            </a:r>
          </a:p>
          <a:p>
            <a:pPr marL="0" indent="0">
              <a:buNone/>
            </a:pPr>
            <a:br>
              <a:rPr lang="en-US" sz="2000" u="sng" dirty="0">
                <a:solidFill>
                  <a:srgbClr val="C00000"/>
                </a:solidFill>
              </a:rPr>
            </a:br>
            <a:r>
              <a:rPr lang="en-US" sz="2000" u="sng" dirty="0">
                <a:solidFill>
                  <a:srgbClr val="C00000"/>
                </a:solidFill>
              </a:rPr>
              <a:t>Proactive</a:t>
            </a:r>
          </a:p>
          <a:p>
            <a:pPr>
              <a:buFont typeface="Wingdings" pitchFamily="2" charset="2"/>
              <a:buChar char="q"/>
            </a:pPr>
            <a:r>
              <a:rPr lang="en-US" sz="2000" dirty="0"/>
              <a:t>formal risk analysis is performed</a:t>
            </a:r>
          </a:p>
          <a:p>
            <a:pPr>
              <a:buFont typeface="Wingdings" pitchFamily="2" charset="2"/>
              <a:buChar char="q"/>
            </a:pPr>
            <a:r>
              <a:rPr lang="en-US" sz="2000" dirty="0"/>
              <a:t>organization corrects the root causes of risk</a:t>
            </a:r>
          </a:p>
          <a:p>
            <a:pPr marL="576263" lvl="1" indent="-342900">
              <a:buFont typeface="Wingdings" pitchFamily="2" charset="2"/>
              <a:buChar char="§"/>
            </a:pPr>
            <a:r>
              <a:rPr lang="en-US" sz="2000" dirty="0"/>
              <a:t>examining risk sources that lie beyond the bounds of the software (C=A/B)</a:t>
            </a:r>
          </a:p>
          <a:p>
            <a:pPr marL="576263" lvl="1" indent="-342900">
              <a:buFont typeface="Wingdings" pitchFamily="2" charset="2"/>
              <a:buChar char="§"/>
            </a:pPr>
            <a:r>
              <a:rPr lang="en-US" sz="2000" dirty="0"/>
              <a:t>developing the skill to manage change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21763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Projection &amp; building a risk table</a:t>
            </a:r>
          </a:p>
        </p:txBody>
      </p:sp>
      <p:sp>
        <p:nvSpPr>
          <p:cNvPr id="3" name="Content Placeholder 2"/>
          <p:cNvSpPr>
            <a:spLocks noGrp="1"/>
          </p:cNvSpPr>
          <p:nvPr>
            <p:ph idx="1"/>
          </p:nvPr>
        </p:nvSpPr>
        <p:spPr>
          <a:xfrm>
            <a:off x="355600" y="2022204"/>
            <a:ext cx="11442700" cy="4061096"/>
          </a:xfrm>
        </p:spPr>
        <p:txBody>
          <a:bodyPr>
            <a:noAutofit/>
          </a:bodyPr>
          <a:lstStyle/>
          <a:p>
            <a:pPr>
              <a:buFont typeface="Wingdings" pitchFamily="2" charset="2"/>
              <a:buChar char="q"/>
            </a:pPr>
            <a:r>
              <a:rPr lang="en-US" sz="2000" dirty="0">
                <a:highlight>
                  <a:srgbClr val="FFFF00"/>
                </a:highlight>
              </a:rPr>
              <a:t>Risk projection, also called risk estimation</a:t>
            </a:r>
            <a:r>
              <a:rPr lang="en-US" sz="2000" dirty="0"/>
              <a:t>, attempts to rate each risk in two ways</a:t>
            </a:r>
          </a:p>
          <a:p>
            <a:pPr lvl="1"/>
            <a:r>
              <a:rPr lang="en-US" sz="2000" dirty="0">
                <a:solidFill>
                  <a:srgbClr val="C00000"/>
                </a:solidFill>
              </a:rPr>
              <a:t>Probability:</a:t>
            </a:r>
            <a:r>
              <a:rPr lang="en-US" sz="2000" dirty="0"/>
              <a:t> the likelihood or probability that the risk is real</a:t>
            </a:r>
          </a:p>
          <a:p>
            <a:pPr lvl="1"/>
            <a:r>
              <a:rPr lang="en-US" sz="2000" dirty="0">
                <a:solidFill>
                  <a:srgbClr val="C00000"/>
                </a:solidFill>
              </a:rPr>
              <a:t>Consequences: </a:t>
            </a:r>
            <a:r>
              <a:rPr lang="en-US" sz="2000" dirty="0"/>
              <a:t>the consequences of the problems associated with the risk, should it occur</a:t>
            </a:r>
          </a:p>
          <a:p>
            <a:endParaRPr lang="en-US" sz="2000" dirty="0"/>
          </a:p>
          <a:p>
            <a:pPr>
              <a:buFont typeface="Wingdings" pitchFamily="2" charset="2"/>
              <a:buChar char="q"/>
            </a:pPr>
            <a:r>
              <a:rPr lang="en-US" sz="2000" dirty="0"/>
              <a:t>The project planner, along with other managers and technical staff, performs </a:t>
            </a:r>
            <a:r>
              <a:rPr lang="en-US" sz="2000" dirty="0">
                <a:solidFill>
                  <a:srgbClr val="C00000"/>
                </a:solidFill>
              </a:rPr>
              <a:t>four risk projection activities</a:t>
            </a:r>
            <a:r>
              <a:rPr lang="en-US" sz="2000" dirty="0"/>
              <a:t>: </a:t>
            </a:r>
          </a:p>
          <a:p>
            <a:pPr lvl="1"/>
            <a:r>
              <a:rPr lang="en-US" sz="2000" dirty="0">
                <a:solidFill>
                  <a:srgbClr val="C00000"/>
                </a:solidFill>
              </a:rPr>
              <a:t>Probability:</a:t>
            </a:r>
            <a:r>
              <a:rPr lang="en-US" sz="2000" dirty="0"/>
              <a:t> establish a scale that reflects the perceived likelihood of a risk, </a:t>
            </a:r>
          </a:p>
          <a:p>
            <a:pPr lvl="1"/>
            <a:r>
              <a:rPr lang="en-US" sz="2000" dirty="0">
                <a:solidFill>
                  <a:srgbClr val="C00000"/>
                </a:solidFill>
              </a:rPr>
              <a:t>Consequences: </a:t>
            </a:r>
            <a:r>
              <a:rPr lang="en-US" sz="2000" dirty="0"/>
              <a:t>define the consequences of the risk,</a:t>
            </a:r>
          </a:p>
          <a:p>
            <a:pPr lvl="1"/>
            <a:r>
              <a:rPr lang="en-US" sz="2000" dirty="0">
                <a:solidFill>
                  <a:srgbClr val="C00000"/>
                </a:solidFill>
              </a:rPr>
              <a:t>Impact: </a:t>
            </a:r>
            <a:r>
              <a:rPr lang="en-US" sz="2000" dirty="0"/>
              <a:t>estimate the impact of the risk on the project and the product,</a:t>
            </a:r>
          </a:p>
          <a:p>
            <a:pPr lvl="1"/>
            <a:r>
              <a:rPr lang="en-US" sz="2000" dirty="0">
                <a:solidFill>
                  <a:srgbClr val="C00000"/>
                </a:solidFill>
              </a:rPr>
              <a:t>Accuracy: </a:t>
            </a:r>
            <a:r>
              <a:rPr lang="en-US" sz="2000" dirty="0"/>
              <a:t>note the overall accuracy of the risk projection so that there will be no misunderstandings.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component &amp; drivers</a:t>
            </a:r>
          </a:p>
        </p:txBody>
      </p:sp>
      <p:sp>
        <p:nvSpPr>
          <p:cNvPr id="3" name="Content Placeholder 2"/>
          <p:cNvSpPr>
            <a:spLocks noGrp="1"/>
          </p:cNvSpPr>
          <p:nvPr>
            <p:ph idx="1"/>
          </p:nvPr>
        </p:nvSpPr>
        <p:spPr>
          <a:xfrm>
            <a:off x="546100" y="2022204"/>
            <a:ext cx="11137900" cy="4429396"/>
          </a:xfrm>
        </p:spPr>
        <p:txBody>
          <a:bodyPr>
            <a:noAutofit/>
          </a:bodyPr>
          <a:lstStyle/>
          <a:p>
            <a:pPr>
              <a:buFont typeface="Wingdings" pitchFamily="2" charset="2"/>
              <a:buChar char="q"/>
            </a:pPr>
            <a:r>
              <a:rPr lang="en-US" sz="2000" dirty="0">
                <a:solidFill>
                  <a:srgbClr val="000000"/>
                </a:solidFill>
                <a:latin typeface="+mj-lt"/>
                <a:cs typeface="Times New Roman" pitchFamily="18" charset="0"/>
              </a:rPr>
              <a:t>The major </a:t>
            </a:r>
            <a:r>
              <a:rPr lang="en-US" sz="2000" dirty="0">
                <a:solidFill>
                  <a:srgbClr val="7030A0"/>
                </a:solidFill>
                <a:latin typeface="+mj-lt"/>
                <a:cs typeface="Times New Roman" pitchFamily="18" charset="0"/>
              </a:rPr>
              <a:t>risk components </a:t>
            </a:r>
            <a:r>
              <a:rPr lang="en-US" sz="2000" dirty="0">
                <a:solidFill>
                  <a:srgbClr val="000000"/>
                </a:solidFill>
                <a:latin typeface="+mj-lt"/>
                <a:cs typeface="Times New Roman" pitchFamily="18" charset="0"/>
              </a:rPr>
              <a:t>(risk categories) are defined in the following manner: </a:t>
            </a:r>
          </a:p>
          <a:p>
            <a:pPr lvl="1"/>
            <a:r>
              <a:rPr lang="en-US" sz="2000" b="1" dirty="0">
                <a:solidFill>
                  <a:srgbClr val="C00000"/>
                </a:solidFill>
                <a:latin typeface="+mj-lt"/>
              </a:rPr>
              <a:t>Performance risk: </a:t>
            </a:r>
            <a:r>
              <a:rPr lang="en-US" sz="2000" dirty="0">
                <a:latin typeface="+mj-lt"/>
              </a:rPr>
              <a:t>the degree of uncertainty that the product will meet its requirements and</a:t>
            </a:r>
            <a:br>
              <a:rPr lang="en-US" sz="2000" dirty="0">
                <a:latin typeface="+mj-lt"/>
              </a:rPr>
            </a:br>
            <a:r>
              <a:rPr lang="en-US" sz="2000" dirty="0">
                <a:latin typeface="+mj-lt"/>
              </a:rPr>
              <a:t> be fit for its intended use</a:t>
            </a:r>
          </a:p>
          <a:p>
            <a:pPr lvl="1"/>
            <a:r>
              <a:rPr lang="en-US" sz="2000" b="1" dirty="0">
                <a:solidFill>
                  <a:srgbClr val="C00000"/>
                </a:solidFill>
                <a:latin typeface="+mj-lt"/>
              </a:rPr>
              <a:t>Cost risk: </a:t>
            </a:r>
            <a:r>
              <a:rPr lang="en-US" sz="2000" dirty="0">
                <a:latin typeface="+mj-lt"/>
              </a:rPr>
              <a:t>the degree of uncertainty that the project budget will be maintained</a:t>
            </a:r>
          </a:p>
          <a:p>
            <a:pPr lvl="1"/>
            <a:r>
              <a:rPr lang="en-US" sz="2000" b="1" dirty="0">
                <a:solidFill>
                  <a:srgbClr val="C00000"/>
                </a:solidFill>
                <a:latin typeface="+mj-lt"/>
              </a:rPr>
              <a:t>Support risk: </a:t>
            </a:r>
            <a:r>
              <a:rPr lang="en-US" sz="2000" dirty="0">
                <a:latin typeface="+mj-lt"/>
              </a:rPr>
              <a:t>the degree of uncertainty that the resultant software will be easy to correct, adapt, and enhance</a:t>
            </a:r>
          </a:p>
          <a:p>
            <a:pPr lvl="1"/>
            <a:r>
              <a:rPr lang="en-US" sz="2000" b="1" dirty="0">
                <a:solidFill>
                  <a:srgbClr val="C00000"/>
                </a:solidFill>
                <a:latin typeface="+mj-lt"/>
              </a:rPr>
              <a:t>Schedule risk: </a:t>
            </a:r>
            <a:r>
              <a:rPr lang="en-US" sz="2000" dirty="0">
                <a:latin typeface="+mj-lt"/>
              </a:rPr>
              <a:t>the degree of uncertainty that the project schedule will be maintained and that the product will be delivered on time</a:t>
            </a:r>
          </a:p>
          <a:p>
            <a:pPr>
              <a:buFont typeface="Wingdings" pitchFamily="2" charset="2"/>
              <a:buChar char="q"/>
            </a:pPr>
            <a:r>
              <a:rPr lang="en-US" sz="2000" dirty="0">
                <a:solidFill>
                  <a:srgbClr val="000000"/>
                </a:solidFill>
                <a:latin typeface="+mj-lt"/>
                <a:cs typeface="Times New Roman" pitchFamily="18" charset="0"/>
              </a:rPr>
              <a:t>The impact of each </a:t>
            </a:r>
            <a:r>
              <a:rPr lang="en-US" sz="2000" dirty="0">
                <a:solidFill>
                  <a:srgbClr val="7030A0"/>
                </a:solidFill>
                <a:latin typeface="+mj-lt"/>
                <a:cs typeface="Times New Roman" pitchFamily="18" charset="0"/>
              </a:rPr>
              <a:t>risk driver </a:t>
            </a:r>
            <a:r>
              <a:rPr lang="en-US" sz="2000" dirty="0">
                <a:solidFill>
                  <a:srgbClr val="000000"/>
                </a:solidFill>
                <a:latin typeface="+mj-lt"/>
                <a:cs typeface="Times New Roman" pitchFamily="18" charset="0"/>
              </a:rPr>
              <a:t>on the risk component is divided </a:t>
            </a:r>
            <a:r>
              <a:rPr lang="en-US" sz="2000" dirty="0">
                <a:solidFill>
                  <a:srgbClr val="000000"/>
                </a:solidFill>
                <a:highlight>
                  <a:srgbClr val="FFFF00"/>
                </a:highlight>
                <a:latin typeface="+mj-lt"/>
                <a:cs typeface="Times New Roman" pitchFamily="18" charset="0"/>
              </a:rPr>
              <a:t>into one of four impact categories— </a:t>
            </a:r>
            <a:br>
              <a:rPr lang="en-US" sz="2000" dirty="0">
                <a:solidFill>
                  <a:srgbClr val="000000"/>
                </a:solidFill>
                <a:highlight>
                  <a:srgbClr val="FFFF00"/>
                </a:highlight>
                <a:latin typeface="+mj-lt"/>
                <a:cs typeface="Times New Roman" pitchFamily="18" charset="0"/>
              </a:rPr>
            </a:br>
            <a:r>
              <a:rPr lang="en-US" sz="2000" dirty="0">
                <a:solidFill>
                  <a:srgbClr val="000000"/>
                </a:solidFill>
                <a:highlight>
                  <a:srgbClr val="FFFF00"/>
                </a:highlight>
                <a:latin typeface="+mj-lt"/>
                <a:cs typeface="Times New Roman" pitchFamily="18" charset="0"/>
              </a:rPr>
              <a:t>   </a:t>
            </a:r>
            <a:r>
              <a:rPr lang="en-US" sz="2000" i="1" dirty="0">
                <a:solidFill>
                  <a:srgbClr val="000000"/>
                </a:solidFill>
                <a:highlight>
                  <a:srgbClr val="FFFF00"/>
                </a:highlight>
                <a:latin typeface="+mj-lt"/>
                <a:cs typeface="Times New Roman" pitchFamily="18" charset="0"/>
              </a:rPr>
              <a:t>negligible, marginal, critical, </a:t>
            </a:r>
            <a:r>
              <a:rPr lang="en-US" sz="2000" dirty="0">
                <a:solidFill>
                  <a:srgbClr val="000000"/>
                </a:solidFill>
                <a:highlight>
                  <a:srgbClr val="FFFF00"/>
                </a:highlight>
                <a:latin typeface="+mj-lt"/>
                <a:cs typeface="Times New Roman" pitchFamily="18" charset="0"/>
              </a:rPr>
              <a:t>or</a:t>
            </a:r>
            <a:r>
              <a:rPr lang="en-US" sz="2000" i="1" dirty="0">
                <a:solidFill>
                  <a:srgbClr val="000000"/>
                </a:solidFill>
                <a:highlight>
                  <a:srgbClr val="FFFF00"/>
                </a:highlight>
                <a:latin typeface="+mj-lt"/>
                <a:cs typeface="Times New Roman" pitchFamily="18" charset="0"/>
              </a:rPr>
              <a:t> catastrophic</a:t>
            </a:r>
            <a:endParaRPr lang="en-US" sz="2000" dirty="0">
              <a:highlight>
                <a:srgbClr val="FFFF00"/>
              </a:highlight>
              <a:latin typeface="+mj-lt"/>
            </a:endParaRPr>
          </a:p>
          <a:p>
            <a:pPr algn="just"/>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check list</a:t>
            </a:r>
          </a:p>
        </p:txBody>
      </p:sp>
      <p:sp>
        <p:nvSpPr>
          <p:cNvPr id="3" name="Content Placeholder 2"/>
          <p:cNvSpPr>
            <a:spLocks noGrp="1"/>
          </p:cNvSpPr>
          <p:nvPr>
            <p:ph idx="1"/>
          </p:nvPr>
        </p:nvSpPr>
        <p:spPr>
          <a:xfrm>
            <a:off x="520700" y="1984104"/>
            <a:ext cx="11176000" cy="4505596"/>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a:t>
            </a:r>
            <a:r>
              <a:rPr lang="en-US" sz="2000" dirty="0">
                <a:solidFill>
                  <a:srgbClr val="7030A0"/>
                </a:solidFill>
              </a:rPr>
              <a:t>complexity of the system </a:t>
            </a:r>
            <a:r>
              <a:rPr lang="en-US" sz="2000" dirty="0"/>
              <a:t>to be built and the "</a:t>
            </a:r>
            <a:r>
              <a:rPr lang="en-US" sz="2000" dirty="0">
                <a:solidFill>
                  <a:srgbClr val="7030A0"/>
                </a:solidFill>
              </a:rPr>
              <a:t>newness</a:t>
            </a:r>
            <a:r>
              <a:rPr lang="en-US" sz="2000" dirty="0"/>
              <a:t>" of the technology that is packaged by the system</a:t>
            </a:r>
          </a:p>
          <a:p>
            <a:r>
              <a:rPr lang="en-US" sz="2000" dirty="0">
                <a:solidFill>
                  <a:srgbClr val="C00000"/>
                </a:solidFill>
              </a:rPr>
              <a:t>Staff size and experience (ST) </a:t>
            </a:r>
            <a:r>
              <a:rPr lang="en-US" sz="2000" dirty="0"/>
              <a:t>— risks associated with the overall </a:t>
            </a:r>
            <a:r>
              <a:rPr lang="en-US" sz="2000" dirty="0">
                <a:solidFill>
                  <a:srgbClr val="7030A0"/>
                </a:solidFill>
              </a:rPr>
              <a:t>technical and project experience </a:t>
            </a:r>
            <a:r>
              <a:rPr lang="en-US" sz="2000" dirty="0"/>
              <a:t>of the software engineers who will do the work</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3" name="Rectangle 2">
            <a:extLst>
              <a:ext uri="{FF2B5EF4-FFF2-40B4-BE49-F238E27FC236}">
                <a16:creationId xmlns:a16="http://schemas.microsoft.com/office/drawing/2014/main" id="{D4AE1DD6-BD7D-4929-8B08-7DB3E6529130}"/>
              </a:ext>
            </a:extLst>
          </p:cNvPr>
          <p:cNvSpPr/>
          <p:nvPr/>
        </p:nvSpPr>
        <p:spPr>
          <a:xfrm>
            <a:off x="4891547" y="5832678"/>
            <a:ext cx="6096000" cy="646331"/>
          </a:xfrm>
          <a:prstGeom prst="rect">
            <a:avLst/>
          </a:prstGeom>
          <a:ln>
            <a:solidFill>
              <a:schemeClr val="bg1">
                <a:lumMod val="50000"/>
              </a:schemeClr>
            </a:solidFill>
          </a:ln>
        </p:spPr>
        <p:txBody>
          <a:bodyPr>
            <a:spAutoFit/>
          </a:bodyPr>
          <a:lstStyle/>
          <a:p>
            <a:pPr algn="just"/>
            <a:r>
              <a:rPr lang="en-US" dirty="0">
                <a:highlight>
                  <a:srgbClr val="FFFF00"/>
                </a:highlight>
              </a:rPr>
              <a:t>The work product is called a Risk Mitigation, Monitoring, and Management Plan (RMMM)</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percent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Tree>
    <p:extLst>
      <p:ext uri="{BB962C8B-B14F-4D97-AF65-F5344CB8AC3E}">
        <p14:creationId xmlns:p14="http://schemas.microsoft.com/office/powerpoint/2010/main" val="13879589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C2D569AD27594792BF0CFABDCDD2BD" ma:contentTypeVersion="11" ma:contentTypeDescription="Create a new document." ma:contentTypeScope="" ma:versionID="5d4d39edfd4100282a0508e93d4b30af">
  <xsd:schema xmlns:xsd="http://www.w3.org/2001/XMLSchema" xmlns:xs="http://www.w3.org/2001/XMLSchema" xmlns:p="http://schemas.microsoft.com/office/2006/metadata/properties" xmlns:ns2="b2fc3413-09e5-4b95-afa2-bf6fc0f922cf" xmlns:ns3="b7908f04-1f56-4178-9f8c-bd6314d33724" targetNamespace="http://schemas.microsoft.com/office/2006/metadata/properties" ma:root="true" ma:fieldsID="0c311faa589850229950668d27fb8e0a" ns2:_="" ns3:_="">
    <xsd:import namespace="b2fc3413-09e5-4b95-afa2-bf6fc0f922cf"/>
    <xsd:import namespace="b7908f04-1f56-4178-9f8c-bd6314d3372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fc3413-09e5-4b95-afa2-bf6fc0f92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908f04-1f56-4178-9f8c-bd6314d3372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7354298-e1f2-415c-8924-163d43b41115}" ma:internalName="TaxCatchAll" ma:showField="CatchAllData" ma:web="b7908f04-1f56-4178-9f8c-bd6314d337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2fc3413-09e5-4b95-afa2-bf6fc0f922cf">
      <Terms xmlns="http://schemas.microsoft.com/office/infopath/2007/PartnerControls"/>
    </lcf76f155ced4ddcb4097134ff3c332f>
    <TaxCatchAll xmlns="b7908f04-1f56-4178-9f8c-bd6314d33724" xsi:nil="true"/>
  </documentManagement>
</p:properties>
</file>

<file path=customXml/itemProps1.xml><?xml version="1.0" encoding="utf-8"?>
<ds:datastoreItem xmlns:ds="http://schemas.openxmlformats.org/officeDocument/2006/customXml" ds:itemID="{7724E50F-EA92-4F73-BB17-71BDC8B707D8}">
  <ds:schemaRefs>
    <ds:schemaRef ds:uri="http://schemas.microsoft.com/sharepoint/v3/contenttype/forms"/>
  </ds:schemaRefs>
</ds:datastoreItem>
</file>

<file path=customXml/itemProps2.xml><?xml version="1.0" encoding="utf-8"?>
<ds:datastoreItem xmlns:ds="http://schemas.openxmlformats.org/officeDocument/2006/customXml" ds:itemID="{FFE331DC-1CFD-4E77-AED9-2BD2080E1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fc3413-09e5-4b95-afa2-bf6fc0f922cf"/>
    <ds:schemaRef ds:uri="b7908f04-1f56-4178-9f8c-bd6314d33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CE4DCD-CFE9-4C5B-AB9B-7C412CDA212B}">
  <ds:schemaRefs>
    <ds:schemaRef ds:uri="http://schemas.microsoft.com/office/2006/metadata/properties"/>
    <ds:schemaRef ds:uri="http://schemas.microsoft.com/office/infopath/2007/PartnerControls"/>
    <ds:schemaRef ds:uri="b2fc3413-09e5-4b95-afa2-bf6fc0f922cf"/>
    <ds:schemaRef ds:uri="b7908f04-1f56-4178-9f8c-bd6314d33724"/>
  </ds:schemaRefs>
</ds:datastoreItem>
</file>

<file path=docProps/app.xml><?xml version="1.0" encoding="utf-8"?>
<Properties xmlns="http://schemas.openxmlformats.org/officeDocument/2006/extended-properties" xmlns:vt="http://schemas.openxmlformats.org/officeDocument/2006/docPropsVTypes">
  <TotalTime>754</TotalTime>
  <Words>1555</Words>
  <Application>Microsoft Office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Avant Garde</vt:lpstr>
      <vt:lpstr>Calibri</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Risk component &amp; drivers</vt:lpstr>
      <vt:lpstr>Probability-impact  matrix</vt:lpstr>
      <vt:lpstr>Risk check list</vt:lpstr>
      <vt:lpstr>Building  risk  table - 2</vt:lpstr>
      <vt:lpstr>Assessing  risk  impact</vt:lpstr>
      <vt:lpstr>A framework for dealing with risk - risk management </vt:lpstr>
      <vt:lpstr>Risk identification</vt:lpstr>
      <vt:lpstr>Boehm’s top 10 development risks</vt:lpstr>
      <vt:lpstr>Boehm’s top 10 development risks</vt:lpstr>
      <vt:lpstr>Risk planning</vt:lpstr>
      <vt:lpstr>Risk reduction leverage (RRL)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Ch.16 - Risk Management</dc:title>
  <dc:subject>Software Engineering</dc:subject>
  <dc:creator>M. Mahmudul Hasan</dc:creator>
  <cp:lastModifiedBy>RIFAH SANZIDA</cp:lastModifiedBy>
  <cp:revision>34</cp:revision>
  <dcterms:created xsi:type="dcterms:W3CDTF">2019-05-13T08:37:20Z</dcterms:created>
  <dcterms:modified xsi:type="dcterms:W3CDTF">2024-05-05T17:26:16Z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0x01010021C2D569AD27594792BF0CFABDCDD2BD</vt:lpwstr>
  </property>
</Properties>
</file>