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1"/>
  </p:notesMasterIdLst>
  <p:sldIdLst>
    <p:sldId id="256" r:id="rId2"/>
    <p:sldId id="289" r:id="rId3"/>
    <p:sldId id="290" r:id="rId4"/>
    <p:sldId id="292" r:id="rId5"/>
    <p:sldId id="293" r:id="rId6"/>
    <p:sldId id="349" r:id="rId7"/>
    <p:sldId id="350" r:id="rId8"/>
    <p:sldId id="294" r:id="rId9"/>
    <p:sldId id="295" r:id="rId10"/>
    <p:sldId id="298" r:id="rId11"/>
    <p:sldId id="300" r:id="rId12"/>
    <p:sldId id="301" r:id="rId13"/>
    <p:sldId id="302" r:id="rId14"/>
    <p:sldId id="303" r:id="rId15"/>
    <p:sldId id="304" r:id="rId16"/>
    <p:sldId id="306" r:id="rId17"/>
    <p:sldId id="307" r:id="rId18"/>
    <p:sldId id="308" r:id="rId19"/>
    <p:sldId id="309" r:id="rId20"/>
    <p:sldId id="311" r:id="rId21"/>
    <p:sldId id="326" r:id="rId22"/>
    <p:sldId id="327" r:id="rId23"/>
    <p:sldId id="328" r:id="rId24"/>
    <p:sldId id="351" r:id="rId25"/>
    <p:sldId id="331" r:id="rId26"/>
    <p:sldId id="332" r:id="rId27"/>
    <p:sldId id="335" r:id="rId28"/>
    <p:sldId id="336" r:id="rId29"/>
    <p:sldId id="337" r:id="rId30"/>
    <p:sldId id="338" r:id="rId31"/>
    <p:sldId id="339" r:id="rId32"/>
    <p:sldId id="340" r:id="rId33"/>
    <p:sldId id="341" r:id="rId34"/>
    <p:sldId id="342" r:id="rId35"/>
    <p:sldId id="345" r:id="rId36"/>
    <p:sldId id="344" r:id="rId37"/>
    <p:sldId id="346" r:id="rId38"/>
    <p:sldId id="347" r:id="rId39"/>
    <p:sldId id="35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9" d="100"/>
          <a:sy n="69"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pPr/>
              <a:t>11/23/2024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pPr/>
              <a:t>11/23/2024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pPr/>
              <a:t>11/23/2024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pPr/>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pPr/>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pPr/>
              <a:t>11/23/2024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pPr/>
              <a:t>11/23/2024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065" y="706923"/>
            <a:ext cx="10993549" cy="1409260"/>
          </a:xfrm>
        </p:spPr>
        <p:txBody>
          <a:bodyPr>
            <a:normAutofit fontScale="90000"/>
          </a:bodyPr>
          <a:lstStyle/>
          <a:p>
            <a:r>
              <a:rPr lang="en-US" dirty="0"/>
              <a:t>2. REQUIREMENTS  DEVELOPMENT</a:t>
            </a:r>
            <a:br>
              <a:rPr lang="en-US" dirty="0"/>
            </a:br>
            <a:r>
              <a:rPr lang="en-GB" b="1" dirty="0"/>
              <a:t>Ch3.  Software  Requirements  Elicitation</a:t>
            </a:r>
            <a:endParaRPr lang="en-GB" sz="3100" b="1" dirty="0"/>
          </a:p>
        </p:txBody>
      </p:sp>
      <p:sp>
        <p:nvSpPr>
          <p:cNvPr id="3" name="Subtitle 2"/>
          <p:cNvSpPr>
            <a:spLocks noGrp="1"/>
          </p:cNvSpPr>
          <p:nvPr>
            <p:ph type="subTitle" idx="1"/>
          </p:nvPr>
        </p:nvSpPr>
        <p:spPr/>
        <p:txBody>
          <a:bodyPr/>
          <a:lstStyle/>
          <a:p>
            <a:r>
              <a:rPr lang="en-US" dirty="0"/>
              <a:t>Software  requirement  engineering - SRE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on  agile  projects</a:t>
            </a:r>
          </a:p>
        </p:txBody>
      </p:sp>
      <p:sp>
        <p:nvSpPr>
          <p:cNvPr id="3" name="Content Placeholder 2"/>
          <p:cNvSpPr>
            <a:spLocks noGrp="1"/>
          </p:cNvSpPr>
          <p:nvPr>
            <p:ph idx="1"/>
          </p:nvPr>
        </p:nvSpPr>
        <p:spPr>
          <a:xfrm>
            <a:off x="581192" y="2180496"/>
            <a:ext cx="11029615" cy="4006944"/>
          </a:xfrm>
        </p:spPr>
        <p:txBody>
          <a:bodyPr>
            <a:noAutofit/>
          </a:bodyPr>
          <a:lstStyle/>
          <a:p>
            <a:pPr>
              <a:buFont typeface="Wingdings" pitchFamily="2" charset="2"/>
              <a:buChar char="q"/>
            </a:pPr>
            <a:r>
              <a:rPr lang="en-GB" sz="2000" dirty="0"/>
              <a:t>In an agile project, development is performed in a series of fixed </a:t>
            </a:r>
            <a:r>
              <a:rPr lang="en-GB" sz="2000" dirty="0" err="1"/>
              <a:t>timebox</a:t>
            </a:r>
            <a:r>
              <a:rPr lang="en-GB" sz="2000" dirty="0"/>
              <a:t> iterations.</a:t>
            </a:r>
          </a:p>
          <a:p>
            <a:pPr>
              <a:buFont typeface="Wingdings" pitchFamily="2" charset="2"/>
              <a:buChar char="q"/>
            </a:pPr>
            <a:r>
              <a:rPr lang="en-GB" sz="2000" dirty="0"/>
              <a:t>The scope of each iteration consists of user stories selected from a dynamic product backlog, </a:t>
            </a:r>
            <a:br>
              <a:rPr lang="en-GB" sz="2000" dirty="0"/>
            </a:br>
            <a:r>
              <a:rPr lang="en-GB" sz="2000" dirty="0"/>
              <a:t>based on their relative priority and the estimated delivery capacity of the team for each timebox. </a:t>
            </a:r>
          </a:p>
          <a:p>
            <a:pPr lvl="1"/>
            <a:r>
              <a:rPr lang="en-GB" sz="2000" dirty="0">
                <a:solidFill>
                  <a:srgbClr val="C00000"/>
                </a:solidFill>
              </a:rPr>
              <a:t>The number of iterations (the overall project duration) still depends on the total amount of functionality to be implemented, but the scope of each iteration is controlled to ensure timely completion. </a:t>
            </a:r>
          </a:p>
          <a:p>
            <a:pPr>
              <a:buFont typeface="Wingdings" pitchFamily="2" charset="2"/>
              <a:buChar char="q"/>
            </a:pPr>
            <a:r>
              <a:rPr lang="en-GB" sz="2000" dirty="0"/>
              <a:t>Alternatively, some agile projects fix the overall project duration, yet are willing to modify the scope. </a:t>
            </a:r>
          </a:p>
          <a:p>
            <a:pPr lvl="1"/>
            <a:r>
              <a:rPr lang="en-GB" sz="2000" dirty="0">
                <a:solidFill>
                  <a:srgbClr val="C00000"/>
                </a:solidFill>
              </a:rPr>
              <a:t>The number of iterations might remain the same, but the scope addressed in remaining iterations changes according to the relative priorities of existing and newly defined user stories.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13134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Finding the voice of user</a:t>
            </a:r>
            <a:endParaRPr lang="en-GB" dirty="0">
              <a:solidFill>
                <a:srgbClr val="FFFF00"/>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To find the voice of the user, take the following steps:</a:t>
            </a:r>
          </a:p>
          <a:p>
            <a:pPr lvl="1"/>
            <a:r>
              <a:rPr lang="en-GB" sz="2200" dirty="0">
                <a:solidFill>
                  <a:srgbClr val="C00000"/>
                </a:solidFill>
              </a:rPr>
              <a:t>Identify the different classes of users for your product</a:t>
            </a:r>
          </a:p>
          <a:p>
            <a:pPr lvl="1"/>
            <a:r>
              <a:rPr lang="en-GB" sz="2200" dirty="0">
                <a:solidFill>
                  <a:srgbClr val="C00000"/>
                </a:solidFill>
              </a:rPr>
              <a:t>Select and work with individuals who represent each user class and other</a:t>
            </a:r>
            <a:br>
              <a:rPr lang="en-GB" sz="2200" dirty="0">
                <a:solidFill>
                  <a:srgbClr val="C00000"/>
                </a:solidFill>
              </a:rPr>
            </a:br>
            <a:r>
              <a:rPr lang="en-GB" sz="2200" dirty="0">
                <a:solidFill>
                  <a:srgbClr val="C00000"/>
                </a:solidFill>
              </a:rPr>
              <a:t> stakeholder groups</a:t>
            </a:r>
          </a:p>
          <a:p>
            <a:pPr lvl="1"/>
            <a:r>
              <a:rPr lang="en-GB" sz="2200" dirty="0">
                <a:solidFill>
                  <a:srgbClr val="C00000"/>
                </a:solidFill>
              </a:rPr>
              <a:t>Agree on who the requirements decision makers are for your project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7479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classes</a:t>
            </a:r>
          </a:p>
        </p:txBody>
      </p:sp>
      <p:sp>
        <p:nvSpPr>
          <p:cNvPr id="3" name="Content Placeholder 2"/>
          <p:cNvSpPr>
            <a:spLocks noGrp="1"/>
          </p:cNvSpPr>
          <p:nvPr>
            <p:ph idx="1"/>
          </p:nvPr>
        </p:nvSpPr>
        <p:spPr>
          <a:xfrm>
            <a:off x="581192" y="1971490"/>
            <a:ext cx="11029615" cy="4246430"/>
          </a:xfrm>
        </p:spPr>
        <p:txBody>
          <a:bodyPr>
            <a:noAutofit/>
          </a:bodyPr>
          <a:lstStyle/>
          <a:p>
            <a:pPr>
              <a:buFont typeface="Wingdings" pitchFamily="2" charset="2"/>
              <a:buChar char="q"/>
            </a:pPr>
            <a:r>
              <a:rPr lang="en-GB" sz="2400" dirty="0"/>
              <a:t>A product’s users might differ in the following respects:</a:t>
            </a:r>
          </a:p>
          <a:p>
            <a:pPr lvl="1"/>
            <a:r>
              <a:rPr lang="en-GB" sz="2000" dirty="0"/>
              <a:t>Their access privilege or security levels (such as ordinary user, guest user, administrator)</a:t>
            </a:r>
          </a:p>
          <a:p>
            <a:pPr lvl="1"/>
            <a:r>
              <a:rPr lang="en-GB" sz="2000" dirty="0"/>
              <a:t>The tasks they perform during their business operations</a:t>
            </a:r>
          </a:p>
          <a:p>
            <a:pPr lvl="1"/>
            <a:r>
              <a:rPr lang="en-GB" sz="2000" dirty="0"/>
              <a:t>The features they use</a:t>
            </a:r>
          </a:p>
          <a:p>
            <a:pPr lvl="1"/>
            <a:r>
              <a:rPr lang="en-GB" sz="2000" dirty="0"/>
              <a:t>The frequency with which they use the product</a:t>
            </a:r>
          </a:p>
          <a:p>
            <a:pPr lvl="1"/>
            <a:r>
              <a:rPr lang="en-GB" sz="2000" dirty="0"/>
              <a:t>Their application domain experience and computer systems expertise</a:t>
            </a:r>
          </a:p>
          <a:p>
            <a:pPr lvl="1"/>
            <a:r>
              <a:rPr lang="en-GB" sz="2000" dirty="0"/>
              <a:t>The platforms they will be using (desktop PCs, laptop PCs, tablets, </a:t>
            </a:r>
            <a:r>
              <a:rPr lang="en-GB" sz="2000" dirty="0" err="1"/>
              <a:t>smartphones</a:t>
            </a:r>
            <a:r>
              <a:rPr lang="en-GB" sz="2000" dirty="0"/>
              <a:t>, specialized devices)</a:t>
            </a:r>
          </a:p>
          <a:p>
            <a:pPr lvl="1"/>
            <a:r>
              <a:rPr lang="en-GB" sz="2000" dirty="0"/>
              <a:t>Their native language</a:t>
            </a:r>
          </a:p>
          <a:p>
            <a:pPr lvl="1"/>
            <a:r>
              <a:rPr lang="en-GB" sz="2000" dirty="0"/>
              <a:t>Whether they will interact with the system directly or indirectly</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639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users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TextBox 6"/>
          <p:cNvSpPr txBox="1"/>
          <p:nvPr/>
        </p:nvSpPr>
        <p:spPr>
          <a:xfrm>
            <a:off x="444136" y="2142308"/>
            <a:ext cx="8421568" cy="3170099"/>
          </a:xfrm>
          <a:prstGeom prst="rect">
            <a:avLst/>
          </a:prstGeom>
          <a:noFill/>
        </p:spPr>
        <p:txBody>
          <a:bodyPr wrap="square" rtlCol="0">
            <a:spAutoFit/>
          </a:bodyPr>
          <a:lstStyle/>
          <a:p>
            <a:r>
              <a:rPr lang="en-US" sz="2000" b="1" u="sng" dirty="0">
                <a:solidFill>
                  <a:srgbClr val="C00000"/>
                </a:solidFill>
              </a:rPr>
              <a:t>Stakeholder </a:t>
            </a:r>
          </a:p>
          <a:p>
            <a:endParaRPr lang="en-US" sz="2000" b="1" u="sng" dirty="0">
              <a:solidFill>
                <a:srgbClr val="C00000"/>
              </a:solidFill>
            </a:endParaRPr>
          </a:p>
          <a:p>
            <a:pPr marL="342900" indent="-342900">
              <a:buFont typeface="Wingdings" panose="05000000000000000000" pitchFamily="2" charset="2"/>
              <a:buChar char="q"/>
            </a:pPr>
            <a:r>
              <a:rPr lang="en-US" sz="2000" dirty="0">
                <a:solidFill>
                  <a:srgbClr val="C00000"/>
                </a:solidFill>
              </a:rPr>
              <a:t>Customer</a:t>
            </a:r>
          </a:p>
          <a:p>
            <a:endParaRPr lang="en-US" sz="2000" dirty="0">
              <a:solidFill>
                <a:srgbClr val="C00000"/>
              </a:solidFill>
            </a:endParaRPr>
          </a:p>
          <a:p>
            <a:pPr marL="800100" lvl="1" indent="-342900">
              <a:buFont typeface="Wingdings" panose="05000000000000000000" pitchFamily="2" charset="2"/>
              <a:buChar char="v"/>
            </a:pPr>
            <a:r>
              <a:rPr lang="en-US" sz="2000" dirty="0">
                <a:solidFill>
                  <a:srgbClr val="C00000"/>
                </a:solidFill>
              </a:rPr>
              <a:t>Direct and Indirect Users</a:t>
            </a:r>
            <a:br>
              <a:rPr lang="en-US" sz="2000" dirty="0">
                <a:solidFill>
                  <a:srgbClr val="C00000"/>
                </a:solidFill>
              </a:rPr>
            </a:br>
            <a:endParaRPr lang="en-US" sz="2000" dirty="0">
              <a:solidFill>
                <a:srgbClr val="C00000"/>
              </a:solidFill>
            </a:endParaRPr>
          </a:p>
          <a:p>
            <a:pPr lvl="2">
              <a:buFont typeface="Wingdings" pitchFamily="2" charset="2"/>
              <a:buChar char="§"/>
            </a:pPr>
            <a:r>
              <a:rPr lang="en-US" sz="2000" dirty="0">
                <a:solidFill>
                  <a:srgbClr val="C00000"/>
                </a:solidFill>
              </a:rPr>
              <a:t> Favored user class:</a:t>
            </a:r>
            <a:r>
              <a:rPr lang="en-US" sz="2000" dirty="0"/>
              <a:t>  satisfaction is aligned to business goal </a:t>
            </a:r>
          </a:p>
          <a:p>
            <a:pPr lvl="2">
              <a:buFont typeface="Wingdings" pitchFamily="2" charset="2"/>
              <a:buChar char="§"/>
            </a:pPr>
            <a:r>
              <a:rPr lang="en-US" sz="2000" dirty="0">
                <a:solidFill>
                  <a:srgbClr val="C00000"/>
                </a:solidFill>
              </a:rPr>
              <a:t> Disfavored user class:  </a:t>
            </a:r>
            <a:r>
              <a:rPr lang="en-US" sz="2000" dirty="0"/>
              <a:t>not to give access to the user (user privilege)</a:t>
            </a:r>
          </a:p>
          <a:p>
            <a:pPr lvl="2">
              <a:buFont typeface="Wingdings" pitchFamily="2" charset="2"/>
              <a:buChar char="§"/>
            </a:pPr>
            <a:r>
              <a:rPr lang="en-US" sz="2000" dirty="0">
                <a:solidFill>
                  <a:srgbClr val="C00000"/>
                </a:solidFill>
              </a:rPr>
              <a:t> Ignored user: class  </a:t>
            </a:r>
            <a:r>
              <a:rPr lang="en-US" sz="2000" dirty="0"/>
              <a:t>product is not suit for them</a:t>
            </a:r>
            <a:endParaRPr lang="en-US" sz="2000" dirty="0">
              <a:solidFill>
                <a:srgbClr val="C00000"/>
              </a:solidFill>
            </a:endParaRPr>
          </a:p>
          <a:p>
            <a:pPr>
              <a:buFont typeface="Wingdings" pitchFamily="2" charset="2"/>
              <a:buChar char="§"/>
            </a:pPr>
            <a:endParaRPr lang="en-US" sz="2000" dirty="0">
              <a:solidFill>
                <a:srgbClr val="C00000"/>
              </a:solidFill>
            </a:endParaRPr>
          </a:p>
        </p:txBody>
      </p:sp>
    </p:spTree>
    <p:extLst>
      <p:ext uri="{BB962C8B-B14F-4D97-AF65-F5344CB8AC3E}">
        <p14:creationId xmlns:p14="http://schemas.microsoft.com/office/powerpoint/2010/main" val="215259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itchFamily="2" charset="2"/>
              <a:buChar char="q"/>
            </a:pPr>
            <a:r>
              <a:rPr lang="en-GB" sz="2300" dirty="0"/>
              <a:t>While performing stakeholder and user analysis, study the organization chart to look for:</a:t>
            </a:r>
          </a:p>
          <a:p>
            <a:pPr lvl="1"/>
            <a:r>
              <a:rPr lang="en-GB" sz="2000" dirty="0"/>
              <a:t>Departments that participate in the business process (e.g. BP - pizza delivery system)</a:t>
            </a:r>
          </a:p>
          <a:p>
            <a:pPr lvl="1"/>
            <a:r>
              <a:rPr lang="en-GB" sz="2000" dirty="0"/>
              <a:t>Departments that are affected by the business process</a:t>
            </a:r>
          </a:p>
          <a:p>
            <a:pPr lvl="1"/>
            <a:r>
              <a:rPr lang="en-GB" sz="2000" dirty="0"/>
              <a:t>Departments or role names in which either direct or indirect users might be found</a:t>
            </a:r>
          </a:p>
          <a:p>
            <a:pPr lvl="1"/>
            <a:r>
              <a:rPr lang="en-GB" sz="2000" dirty="0"/>
              <a:t>User classes that span multiple departments</a:t>
            </a:r>
          </a:p>
          <a:p>
            <a:pPr lvl="1"/>
            <a:r>
              <a:rPr lang="en-GB" sz="2000" dirty="0"/>
              <a:t>Departments that might have an interface to external stakeholders outside the company</a:t>
            </a:r>
          </a:p>
        </p:txBody>
      </p:sp>
      <p:sp>
        <p:nvSpPr>
          <p:cNvPr id="2" name="Title 1"/>
          <p:cNvSpPr>
            <a:spLocks noGrp="1"/>
          </p:cNvSpPr>
          <p:nvPr>
            <p:ph type="title"/>
          </p:nvPr>
        </p:nvSpPr>
        <p:spPr/>
        <p:txBody>
          <a:bodyPr/>
          <a:lstStyle/>
          <a:p>
            <a:r>
              <a:rPr lang="en-GB" dirty="0"/>
              <a:t>Identifying  your  user  classes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33294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personas</a:t>
            </a:r>
          </a:p>
        </p:txBody>
      </p:sp>
      <p:sp>
        <p:nvSpPr>
          <p:cNvPr id="3" name="Content Placeholder 2"/>
          <p:cNvSpPr>
            <a:spLocks noGrp="1"/>
          </p:cNvSpPr>
          <p:nvPr>
            <p:ph idx="1"/>
          </p:nvPr>
        </p:nvSpPr>
        <p:spPr>
          <a:xfrm>
            <a:off x="581192" y="2180496"/>
            <a:ext cx="11029615" cy="4181115"/>
          </a:xfrm>
        </p:spPr>
        <p:txBody>
          <a:bodyPr>
            <a:normAutofit lnSpcReduction="10000"/>
          </a:bodyPr>
          <a:lstStyle/>
          <a:p>
            <a:pPr>
              <a:buFont typeface="Wingdings" pitchFamily="2" charset="2"/>
              <a:buChar char="q"/>
            </a:pPr>
            <a:r>
              <a:rPr lang="en-GB" sz="2200" dirty="0"/>
              <a:t>A persona is a description of a hypothetical (fictional character), generic person who serves as a stand-in for a group of users having similar characteristics and needs.</a:t>
            </a:r>
          </a:p>
          <a:p>
            <a:pPr>
              <a:buFont typeface="Wingdings" pitchFamily="2" charset="2"/>
              <a:buChar char="q"/>
            </a:pPr>
            <a:r>
              <a:rPr lang="en-GB" sz="2200" dirty="0"/>
              <a:t>Here’s an example of a persona for one user class on the Chemical Tracking System:</a:t>
            </a:r>
          </a:p>
          <a:p>
            <a:pPr lvl="1" algn="just"/>
            <a:r>
              <a:rPr lang="en-GB" sz="2000" i="1" dirty="0"/>
              <a:t>Fred, 41, has been a chemist at Contoso Pharmaceuticals since he received his Ph.D. 14 years ago. He doesn’t have much patience with computers. Fred usually works on two projects at a time in related chemical areas. His lab contains approximately 300 bottles of chemicals and gas cylinders. On an average day, he’ll need four new chemicals from the stockroom. Two of these will be commercial chemicals in stock, one will need to be ordered, and one will come from the supply of proprietary Contoso chemical samples. On occasion, Fred will need a hazardous chemical that requires special training for safe handling. When he buys a chemical for the first time, Fred wants the material safety data sheet emailed to him automatically. Each year, Fred will synthesize about 20 new proprietary chemicals to go into the stockroom. Fred wants a report of his chemical usage for the previous month to be generated automatically and sent to him by email so that he can monitor his chemical exposure.</a:t>
            </a:r>
            <a:endParaRPr lang="en-GB" sz="2000"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328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product  champion</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b="1" dirty="0"/>
              <a:t>Product Champions are key members of the user community who provide</a:t>
            </a:r>
            <a:br>
              <a:rPr lang="en-GB" sz="2200" b="1" dirty="0"/>
            </a:br>
            <a:r>
              <a:rPr lang="en-GB" sz="2200" b="1" dirty="0"/>
              <a:t> the requirements</a:t>
            </a:r>
          </a:p>
          <a:p>
            <a:pPr>
              <a:buFont typeface="Wingdings" pitchFamily="2" charset="2"/>
              <a:buChar char="q"/>
            </a:pPr>
            <a:r>
              <a:rPr lang="en-GB" sz="2200" dirty="0"/>
              <a:t>Each product champion serves as the primary interface between members</a:t>
            </a:r>
            <a:br>
              <a:rPr lang="en-GB" sz="2200" dirty="0"/>
            </a:br>
            <a:r>
              <a:rPr lang="en-GB" sz="2200" dirty="0"/>
              <a:t> of a single user class and the project’s business analyst</a:t>
            </a:r>
          </a:p>
          <a:p>
            <a:pPr>
              <a:buFont typeface="Wingdings" pitchFamily="2" charset="2"/>
              <a:buChar char="q"/>
            </a:pPr>
            <a:r>
              <a:rPr lang="en-GB" sz="2200" dirty="0"/>
              <a:t>The best product champions have a clear vision of the new system</a:t>
            </a:r>
          </a:p>
          <a:p>
            <a:pPr>
              <a:buFont typeface="Wingdings" pitchFamily="2" charset="2"/>
              <a:buChar char="q"/>
            </a:pPr>
            <a:r>
              <a:rPr lang="en-GB" sz="2200" dirty="0"/>
              <a:t>The product champion approach works best if each champion is fully empowered</a:t>
            </a:r>
            <a:br>
              <a:rPr lang="en-GB" sz="2200" dirty="0"/>
            </a:br>
            <a:r>
              <a:rPr lang="en-GB" sz="2200" dirty="0"/>
              <a:t> to make binding decisions on behalf of the user class he represents</a:t>
            </a:r>
          </a:p>
          <a:p>
            <a:pPr>
              <a:buFont typeface="Wingdings" pitchFamily="2" charset="2"/>
              <a:buChar char="q"/>
            </a:pPr>
            <a:r>
              <a:rPr lang="en-GB" sz="2200" dirty="0"/>
              <a:t>Known as Product owner in Agile Development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5713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67282798"/>
              </p:ext>
            </p:extLst>
          </p:nvPr>
        </p:nvGraphicFramePr>
        <p:xfrm>
          <a:off x="476521" y="1880326"/>
          <a:ext cx="11029950" cy="451612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Planning</a:t>
                      </a:r>
                    </a:p>
                  </a:txBody>
                  <a:tcPr/>
                </a:tc>
                <a:tc>
                  <a:txBody>
                    <a:bodyPr/>
                    <a:lstStyle/>
                    <a:p>
                      <a:pPr marL="285750" indent="-285750">
                        <a:buFont typeface="Arial" panose="020B0604020202020204" pitchFamily="34" charset="0"/>
                        <a:buChar char="•"/>
                      </a:pPr>
                      <a:r>
                        <a:rPr lang="en-GB" sz="2000" dirty="0"/>
                        <a:t>Refine the scope and limitations of the product</a:t>
                      </a:r>
                    </a:p>
                    <a:p>
                      <a:pPr marL="285750" indent="-285750">
                        <a:buFont typeface="Arial" panose="020B0604020202020204" pitchFamily="34" charset="0"/>
                        <a:buChar char="•"/>
                      </a:pPr>
                      <a:r>
                        <a:rPr lang="en-GB" sz="2000" dirty="0"/>
                        <a:t>Identify other systems with which to interact</a:t>
                      </a:r>
                    </a:p>
                    <a:p>
                      <a:pPr marL="285750" indent="-285750">
                        <a:buFont typeface="Arial" panose="020B0604020202020204" pitchFamily="34" charset="0"/>
                        <a:buChar char="•"/>
                      </a:pPr>
                      <a:r>
                        <a:rPr lang="en-GB" sz="2000" dirty="0"/>
                        <a:t>Evaluate the impact of the new system on business operations</a:t>
                      </a:r>
                    </a:p>
                    <a:p>
                      <a:pPr marL="285750" indent="-285750">
                        <a:buFont typeface="Arial" panose="020B0604020202020204" pitchFamily="34" charset="0"/>
                        <a:buChar char="•"/>
                      </a:pPr>
                      <a:r>
                        <a:rPr lang="en-GB" sz="2000" dirty="0"/>
                        <a:t>Define a transition path from current applications or manual operations</a:t>
                      </a:r>
                    </a:p>
                    <a:p>
                      <a:pPr marL="285750" indent="-285750">
                        <a:buFont typeface="Arial" panose="020B0604020202020204" pitchFamily="34" charset="0"/>
                        <a:buChar char="•"/>
                      </a:pPr>
                      <a:r>
                        <a:rPr lang="en-GB" sz="2000" dirty="0"/>
                        <a:t>Identify relevant standards and certification requirements</a:t>
                      </a:r>
                    </a:p>
                  </a:txBody>
                  <a:tcPr/>
                </a:tc>
                <a:extLst>
                  <a:ext uri="{0D108BD9-81ED-4DB2-BD59-A6C34878D82A}">
                    <a16:rowId xmlns:a16="http://schemas.microsoft.com/office/drawing/2014/main" val="10001"/>
                  </a:ext>
                </a:extLst>
              </a:tr>
              <a:tr h="370840">
                <a:tc>
                  <a:txBody>
                    <a:bodyPr/>
                    <a:lstStyle/>
                    <a:p>
                      <a:r>
                        <a:rPr lang="en-GB" sz="2000" dirty="0"/>
                        <a:t>Requirements</a:t>
                      </a:r>
                    </a:p>
                  </a:txBody>
                  <a:tcPr/>
                </a:tc>
                <a:tc>
                  <a:txBody>
                    <a:bodyPr/>
                    <a:lstStyle/>
                    <a:p>
                      <a:pPr marL="285750" indent="-285750">
                        <a:buFont typeface="Arial" panose="020B0604020202020204" pitchFamily="34" charset="0"/>
                        <a:buChar char="•"/>
                      </a:pPr>
                      <a:r>
                        <a:rPr lang="en-GB" sz="2000" dirty="0"/>
                        <a:t>Collect input on requirements from other users</a:t>
                      </a:r>
                    </a:p>
                    <a:p>
                      <a:pPr marL="285750" indent="-285750">
                        <a:buFont typeface="Arial" panose="020B0604020202020204" pitchFamily="34" charset="0"/>
                        <a:buChar char="•"/>
                      </a:pPr>
                      <a:r>
                        <a:rPr lang="en-GB" sz="2000" dirty="0"/>
                        <a:t>Develop usage scenarios, use cases, and user stories</a:t>
                      </a:r>
                    </a:p>
                    <a:p>
                      <a:pPr marL="285750" indent="-285750">
                        <a:buFont typeface="Arial" panose="020B0604020202020204" pitchFamily="34" charset="0"/>
                        <a:buChar char="•"/>
                      </a:pPr>
                      <a:r>
                        <a:rPr lang="en-GB" sz="2000" dirty="0"/>
                        <a:t>Resolve conflicts between proposed requirements within the user class</a:t>
                      </a:r>
                    </a:p>
                    <a:p>
                      <a:pPr marL="285750" indent="-285750">
                        <a:buFont typeface="Arial" panose="020B0604020202020204" pitchFamily="34" charset="0"/>
                        <a:buChar char="•"/>
                      </a:pPr>
                      <a:r>
                        <a:rPr lang="en-GB" sz="2000" dirty="0"/>
                        <a:t>Define implementation priorities</a:t>
                      </a:r>
                    </a:p>
                    <a:p>
                      <a:pPr marL="285750" indent="-285750">
                        <a:buFont typeface="Arial" panose="020B0604020202020204" pitchFamily="34" charset="0"/>
                        <a:buChar char="•"/>
                      </a:pPr>
                      <a:r>
                        <a:rPr lang="en-GB" sz="2000" dirty="0"/>
                        <a:t>Provide input regarding performance and other quality requirements</a:t>
                      </a:r>
                    </a:p>
                    <a:p>
                      <a:pPr marL="285750" indent="-285750">
                        <a:buFont typeface="Arial" panose="020B0604020202020204" pitchFamily="34" charset="0"/>
                        <a:buChar char="•"/>
                      </a:pPr>
                      <a:r>
                        <a:rPr lang="en-GB" sz="2000" dirty="0"/>
                        <a:t>Work with other decision makers to resolve conflicts among requirements from different stakeholders</a:t>
                      </a:r>
                    </a:p>
                    <a:p>
                      <a:pPr marL="285750" indent="-285750">
                        <a:buFont typeface="Arial" panose="020B0604020202020204" pitchFamily="34" charset="0"/>
                        <a:buChar char="•"/>
                      </a:pPr>
                      <a:r>
                        <a:rPr lang="en-GB" sz="2000" dirty="0"/>
                        <a:t>Provide specialized algorithms</a:t>
                      </a:r>
                    </a:p>
                  </a:txBody>
                  <a:tcPr/>
                </a:tc>
                <a:extLst>
                  <a:ext uri="{0D108BD9-81ED-4DB2-BD59-A6C34878D82A}">
                    <a16:rowId xmlns:a16="http://schemas.microsoft.com/office/drawing/2014/main" val="10002"/>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157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activities (</a:t>
            </a:r>
            <a:r>
              <a:rPr lang="en-GB" dirty="0" err="1"/>
              <a:t>cntd</a:t>
            </a:r>
            <a:r>
              <a:rPr lang="en-GB"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60129083"/>
              </p:ext>
            </p:extLst>
          </p:nvPr>
        </p:nvGraphicFramePr>
        <p:xfrm>
          <a:off x="581025" y="2181225"/>
          <a:ext cx="11029950" cy="4302760"/>
        </p:xfrm>
        <a:graphic>
          <a:graphicData uri="http://schemas.openxmlformats.org/drawingml/2006/table">
            <a:tbl>
              <a:tblPr firstRow="1" bandRow="1">
                <a:tableStyleId>{5C22544A-7EE6-4342-B048-85BDC9FD1C3A}</a:tableStyleId>
              </a:tblPr>
              <a:tblGrid>
                <a:gridCol w="2568575">
                  <a:extLst>
                    <a:ext uri="{9D8B030D-6E8A-4147-A177-3AD203B41FA5}">
                      <a16:colId xmlns:a16="http://schemas.microsoft.com/office/drawing/2014/main" val="20000"/>
                    </a:ext>
                  </a:extLst>
                </a:gridCol>
                <a:gridCol w="8461375">
                  <a:extLst>
                    <a:ext uri="{9D8B030D-6E8A-4147-A177-3AD203B41FA5}">
                      <a16:colId xmlns:a16="http://schemas.microsoft.com/office/drawing/2014/main" val="20001"/>
                    </a:ext>
                  </a:extLst>
                </a:gridCol>
              </a:tblGrid>
              <a:tr h="370840">
                <a:tc>
                  <a:txBody>
                    <a:bodyPr/>
                    <a:lstStyle/>
                    <a:p>
                      <a:r>
                        <a:rPr lang="en-GB" dirty="0"/>
                        <a:t>Category</a:t>
                      </a:r>
                    </a:p>
                  </a:txBody>
                  <a:tcPr/>
                </a:tc>
                <a:tc>
                  <a:txBody>
                    <a:bodyPr/>
                    <a:lstStyle/>
                    <a:p>
                      <a:r>
                        <a:rPr lang="en-GB" dirty="0"/>
                        <a:t>Activities</a:t>
                      </a:r>
                    </a:p>
                  </a:txBody>
                  <a:tcPr/>
                </a:tc>
                <a:extLst>
                  <a:ext uri="{0D108BD9-81ED-4DB2-BD59-A6C34878D82A}">
                    <a16:rowId xmlns:a16="http://schemas.microsoft.com/office/drawing/2014/main" val="10000"/>
                  </a:ext>
                </a:extLst>
              </a:tr>
              <a:tr h="370840">
                <a:tc>
                  <a:txBody>
                    <a:bodyPr/>
                    <a:lstStyle/>
                    <a:p>
                      <a:r>
                        <a:rPr lang="en-GB" sz="2000" dirty="0"/>
                        <a:t>Validation and verification</a:t>
                      </a:r>
                    </a:p>
                  </a:txBody>
                  <a:tcPr/>
                </a:tc>
                <a:tc>
                  <a:txBody>
                    <a:bodyPr/>
                    <a:lstStyle/>
                    <a:p>
                      <a:pPr marL="285750" indent="-285750">
                        <a:buFont typeface="Arial" panose="020B0604020202020204" pitchFamily="34" charset="0"/>
                        <a:buChar char="•"/>
                      </a:pPr>
                      <a:r>
                        <a:rPr lang="en-GB" sz="2000" dirty="0"/>
                        <a:t>Review requirements specifications</a:t>
                      </a:r>
                    </a:p>
                    <a:p>
                      <a:pPr marL="285750" indent="-285750">
                        <a:buFont typeface="Arial" panose="020B0604020202020204" pitchFamily="34" charset="0"/>
                        <a:buChar char="•"/>
                      </a:pPr>
                      <a:r>
                        <a:rPr lang="en-GB" sz="2000" dirty="0"/>
                        <a:t>Define acceptance criteria</a:t>
                      </a:r>
                    </a:p>
                    <a:p>
                      <a:pPr marL="285750" indent="-285750">
                        <a:buFont typeface="Arial" panose="020B0604020202020204" pitchFamily="34" charset="0"/>
                        <a:buChar char="•"/>
                      </a:pPr>
                      <a:r>
                        <a:rPr lang="en-GB" sz="2000" dirty="0"/>
                        <a:t>Develop user acceptance tests from usage scenarios</a:t>
                      </a:r>
                    </a:p>
                    <a:p>
                      <a:pPr marL="285750" indent="-285750">
                        <a:buFont typeface="Arial" panose="020B0604020202020204" pitchFamily="34" charset="0"/>
                        <a:buChar char="•"/>
                      </a:pPr>
                      <a:r>
                        <a:rPr lang="en-GB" sz="2000" dirty="0"/>
                        <a:t>Provide test data sets from the business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Perform beta testing or user acceptance testing</a:t>
                      </a:r>
                      <a:r>
                        <a:rPr lang="en-GB" sz="2000" baseline="0" dirty="0"/>
                        <a:t> (e</a:t>
                      </a:r>
                      <a:r>
                        <a:rPr lang="en-GB" sz="2000" dirty="0"/>
                        <a:t>valuate prototypes)</a:t>
                      </a:r>
                    </a:p>
                  </a:txBody>
                  <a:tcPr/>
                </a:tc>
                <a:extLst>
                  <a:ext uri="{0D108BD9-81ED-4DB2-BD59-A6C34878D82A}">
                    <a16:rowId xmlns:a16="http://schemas.microsoft.com/office/drawing/2014/main" val="10001"/>
                  </a:ext>
                </a:extLst>
              </a:tr>
              <a:tr h="370840">
                <a:tc>
                  <a:txBody>
                    <a:bodyPr/>
                    <a:lstStyle/>
                    <a:p>
                      <a:r>
                        <a:rPr lang="en-GB" sz="2000" dirty="0"/>
                        <a:t>User aids</a:t>
                      </a:r>
                    </a:p>
                  </a:txBody>
                  <a:tcPr/>
                </a:tc>
                <a:tc>
                  <a:txBody>
                    <a:bodyPr/>
                    <a:lstStyle/>
                    <a:p>
                      <a:pPr marL="285750" indent="-285750">
                        <a:buFont typeface="Arial" panose="020B0604020202020204" pitchFamily="34" charset="0"/>
                        <a:buChar char="•"/>
                      </a:pPr>
                      <a:r>
                        <a:rPr lang="en-GB" sz="2000" dirty="0"/>
                        <a:t>Write portions of user documentation and help text</a:t>
                      </a:r>
                    </a:p>
                    <a:p>
                      <a:pPr marL="285750" indent="-285750">
                        <a:buFont typeface="Arial" panose="020B0604020202020204" pitchFamily="34" charset="0"/>
                        <a:buChar char="•"/>
                      </a:pPr>
                      <a:r>
                        <a:rPr lang="en-GB" sz="2000" dirty="0"/>
                        <a:t>Contribute to training materials or tutorials</a:t>
                      </a:r>
                    </a:p>
                    <a:p>
                      <a:pPr marL="285750" indent="-285750">
                        <a:buFont typeface="Arial" panose="020B0604020202020204" pitchFamily="34" charset="0"/>
                        <a:buChar char="•"/>
                      </a:pPr>
                      <a:r>
                        <a:rPr lang="en-GB" sz="2000" dirty="0"/>
                        <a:t>Demonstrate the system to peers</a:t>
                      </a:r>
                    </a:p>
                  </a:txBody>
                  <a:tcPr/>
                </a:tc>
                <a:extLst>
                  <a:ext uri="{0D108BD9-81ED-4DB2-BD59-A6C34878D82A}">
                    <a16:rowId xmlns:a16="http://schemas.microsoft.com/office/drawing/2014/main" val="10002"/>
                  </a:ext>
                </a:extLst>
              </a:tr>
              <a:tr h="370840">
                <a:tc>
                  <a:txBody>
                    <a:bodyPr/>
                    <a:lstStyle/>
                    <a:p>
                      <a:r>
                        <a:rPr lang="en-GB" sz="2000" dirty="0"/>
                        <a:t>Change management</a:t>
                      </a:r>
                    </a:p>
                  </a:txBody>
                  <a:tcPr/>
                </a:tc>
                <a:tc>
                  <a:txBody>
                    <a:bodyPr/>
                    <a:lstStyle/>
                    <a:p>
                      <a:pPr marL="285750" indent="-285750">
                        <a:buFont typeface="Arial" panose="020B0604020202020204" pitchFamily="34" charset="0"/>
                        <a:buChar char="•"/>
                      </a:pPr>
                      <a:r>
                        <a:rPr lang="en-GB" sz="2000" dirty="0"/>
                        <a:t>Evaluate and prioritize defect corrections and enhancement requests</a:t>
                      </a:r>
                    </a:p>
                    <a:p>
                      <a:pPr marL="285750" indent="-285750">
                        <a:buFont typeface="Arial" panose="020B0604020202020204" pitchFamily="34" charset="0"/>
                        <a:buChar char="•"/>
                      </a:pPr>
                      <a:r>
                        <a:rPr lang="en-GB" sz="2000" dirty="0"/>
                        <a:t>Dynamically adjust the scope of future releases or iterations</a:t>
                      </a:r>
                    </a:p>
                    <a:p>
                      <a:pPr marL="285750" indent="-285750">
                        <a:buFont typeface="Arial" panose="020B0604020202020204" pitchFamily="34" charset="0"/>
                        <a:buChar char="•"/>
                      </a:pPr>
                      <a:r>
                        <a:rPr lang="en-GB" sz="2000" dirty="0"/>
                        <a:t>Evaluate the impact of proposed changes on users and business processes</a:t>
                      </a:r>
                    </a:p>
                    <a:p>
                      <a:pPr marL="285750" indent="-285750">
                        <a:buFont typeface="Arial" panose="020B0604020202020204" pitchFamily="34" charset="0"/>
                        <a:buChar char="•"/>
                      </a:pPr>
                      <a:r>
                        <a:rPr lang="en-GB" sz="2000" dirty="0"/>
                        <a:t>Participate in making change decisions</a:t>
                      </a:r>
                    </a:p>
                  </a:txBody>
                  <a:tcPr/>
                </a:tc>
                <a:extLst>
                  <a:ext uri="{0D108BD9-81ED-4DB2-BD59-A6C34878D82A}">
                    <a16:rowId xmlns:a16="http://schemas.microsoft.com/office/drawing/2014/main" val="10003"/>
                  </a:ext>
                </a:extLst>
              </a:tr>
            </a:tbl>
          </a:graphicData>
        </a:graphic>
      </p:graphicFrame>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1213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champion  traps  to  avoid</a:t>
            </a:r>
          </a:p>
        </p:txBody>
      </p:sp>
      <p:sp>
        <p:nvSpPr>
          <p:cNvPr id="3" name="Content Placeholder 2"/>
          <p:cNvSpPr>
            <a:spLocks noGrp="1"/>
          </p:cNvSpPr>
          <p:nvPr>
            <p:ph idx="1"/>
          </p:nvPr>
        </p:nvSpPr>
        <p:spPr>
          <a:xfrm>
            <a:off x="581192" y="2180496"/>
            <a:ext cx="11029615" cy="4029804"/>
          </a:xfrm>
        </p:spPr>
        <p:txBody>
          <a:bodyPr>
            <a:noAutofit/>
          </a:bodyPr>
          <a:lstStyle/>
          <a:p>
            <a:pPr>
              <a:buFont typeface="Wingdings" pitchFamily="2" charset="2"/>
              <a:buChar char="q"/>
            </a:pPr>
            <a:r>
              <a:rPr lang="en-GB" sz="2000" dirty="0"/>
              <a:t>Managers </a:t>
            </a:r>
            <a:r>
              <a:rPr lang="en-GB" sz="2000" b="1" dirty="0"/>
              <a:t>override the decisions </a:t>
            </a:r>
            <a:r>
              <a:rPr lang="en-GB" sz="2000" dirty="0"/>
              <a:t>that a qualified and duly authorized product champion makes. </a:t>
            </a:r>
            <a:br>
              <a:rPr lang="en-GB" sz="2000" dirty="0"/>
            </a:br>
            <a:r>
              <a:rPr lang="en-GB" sz="2000" dirty="0"/>
              <a:t>Perhaps a manager has a wild new idea at the last minute, or thinks he knows what the users need. This behaviour often results in dissatisfied users and frustrated product champions who feel that management doesn’t trust them.</a:t>
            </a:r>
          </a:p>
          <a:p>
            <a:pPr>
              <a:buFont typeface="Wingdings" pitchFamily="2" charset="2"/>
              <a:buChar char="q"/>
            </a:pPr>
            <a:r>
              <a:rPr lang="en-GB" sz="2000" dirty="0"/>
              <a:t>A product champion forgets that he is </a:t>
            </a:r>
            <a:r>
              <a:rPr lang="en-GB" sz="2000" b="1" dirty="0"/>
              <a:t>representing other customers </a:t>
            </a:r>
            <a:r>
              <a:rPr lang="en-GB" sz="2000" dirty="0"/>
              <a:t>and presents only his own requirements won’t do a good job. He might be happy with the outcome, but others likely won’t be.</a:t>
            </a:r>
          </a:p>
          <a:p>
            <a:pPr>
              <a:buFont typeface="Wingdings" pitchFamily="2" charset="2"/>
              <a:buChar char="q"/>
            </a:pPr>
            <a:r>
              <a:rPr lang="en-GB" sz="2000" dirty="0"/>
              <a:t>A product champion who </a:t>
            </a:r>
            <a:r>
              <a:rPr lang="en-GB" sz="2000" b="1" dirty="0"/>
              <a:t>lacks a clear vision </a:t>
            </a:r>
            <a:r>
              <a:rPr lang="en-GB" sz="2000" dirty="0"/>
              <a:t>of the new system might defer decisions to the BA.</a:t>
            </a:r>
            <a:br>
              <a:rPr lang="en-GB" sz="2000" dirty="0"/>
            </a:br>
            <a:r>
              <a:rPr lang="en-GB" sz="2000" dirty="0"/>
              <a:t> If all of the BA’s ideas are fine with the champion, the champion isn’t providing much help.</a:t>
            </a:r>
          </a:p>
          <a:p>
            <a:pPr>
              <a:buFont typeface="Wingdings" pitchFamily="2" charset="2"/>
              <a:buChar char="q"/>
            </a:pPr>
            <a:r>
              <a:rPr lang="en-GB" sz="2000" dirty="0"/>
              <a:t>A senior user might </a:t>
            </a:r>
            <a:r>
              <a:rPr lang="en-GB" sz="2000" b="1" dirty="0"/>
              <a:t>nominate a less experienced user as champion </a:t>
            </a:r>
            <a:r>
              <a:rPr lang="en-GB" sz="2000" dirty="0"/>
              <a:t>because she doesn’t have time to do the job herself. This can lead to backseat driving from the senior user who still wishes to strongly influence the project’s direction.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83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64" y="1945364"/>
            <a:ext cx="11315613" cy="4755882"/>
          </a:xfrm>
        </p:spPr>
        <p:txBody>
          <a:bodyPr>
            <a:noAutofit/>
          </a:bodyPr>
          <a:lstStyle/>
          <a:p>
            <a:pPr>
              <a:buFont typeface="Wingdings" pitchFamily="2" charset="2"/>
              <a:buChar char="q"/>
            </a:pPr>
            <a:r>
              <a:rPr lang="en-GB" sz="2000" dirty="0">
                <a:highlight>
                  <a:srgbClr val="FFFF00"/>
                </a:highlight>
              </a:rPr>
              <a:t>“Business requirements” refers to a set of information that describes a need that leads to one or  </a:t>
            </a:r>
            <a:br>
              <a:rPr lang="en-GB" sz="2000" dirty="0">
                <a:highlight>
                  <a:srgbClr val="FFFF00"/>
                </a:highlight>
              </a:rPr>
            </a:br>
            <a:r>
              <a:rPr lang="en-GB" sz="2000" dirty="0">
                <a:highlight>
                  <a:srgbClr val="FFFF00"/>
                </a:highlight>
              </a:rPr>
              <a:t> more projects to deliver a solution and the desired ultimate business outcomes. </a:t>
            </a:r>
          </a:p>
          <a:p>
            <a:pPr>
              <a:buFont typeface="Wingdings" pitchFamily="2" charset="2"/>
              <a:buChar char="q"/>
            </a:pPr>
            <a:r>
              <a:rPr lang="en-GB" sz="2000" dirty="0"/>
              <a:t>Business opportunities, business objectives, success metrics, and a vision statement make up the business requirements.</a:t>
            </a:r>
          </a:p>
          <a:p>
            <a:pPr>
              <a:buFont typeface="Wingdings" pitchFamily="2" charset="2"/>
              <a:buChar char="q"/>
            </a:pPr>
            <a:r>
              <a:rPr lang="en-GB" sz="2000" dirty="0"/>
              <a:t>Organizations should not initiate any project without a clear understanding of the value it will add to the business.</a:t>
            </a:r>
          </a:p>
          <a:p>
            <a:pPr>
              <a:buFont typeface="Wingdings" pitchFamily="2" charset="2"/>
              <a:buChar char="q"/>
            </a:pPr>
            <a:r>
              <a:rPr lang="en-GB" sz="2000" dirty="0"/>
              <a:t>Two core elements of the business requirements</a:t>
            </a:r>
          </a:p>
          <a:p>
            <a:pPr>
              <a:buFont typeface="Wingdings" pitchFamily="2" charset="2"/>
              <a:buChar char="q"/>
            </a:pPr>
            <a:r>
              <a:rPr lang="en-GB" sz="2000" dirty="0"/>
              <a:t>The product </a:t>
            </a:r>
            <a:r>
              <a:rPr lang="en-GB" sz="2000" dirty="0">
                <a:solidFill>
                  <a:srgbClr val="C00000"/>
                </a:solidFill>
              </a:rPr>
              <a:t>vision </a:t>
            </a:r>
            <a:r>
              <a:rPr lang="en-GB" sz="2000" dirty="0"/>
              <a:t>briefly describes the ultimate product that will achieve the business objectives. </a:t>
            </a:r>
          </a:p>
          <a:p>
            <a:pPr lvl="1"/>
            <a:r>
              <a:rPr lang="en-GB" sz="2000" dirty="0"/>
              <a:t>The vision describes what the product is about and what it ultimately could become. </a:t>
            </a:r>
          </a:p>
          <a:p>
            <a:pPr>
              <a:buFont typeface="Wingdings" pitchFamily="2" charset="2"/>
              <a:buChar char="q"/>
            </a:pPr>
            <a:r>
              <a:rPr lang="en-GB" sz="2000" dirty="0"/>
              <a:t>The project </a:t>
            </a:r>
            <a:r>
              <a:rPr lang="en-GB" sz="2000" dirty="0">
                <a:solidFill>
                  <a:srgbClr val="C00000"/>
                </a:solidFill>
              </a:rPr>
              <a:t>scope</a:t>
            </a:r>
            <a:r>
              <a:rPr lang="en-GB" sz="2000" dirty="0"/>
              <a:t> identifies what portion of the ultimate product vision the current project or development iteration will address. </a:t>
            </a:r>
          </a:p>
          <a:p>
            <a:pPr lvl="1"/>
            <a:r>
              <a:rPr lang="en-GB" sz="2000" dirty="0"/>
              <a:t>The statement of scope draws the boundary between what’s in and what’s out for this project.</a:t>
            </a:r>
          </a:p>
        </p:txBody>
      </p:sp>
      <p:sp>
        <p:nvSpPr>
          <p:cNvPr id="2" name="Title 1"/>
          <p:cNvSpPr>
            <a:spLocks noGrp="1"/>
          </p:cNvSpPr>
          <p:nvPr>
            <p:ph type="title"/>
          </p:nvPr>
        </p:nvSpPr>
        <p:spPr/>
        <p:txBody>
          <a:bodyPr/>
          <a:lstStyle/>
          <a:p>
            <a:r>
              <a:rPr lang="en-GB" dirty="0">
                <a:solidFill>
                  <a:srgbClr val="FFFF00"/>
                </a:solidFill>
              </a:rPr>
              <a:t>Business Requirements</a:t>
            </a:r>
            <a:r>
              <a:rPr lang="en-GB" sz="2700" dirty="0">
                <a:solidFill>
                  <a:srgbClr val="FFFF00"/>
                </a:solidFill>
              </a:rPr>
              <a:t>:</a:t>
            </a:r>
            <a:r>
              <a:rPr lang="en-GB" sz="2700" dirty="0"/>
              <a:t> Product  vision  and  project  scope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6372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Resolving  conflicting  requirements</a:t>
            </a:r>
          </a:p>
        </p:txBody>
      </p:sp>
      <p:pic>
        <p:nvPicPr>
          <p:cNvPr id="5" name="Picture 4"/>
          <p:cNvPicPr>
            <a:picLocks noChangeAspect="1"/>
          </p:cNvPicPr>
          <p:nvPr/>
        </p:nvPicPr>
        <p:blipFill>
          <a:blip r:embed="rId2"/>
          <a:stretch>
            <a:fillRect/>
          </a:stretch>
        </p:blipFill>
        <p:spPr>
          <a:xfrm>
            <a:off x="601625" y="2023741"/>
            <a:ext cx="10906752" cy="4233367"/>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3200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endParaRPr lang="en-GB" dirty="0"/>
          </a:p>
        </p:txBody>
      </p:sp>
      <p:pic>
        <p:nvPicPr>
          <p:cNvPr id="5" name="Content Placeholder 4"/>
          <p:cNvPicPr>
            <a:picLocks noGrp="1" noChangeAspect="1"/>
          </p:cNvPicPr>
          <p:nvPr>
            <p:ph idx="1"/>
          </p:nvPr>
        </p:nvPicPr>
        <p:blipFill>
          <a:blip r:embed="rId2"/>
          <a:stretch>
            <a:fillRect/>
          </a:stretch>
        </p:blipFill>
        <p:spPr>
          <a:xfrm>
            <a:off x="1900215" y="2181225"/>
            <a:ext cx="8391569" cy="3678238"/>
          </a:xfr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2765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Activities</a:t>
            </a:r>
          </a:p>
        </p:txBody>
      </p:sp>
      <p:pic>
        <p:nvPicPr>
          <p:cNvPr id="5" name="Picture 4"/>
          <p:cNvPicPr>
            <a:picLocks noChangeAspect="1"/>
          </p:cNvPicPr>
          <p:nvPr/>
        </p:nvPicPr>
        <p:blipFill>
          <a:blip r:embed="rId2"/>
          <a:stretch>
            <a:fillRect/>
          </a:stretch>
        </p:blipFill>
        <p:spPr>
          <a:xfrm>
            <a:off x="576906" y="2180496"/>
            <a:ext cx="11033901" cy="3380168"/>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00572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3" name="Content Placeholder 2"/>
          <p:cNvSpPr>
            <a:spLocks noGrp="1"/>
          </p:cNvSpPr>
          <p:nvPr>
            <p:ph sz="half" idx="1"/>
          </p:nvPr>
        </p:nvSpPr>
        <p:spPr>
          <a:xfrm>
            <a:off x="450574" y="2047141"/>
            <a:ext cx="5221356" cy="3633047"/>
          </a:xfrm>
        </p:spPr>
        <p:txBody>
          <a:bodyPr>
            <a:normAutofit/>
          </a:bodyPr>
          <a:lstStyle/>
          <a:p>
            <a:pPr>
              <a:buFont typeface="Wingdings" pitchFamily="2" charset="2"/>
              <a:buChar char="q"/>
            </a:pPr>
            <a:r>
              <a:rPr lang="en-GB" sz="2000" b="1" dirty="0"/>
              <a:t>Interviews</a:t>
            </a:r>
          </a:p>
          <a:p>
            <a:pPr lvl="1"/>
            <a:r>
              <a:rPr lang="en-GB" sz="2000" dirty="0"/>
              <a:t>Establish rapport (understand each-other)</a:t>
            </a:r>
          </a:p>
          <a:p>
            <a:pPr lvl="1"/>
            <a:r>
              <a:rPr lang="en-GB" sz="2000" dirty="0"/>
              <a:t>Stay in scope</a:t>
            </a:r>
          </a:p>
          <a:p>
            <a:pPr lvl="1"/>
            <a:r>
              <a:rPr lang="en-GB" sz="2000" dirty="0"/>
              <a:t>Prepare questions</a:t>
            </a:r>
          </a:p>
          <a:p>
            <a:pPr lvl="1"/>
            <a:r>
              <a:rPr lang="en-GB" sz="2000" dirty="0"/>
              <a:t>Suggest ideas</a:t>
            </a:r>
          </a:p>
          <a:p>
            <a:pPr lvl="1"/>
            <a:r>
              <a:rPr lang="en-GB" sz="2000" dirty="0"/>
              <a:t>Listen actively</a:t>
            </a:r>
          </a:p>
          <a:p>
            <a:endParaRPr lang="en-GB" dirty="0"/>
          </a:p>
        </p:txBody>
      </p:sp>
      <p:sp>
        <p:nvSpPr>
          <p:cNvPr id="5" name="Content Placeholder 4"/>
          <p:cNvSpPr>
            <a:spLocks noGrp="1"/>
          </p:cNvSpPr>
          <p:nvPr>
            <p:ph sz="half" idx="2"/>
          </p:nvPr>
        </p:nvSpPr>
        <p:spPr>
          <a:xfrm>
            <a:off x="5306786" y="2047141"/>
            <a:ext cx="6711043" cy="4055231"/>
          </a:xfrm>
        </p:spPr>
        <p:txBody>
          <a:bodyPr>
            <a:normAutofit/>
          </a:bodyPr>
          <a:lstStyle/>
          <a:p>
            <a:pPr>
              <a:buFont typeface="Wingdings" pitchFamily="2" charset="2"/>
              <a:buChar char="q"/>
            </a:pPr>
            <a:r>
              <a:rPr lang="en-GB" sz="2000" b="1" dirty="0"/>
              <a:t>Workshops</a:t>
            </a:r>
          </a:p>
          <a:p>
            <a:pPr lvl="1"/>
            <a:r>
              <a:rPr lang="en-GB" sz="2000" dirty="0"/>
              <a:t>Establish and enforce ground rules</a:t>
            </a:r>
          </a:p>
          <a:p>
            <a:pPr lvl="1"/>
            <a:r>
              <a:rPr lang="en-GB" sz="2000" dirty="0"/>
              <a:t>Fill all of the team roles</a:t>
            </a:r>
          </a:p>
          <a:p>
            <a:pPr lvl="1"/>
            <a:r>
              <a:rPr lang="en-GB" sz="2000" dirty="0"/>
              <a:t>Plan an agenda</a:t>
            </a:r>
          </a:p>
          <a:p>
            <a:pPr lvl="1"/>
            <a:r>
              <a:rPr lang="en-GB" sz="2000" dirty="0"/>
              <a:t>Stay in scope</a:t>
            </a:r>
          </a:p>
          <a:p>
            <a:pPr lvl="1"/>
            <a:r>
              <a:rPr lang="en-GB" sz="2000" dirty="0"/>
              <a:t>Use flipcharts to capture items for later consideration</a:t>
            </a:r>
          </a:p>
          <a:p>
            <a:pPr lvl="1"/>
            <a:r>
              <a:rPr lang="en-GB" sz="2000" dirty="0"/>
              <a:t>Timebox discussions</a:t>
            </a:r>
          </a:p>
          <a:p>
            <a:pPr lvl="1"/>
            <a:r>
              <a:rPr lang="en-GB" sz="2000" dirty="0"/>
              <a:t>Keep the team small but include the right stakeholders</a:t>
            </a:r>
          </a:p>
          <a:p>
            <a:pPr lvl="1"/>
            <a:r>
              <a:rPr lang="en-GB" sz="2000" dirty="0"/>
              <a:t>Keep everyone engaged</a:t>
            </a:r>
          </a:p>
          <a:p>
            <a:endParaRPr lang="en-GB"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txBox="1">
            <a:spLocks/>
          </p:cNvSpPr>
          <p:nvPr/>
        </p:nvSpPr>
        <p:spPr>
          <a:xfrm>
            <a:off x="450574" y="4778918"/>
            <a:ext cx="3712511" cy="1979692"/>
          </a:xfrm>
          <a:prstGeom prst="rect">
            <a:avLst/>
          </a:prstGeom>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GB" sz="2000" b="1" dirty="0"/>
              <a:t>Observations</a:t>
            </a:r>
          </a:p>
          <a:p>
            <a:pPr lvl="1"/>
            <a:r>
              <a:rPr lang="en-GB" sz="2000" dirty="0"/>
              <a:t>Ethnography</a:t>
            </a:r>
          </a:p>
          <a:p>
            <a:pPr lvl="1"/>
            <a:r>
              <a:rPr lang="en-GB" sz="2000" dirty="0"/>
              <a:t>System interface analysis</a:t>
            </a:r>
            <a:endParaRPr lang="en-US" sz="2000" dirty="0"/>
          </a:p>
          <a:p>
            <a:pPr lvl="1"/>
            <a:r>
              <a:rPr lang="en-GB" sz="2000" dirty="0"/>
              <a:t>User interface analysis</a:t>
            </a:r>
            <a:endParaRPr lang="en-US" sz="2000" dirty="0"/>
          </a:p>
          <a:p>
            <a:pPr lvl="1"/>
            <a:r>
              <a:rPr lang="en-GB" sz="2000" dirty="0"/>
              <a:t>Document analysis</a:t>
            </a:r>
          </a:p>
          <a:p>
            <a:pPr>
              <a:buFont typeface="Wingdings 2" panose="05020102010507070707" pitchFamily="18" charset="2"/>
              <a:buNone/>
            </a:pPr>
            <a:endParaRPr lang="en-GB" dirty="0"/>
          </a:p>
          <a:p>
            <a:endParaRPr lang="en-US" dirty="0"/>
          </a:p>
          <a:p>
            <a:endParaRPr lang="en-GB" dirty="0"/>
          </a:p>
        </p:txBody>
      </p:sp>
    </p:spTree>
    <p:extLst>
      <p:ext uri="{BB962C8B-B14F-4D97-AF65-F5344CB8AC3E}">
        <p14:creationId xmlns:p14="http://schemas.microsoft.com/office/powerpoint/2010/main" val="7642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elicitation  techniques</a:t>
            </a:r>
          </a:p>
        </p:txBody>
      </p:sp>
      <p:sp>
        <p:nvSpPr>
          <p:cNvPr id="5" name="Content Placeholder 4"/>
          <p:cNvSpPr>
            <a:spLocks noGrp="1"/>
          </p:cNvSpPr>
          <p:nvPr>
            <p:ph sz="half" idx="2"/>
          </p:nvPr>
        </p:nvSpPr>
        <p:spPr>
          <a:xfrm>
            <a:off x="581193" y="2150293"/>
            <a:ext cx="11029616" cy="4093753"/>
          </a:xfrm>
        </p:spPr>
        <p:txBody>
          <a:bodyPr>
            <a:noAutofit/>
          </a:bodyPr>
          <a:lstStyle/>
          <a:p>
            <a:pPr>
              <a:buFont typeface="Wingdings" pitchFamily="2" charset="2"/>
              <a:buChar char="q"/>
            </a:pPr>
            <a:r>
              <a:rPr lang="en-GB" sz="2000" b="1" dirty="0"/>
              <a:t>Questionnaires</a:t>
            </a:r>
          </a:p>
          <a:p>
            <a:pPr lvl="1"/>
            <a:r>
              <a:rPr lang="en-GB" sz="2000" dirty="0"/>
              <a:t>Provide answer options that cover the full set of possible responses (open &amp; closed question)</a:t>
            </a:r>
          </a:p>
          <a:p>
            <a:pPr lvl="1"/>
            <a:r>
              <a:rPr lang="en-GB" sz="2000" dirty="0"/>
              <a:t>Make answer choices both mutually exclusive (no overlaps in numerical ranges, 1-5 &amp;5-10) </a:t>
            </a:r>
          </a:p>
          <a:p>
            <a:pPr lvl="1"/>
            <a:r>
              <a:rPr lang="en-GB" sz="2000" dirty="0"/>
              <a:t>Don’t phrase a question in a way that implies a “correct” answer</a:t>
            </a:r>
          </a:p>
          <a:p>
            <a:pPr lvl="1"/>
            <a:r>
              <a:rPr lang="en-GB" sz="2000" dirty="0"/>
              <a:t>If you use scales, use them consistently throughout the questionnaire (e.g. 1-9)</a:t>
            </a:r>
          </a:p>
          <a:p>
            <a:pPr lvl="1"/>
            <a:r>
              <a:rPr lang="en-GB" sz="2000" dirty="0"/>
              <a:t>Consider consulting with an expert in questionnaire design and administration to ensure that you ask the right questions of the right people</a:t>
            </a:r>
          </a:p>
          <a:p>
            <a:pPr lvl="1"/>
            <a:r>
              <a:rPr lang="en-GB" sz="2000" dirty="0"/>
              <a:t>Always test a questionnaire before distributing it. It’s frustrating to discover too late that a question was phrased ambiguously or to realize that an important question was omitted</a:t>
            </a:r>
          </a:p>
          <a:p>
            <a:pPr lvl="1"/>
            <a:r>
              <a:rPr lang="en-GB" sz="2000" dirty="0"/>
              <a:t>Don’t ask too many questions or people won’t respond</a:t>
            </a:r>
          </a:p>
          <a:p>
            <a:endParaRPr lang="en-GB" sz="1600" dirty="0"/>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10200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81848" y="1828801"/>
            <a:ext cx="10728960" cy="4650260"/>
          </a:xfrm>
          <a:prstGeom prst="rect">
            <a:avLst/>
          </a:prstGeom>
        </p:spPr>
      </p:pic>
      <p:sp>
        <p:nvSpPr>
          <p:cNvPr id="2" name="Title 1"/>
          <p:cNvSpPr>
            <a:spLocks noGrp="1"/>
          </p:cNvSpPr>
          <p:nvPr>
            <p:ph type="title"/>
          </p:nvPr>
        </p:nvSpPr>
        <p:spPr/>
        <p:txBody>
          <a:bodyPr/>
          <a:lstStyle/>
          <a:p>
            <a:r>
              <a:rPr lang="en-GB" dirty="0"/>
              <a:t>Elicitation techniques</a:t>
            </a:r>
          </a:p>
        </p:txBody>
      </p:sp>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2444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Elicitation  Process</a:t>
            </a:r>
          </a:p>
        </p:txBody>
      </p:sp>
      <p:sp>
        <p:nvSpPr>
          <p:cNvPr id="3" name="Content Placeholder 2"/>
          <p:cNvSpPr>
            <a:spLocks noGrp="1"/>
          </p:cNvSpPr>
          <p:nvPr>
            <p:ph idx="1"/>
          </p:nvPr>
        </p:nvSpPr>
        <p:spPr>
          <a:xfrm>
            <a:off x="568129" y="1933304"/>
            <a:ext cx="11029615" cy="4741816"/>
          </a:xfrm>
        </p:spPr>
        <p:txBody>
          <a:bodyPr>
            <a:normAutofit fontScale="85000" lnSpcReduction="20000"/>
          </a:bodyPr>
          <a:lstStyle/>
          <a:p>
            <a:pPr>
              <a:buFont typeface="Wingdings" pitchFamily="2" charset="2"/>
              <a:buChar char="q"/>
            </a:pPr>
            <a:r>
              <a:rPr lang="en-GB" sz="2200" b="1" dirty="0"/>
              <a:t> Preparing for Elicitation</a:t>
            </a:r>
          </a:p>
          <a:p>
            <a:pPr lvl="1"/>
            <a:r>
              <a:rPr lang="en-GB" sz="2200" dirty="0">
                <a:solidFill>
                  <a:srgbClr val="C00000"/>
                </a:solidFill>
              </a:rPr>
              <a:t>Plan session scope and agenda</a:t>
            </a:r>
          </a:p>
          <a:p>
            <a:pPr lvl="1"/>
            <a:r>
              <a:rPr lang="en-GB" sz="2200" dirty="0">
                <a:solidFill>
                  <a:srgbClr val="C00000"/>
                </a:solidFill>
              </a:rPr>
              <a:t>Prepare resources</a:t>
            </a:r>
          </a:p>
          <a:p>
            <a:pPr lvl="1"/>
            <a:r>
              <a:rPr lang="en-GB" sz="2200" dirty="0">
                <a:solidFill>
                  <a:srgbClr val="C00000"/>
                </a:solidFill>
              </a:rPr>
              <a:t>Learn about the stakeholders</a:t>
            </a:r>
          </a:p>
          <a:p>
            <a:pPr lvl="1"/>
            <a:r>
              <a:rPr lang="en-GB" sz="2200" dirty="0">
                <a:solidFill>
                  <a:srgbClr val="C00000"/>
                </a:solidFill>
              </a:rPr>
              <a:t>Prepare questions</a:t>
            </a:r>
          </a:p>
          <a:p>
            <a:pPr lvl="1"/>
            <a:r>
              <a:rPr lang="en-GB" sz="2200" dirty="0">
                <a:solidFill>
                  <a:srgbClr val="C00000"/>
                </a:solidFill>
              </a:rPr>
              <a:t>Prepare straw man models (brain storming, business jargon)</a:t>
            </a:r>
          </a:p>
          <a:p>
            <a:pPr>
              <a:buFont typeface="Wingdings" pitchFamily="2" charset="2"/>
              <a:buChar char="q"/>
            </a:pPr>
            <a:r>
              <a:rPr lang="en-GB" sz="2200" b="1" dirty="0"/>
              <a:t> Performing Elicitation Activities</a:t>
            </a:r>
            <a:r>
              <a:rPr lang="en-GB" sz="2200" dirty="0"/>
              <a:t> </a:t>
            </a:r>
          </a:p>
          <a:p>
            <a:pPr lvl="1"/>
            <a:r>
              <a:rPr lang="en-GB" sz="2200" dirty="0">
                <a:solidFill>
                  <a:srgbClr val="C00000"/>
                </a:solidFill>
              </a:rPr>
              <a:t>Educate stakeholders</a:t>
            </a:r>
          </a:p>
          <a:p>
            <a:pPr lvl="1"/>
            <a:r>
              <a:rPr lang="en-GB" sz="2200" dirty="0">
                <a:solidFill>
                  <a:srgbClr val="C00000"/>
                </a:solidFill>
              </a:rPr>
              <a:t>Take good notes</a:t>
            </a:r>
          </a:p>
          <a:p>
            <a:pPr lvl="1"/>
            <a:r>
              <a:rPr lang="en-GB" sz="2200" dirty="0">
                <a:solidFill>
                  <a:srgbClr val="C00000"/>
                </a:solidFill>
              </a:rPr>
              <a:t>Exploit the physical space</a:t>
            </a:r>
          </a:p>
          <a:p>
            <a:pPr>
              <a:buFont typeface="Wingdings" pitchFamily="2" charset="2"/>
              <a:buChar char="q"/>
            </a:pPr>
            <a:r>
              <a:rPr lang="en-GB" sz="2200" b="1" dirty="0"/>
              <a:t>Following Up after Elicitation</a:t>
            </a:r>
          </a:p>
          <a:p>
            <a:pPr lvl="1"/>
            <a:r>
              <a:rPr lang="en-GB" sz="2200" dirty="0">
                <a:solidFill>
                  <a:srgbClr val="C00000"/>
                </a:solidFill>
              </a:rPr>
              <a:t>Organizing and sharing the notes (check with the customer again)</a:t>
            </a:r>
          </a:p>
          <a:p>
            <a:pPr lvl="1"/>
            <a:r>
              <a:rPr lang="en-GB" sz="2200" dirty="0">
                <a:solidFill>
                  <a:srgbClr val="C00000"/>
                </a:solidFill>
              </a:rPr>
              <a:t>Documenting open issues</a:t>
            </a:r>
            <a:endParaRPr lang="en-GB" sz="2000" b="1" dirty="0"/>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94884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pic>
        <p:nvPicPr>
          <p:cNvPr id="5" name="Content Placeholder 4"/>
          <p:cNvPicPr>
            <a:picLocks noGrp="1" noChangeAspect="1"/>
          </p:cNvPicPr>
          <p:nvPr>
            <p:ph idx="1"/>
          </p:nvPr>
        </p:nvPicPr>
        <p:blipFill>
          <a:blip r:embed="rId2"/>
          <a:stretch>
            <a:fillRect/>
          </a:stretch>
        </p:blipFill>
        <p:spPr>
          <a:xfrm>
            <a:off x="3130517" y="1978025"/>
            <a:ext cx="5930965" cy="4718976"/>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09751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Classifying customer input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400" dirty="0"/>
              <a:t>Anything that doesn’t fit into the classified categories might be:</a:t>
            </a:r>
          </a:p>
          <a:p>
            <a:pPr lvl="1"/>
            <a:r>
              <a:rPr lang="en-GB" sz="2000" dirty="0">
                <a:solidFill>
                  <a:srgbClr val="C00000"/>
                </a:solidFill>
              </a:rPr>
              <a:t>A project requirement </a:t>
            </a:r>
            <a:r>
              <a:rPr lang="en-GB" sz="2000" dirty="0"/>
              <a:t>not related to the software product, </a:t>
            </a:r>
            <a:br>
              <a:rPr lang="en-GB" sz="2000" dirty="0"/>
            </a:br>
            <a:r>
              <a:rPr lang="en-GB" sz="2000" dirty="0"/>
              <a:t>such as the need to train users on the new system</a:t>
            </a:r>
          </a:p>
          <a:p>
            <a:pPr lvl="1"/>
            <a:r>
              <a:rPr lang="en-GB" sz="2000" dirty="0">
                <a:solidFill>
                  <a:srgbClr val="C00000"/>
                </a:solidFill>
              </a:rPr>
              <a:t>A project constraint</a:t>
            </a:r>
            <a:r>
              <a:rPr lang="en-GB" sz="2000" dirty="0"/>
              <a:t>, such as a cost or schedule restriction</a:t>
            </a:r>
            <a:br>
              <a:rPr lang="en-GB" sz="2000" dirty="0"/>
            </a:br>
            <a:r>
              <a:rPr lang="en-GB" sz="2000" dirty="0"/>
              <a:t>(as opposed to the design or implementation constraints)</a:t>
            </a:r>
          </a:p>
          <a:p>
            <a:pPr lvl="1"/>
            <a:r>
              <a:rPr lang="en-GB" sz="2000" dirty="0"/>
              <a:t>Additional information of a historical, context-setting, or descriptive nature</a:t>
            </a:r>
          </a:p>
          <a:p>
            <a:pPr lvl="1"/>
            <a:r>
              <a:rPr lang="en-GB" sz="2000" dirty="0"/>
              <a:t>Extraneous information that does not add value</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19648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you  know  when  you’re  done?</a:t>
            </a:r>
          </a:p>
        </p:txBody>
      </p:sp>
      <p:sp>
        <p:nvSpPr>
          <p:cNvPr id="3" name="Content Placeholder 2"/>
          <p:cNvSpPr>
            <a:spLocks noGrp="1"/>
          </p:cNvSpPr>
          <p:nvPr>
            <p:ph idx="1"/>
          </p:nvPr>
        </p:nvSpPr>
        <p:spPr>
          <a:xfrm>
            <a:off x="581192" y="2154370"/>
            <a:ext cx="11029615" cy="3985173"/>
          </a:xfrm>
        </p:spPr>
        <p:txBody>
          <a:bodyPr>
            <a:normAutofit/>
          </a:bodyPr>
          <a:lstStyle/>
          <a:p>
            <a:r>
              <a:rPr lang="en-GB" sz="2000" dirty="0"/>
              <a:t>The users can’t think of any more use cases or user stories. Users tend to identify</a:t>
            </a:r>
            <a:br>
              <a:rPr lang="en-GB" sz="2000" dirty="0"/>
            </a:br>
            <a:r>
              <a:rPr lang="en-GB" sz="2000" dirty="0"/>
              <a:t> user requirements in sequence of </a:t>
            </a:r>
            <a:r>
              <a:rPr lang="en-GB" sz="2000" dirty="0">
                <a:solidFill>
                  <a:srgbClr val="0070C0"/>
                </a:solidFill>
              </a:rPr>
              <a:t>decreasing importance</a:t>
            </a:r>
            <a:r>
              <a:rPr lang="en-GB" sz="2000" dirty="0"/>
              <a:t>.</a:t>
            </a:r>
          </a:p>
          <a:p>
            <a:r>
              <a:rPr lang="en-GB" sz="2000" dirty="0"/>
              <a:t>Users propose new scenarios, but they don’t lead to any new functional requirements. </a:t>
            </a:r>
            <a:br>
              <a:rPr lang="en-GB" sz="2000" dirty="0"/>
            </a:br>
            <a:r>
              <a:rPr lang="en-GB" sz="2000" dirty="0"/>
              <a:t>A “new” use case might really be an </a:t>
            </a:r>
            <a:r>
              <a:rPr lang="en-GB" sz="2000" dirty="0">
                <a:solidFill>
                  <a:srgbClr val="0070C0"/>
                </a:solidFill>
              </a:rPr>
              <a:t>alternative flow </a:t>
            </a:r>
            <a:r>
              <a:rPr lang="en-GB" sz="2000" dirty="0"/>
              <a:t>for a use case you’ve already captured.</a:t>
            </a:r>
          </a:p>
          <a:p>
            <a:r>
              <a:rPr lang="en-GB" sz="2000" dirty="0"/>
              <a:t>Users repeat issues they already covered in previous discussions.</a:t>
            </a:r>
          </a:p>
          <a:p>
            <a:r>
              <a:rPr lang="en-GB" sz="2000" dirty="0"/>
              <a:t>Suggested new features, user requirements, or functional requirements are all deemed</a:t>
            </a:r>
            <a:br>
              <a:rPr lang="en-GB" sz="2000" dirty="0"/>
            </a:br>
            <a:r>
              <a:rPr lang="en-GB" sz="2000" dirty="0"/>
              <a:t> to be </a:t>
            </a:r>
            <a:r>
              <a:rPr lang="en-GB" sz="2000" dirty="0">
                <a:solidFill>
                  <a:srgbClr val="0070C0"/>
                </a:solidFill>
              </a:rPr>
              <a:t>out of scope</a:t>
            </a:r>
            <a:r>
              <a:rPr lang="en-GB" sz="2000" dirty="0"/>
              <a:t>.</a:t>
            </a:r>
          </a:p>
          <a:p>
            <a:r>
              <a:rPr lang="en-GB" sz="2000" dirty="0"/>
              <a:t>The users are proposing capabilities that might be included “sometime in the lifetime of the product” rather than “in the specific product we’re talking about right now.”</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9850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  vision  and  project  scope</a:t>
            </a:r>
          </a:p>
        </p:txBody>
      </p:sp>
      <p:pic>
        <p:nvPicPr>
          <p:cNvPr id="5" name="Picture 4"/>
          <p:cNvPicPr>
            <a:picLocks noChangeAspect="1"/>
          </p:cNvPicPr>
          <p:nvPr/>
        </p:nvPicPr>
        <p:blipFill>
          <a:blip r:embed="rId2"/>
          <a:stretch>
            <a:fillRect/>
          </a:stretch>
        </p:blipFill>
        <p:spPr>
          <a:xfrm>
            <a:off x="736562" y="2332798"/>
            <a:ext cx="11029615" cy="3269196"/>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23680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cautions  about  elicitation</a:t>
            </a:r>
          </a:p>
        </p:txBody>
      </p:sp>
      <p:sp>
        <p:nvSpPr>
          <p:cNvPr id="3" name="Content Placeholder 2"/>
          <p:cNvSpPr>
            <a:spLocks noGrp="1"/>
          </p:cNvSpPr>
          <p:nvPr>
            <p:ph idx="1"/>
          </p:nvPr>
        </p:nvSpPr>
        <p:spPr>
          <a:xfrm>
            <a:off x="581192" y="2154370"/>
            <a:ext cx="11029615" cy="3554099"/>
          </a:xfrm>
        </p:spPr>
        <p:txBody>
          <a:bodyPr>
            <a:normAutofit/>
          </a:bodyPr>
          <a:lstStyle/>
          <a:p>
            <a:pPr>
              <a:buFont typeface="Wingdings" pitchFamily="2" charset="2"/>
              <a:buChar char="q"/>
            </a:pPr>
            <a:r>
              <a:rPr lang="en-GB" sz="2000" dirty="0"/>
              <a:t>Balance stakeholder</a:t>
            </a:r>
          </a:p>
          <a:p>
            <a:pPr lvl="1">
              <a:buFont typeface="Wingdings" pitchFamily="2" charset="2"/>
              <a:buChar char="§"/>
            </a:pPr>
            <a:r>
              <a:rPr lang="en-GB" sz="2000" dirty="0">
                <a:solidFill>
                  <a:srgbClr val="C00000"/>
                </a:solidFill>
              </a:rPr>
              <a:t>Collect input from too few representatives</a:t>
            </a:r>
          </a:p>
          <a:p>
            <a:pPr lvl="1">
              <a:buFont typeface="Wingdings" pitchFamily="2" charset="2"/>
              <a:buChar char="§"/>
            </a:pPr>
            <a:r>
              <a:rPr lang="en-GB" sz="2000" dirty="0">
                <a:solidFill>
                  <a:srgbClr val="C00000"/>
                </a:solidFill>
              </a:rPr>
              <a:t>Hearing the voice of the loudest (most opinionated customer) </a:t>
            </a:r>
          </a:p>
          <a:p>
            <a:pPr>
              <a:buFont typeface="Wingdings" pitchFamily="2" charset="2"/>
              <a:buChar char="q"/>
            </a:pPr>
            <a:r>
              <a:rPr lang="en-GB" sz="2000" dirty="0"/>
              <a:t>Define scope appropriately</a:t>
            </a:r>
          </a:p>
          <a:p>
            <a:pPr lvl="1">
              <a:buFont typeface="Wingdings" pitchFamily="2" charset="2"/>
              <a:buChar char="§"/>
            </a:pPr>
            <a:r>
              <a:rPr lang="en-GB" sz="2000" dirty="0">
                <a:solidFill>
                  <a:srgbClr val="C00000"/>
                </a:solidFill>
              </a:rPr>
              <a:t>Project scope is improperly defined</a:t>
            </a:r>
          </a:p>
          <a:p>
            <a:pPr lvl="1">
              <a:buFont typeface="Wingdings" pitchFamily="2" charset="2"/>
              <a:buChar char="§"/>
            </a:pPr>
            <a:r>
              <a:rPr lang="en-US" sz="2000" dirty="0">
                <a:solidFill>
                  <a:srgbClr val="C00000"/>
                </a:solidFill>
              </a:rPr>
              <a:t>Requirements should specify ‘what’ the system do (requirements) but not ‘how’ to do (process)</a:t>
            </a:r>
            <a:endParaRPr lang="en-GB" sz="2000" dirty="0">
              <a:solidFill>
                <a:srgbClr val="C00000"/>
              </a:solidFill>
            </a:endParaRPr>
          </a:p>
          <a:p>
            <a:pPr>
              <a:buFont typeface="Wingdings" pitchFamily="2" charset="2"/>
              <a:buChar char="q"/>
            </a:pPr>
            <a:r>
              <a:rPr lang="en-GB" sz="2000" dirty="0"/>
              <a:t>Research within reason</a:t>
            </a:r>
          </a:p>
          <a:p>
            <a:pPr lvl="1">
              <a:buFont typeface="Wingdings" pitchFamily="2" charset="2"/>
              <a:buChar char="§"/>
            </a:pPr>
            <a:r>
              <a:rPr lang="en-GB" sz="2000" dirty="0">
                <a:solidFill>
                  <a:srgbClr val="C00000"/>
                </a:solidFill>
              </a:rPr>
              <a:t> Exploratory research sometimes disrupts elicitation (but extensive research)</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258912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Assumed  and  implied  requirements</a:t>
            </a:r>
          </a:p>
        </p:txBody>
      </p:sp>
      <p:sp>
        <p:nvSpPr>
          <p:cNvPr id="3" name="Content Placeholder 2"/>
          <p:cNvSpPr>
            <a:spLocks noGrp="1"/>
          </p:cNvSpPr>
          <p:nvPr>
            <p:ph idx="1"/>
          </p:nvPr>
        </p:nvSpPr>
        <p:spPr>
          <a:xfrm>
            <a:off x="581192" y="2180496"/>
            <a:ext cx="11029615" cy="4011298"/>
          </a:xfrm>
        </p:spPr>
        <p:txBody>
          <a:bodyPr>
            <a:normAutofit/>
          </a:bodyPr>
          <a:lstStyle/>
          <a:p>
            <a:pPr>
              <a:buFont typeface="Wingdings" pitchFamily="2" charset="2"/>
              <a:buChar char="q"/>
            </a:pPr>
            <a:r>
              <a:rPr lang="en-GB" sz="2200" dirty="0">
                <a:solidFill>
                  <a:srgbClr val="C00000"/>
                </a:solidFill>
              </a:rPr>
              <a:t>Assumed requirements</a:t>
            </a:r>
          </a:p>
          <a:p>
            <a:pPr lvl="1">
              <a:buFont typeface="Wingdings" panose="05000000000000000000" pitchFamily="2" charset="2"/>
              <a:buChar char="§"/>
            </a:pPr>
            <a:r>
              <a:rPr lang="en-GB" sz="2200" dirty="0"/>
              <a:t>are those that people expect without having explicitly expressed them</a:t>
            </a:r>
          </a:p>
          <a:p>
            <a:pPr lvl="1">
              <a:buFont typeface="Wingdings" panose="05000000000000000000" pitchFamily="2" charset="2"/>
              <a:buChar char="§"/>
            </a:pPr>
            <a:r>
              <a:rPr lang="en-GB" sz="2200" dirty="0"/>
              <a:t>what you assume as being obvious might not be the same as assumptions</a:t>
            </a:r>
            <a:br>
              <a:rPr lang="en-GB" sz="2200" dirty="0"/>
            </a:br>
            <a:r>
              <a:rPr lang="en-GB" sz="2200" dirty="0"/>
              <a:t>that various developers make</a:t>
            </a:r>
          </a:p>
          <a:p>
            <a:endParaRPr lang="en-GB" sz="2200" dirty="0"/>
          </a:p>
          <a:p>
            <a:pPr>
              <a:buFont typeface="Wingdings" pitchFamily="2" charset="2"/>
              <a:buChar char="q"/>
            </a:pPr>
            <a:r>
              <a:rPr lang="en-GB" sz="2200" dirty="0">
                <a:solidFill>
                  <a:srgbClr val="C00000"/>
                </a:solidFill>
              </a:rPr>
              <a:t>Implied requirements</a:t>
            </a:r>
          </a:p>
          <a:p>
            <a:pPr lvl="1">
              <a:buFont typeface="Wingdings" panose="05000000000000000000" pitchFamily="2" charset="2"/>
              <a:buChar char="§"/>
            </a:pPr>
            <a:r>
              <a:rPr lang="en-GB" sz="2200" dirty="0"/>
              <a:t>are necessary because of another requirement but aren’t explicitly stated (dependency)</a:t>
            </a:r>
          </a:p>
          <a:p>
            <a:pPr lvl="1">
              <a:buFont typeface="Wingdings" panose="05000000000000000000" pitchFamily="2" charset="2"/>
              <a:buChar char="§"/>
            </a:pPr>
            <a:r>
              <a:rPr lang="en-GB" sz="2200" dirty="0"/>
              <a:t>Developers can’t implement functionality they don’t know about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14835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 missing requirements</a:t>
            </a:r>
          </a:p>
        </p:txBody>
      </p:sp>
      <p:sp>
        <p:nvSpPr>
          <p:cNvPr id="3" name="Content Placeholder 2"/>
          <p:cNvSpPr>
            <a:spLocks noGrp="1"/>
          </p:cNvSpPr>
          <p:nvPr>
            <p:ph idx="1"/>
          </p:nvPr>
        </p:nvSpPr>
        <p:spPr>
          <a:xfrm>
            <a:off x="581192" y="2206621"/>
            <a:ext cx="11029615" cy="3893733"/>
          </a:xfrm>
        </p:spPr>
        <p:txBody>
          <a:bodyPr>
            <a:noAutofit/>
          </a:bodyPr>
          <a:lstStyle/>
          <a:p>
            <a:r>
              <a:rPr lang="en-GB" sz="2000" dirty="0"/>
              <a:t>Decompose high-level requirements into </a:t>
            </a:r>
            <a:r>
              <a:rPr lang="en-GB" sz="2000" dirty="0">
                <a:solidFill>
                  <a:srgbClr val="0070C0"/>
                </a:solidFill>
              </a:rPr>
              <a:t>enough detail </a:t>
            </a:r>
            <a:r>
              <a:rPr lang="en-GB" sz="2000" dirty="0"/>
              <a:t>to reveal exactly what is being requested</a:t>
            </a:r>
          </a:p>
          <a:p>
            <a:r>
              <a:rPr lang="en-GB" sz="2000" dirty="0"/>
              <a:t>Ensure that all </a:t>
            </a:r>
            <a:r>
              <a:rPr lang="en-GB" sz="2000" dirty="0">
                <a:solidFill>
                  <a:srgbClr val="0070C0"/>
                </a:solidFill>
              </a:rPr>
              <a:t>user classes </a:t>
            </a:r>
            <a:r>
              <a:rPr lang="en-GB" sz="2000" dirty="0"/>
              <a:t>have provided input</a:t>
            </a:r>
          </a:p>
          <a:p>
            <a:r>
              <a:rPr lang="en-GB" sz="2000" dirty="0"/>
              <a:t>Trace system requirements, user requirements, and business rules to their corresponding functional requirements to make sure that all the necessary functionality was derived</a:t>
            </a:r>
          </a:p>
          <a:p>
            <a:r>
              <a:rPr lang="en-GB" sz="2000" dirty="0"/>
              <a:t>Sets of requirements with complex Boolean logic (ANDs, ORs, and NOTs) often are incomplete</a:t>
            </a:r>
          </a:p>
          <a:p>
            <a:r>
              <a:rPr lang="en-GB" sz="2000" dirty="0"/>
              <a:t>Create a </a:t>
            </a:r>
            <a:r>
              <a:rPr lang="en-GB" sz="2000" dirty="0">
                <a:solidFill>
                  <a:srgbClr val="0070C0"/>
                </a:solidFill>
              </a:rPr>
              <a:t>checklist</a:t>
            </a:r>
            <a:r>
              <a:rPr lang="en-GB" sz="2000" dirty="0"/>
              <a:t> of common functional areas to consider for your projects</a:t>
            </a:r>
          </a:p>
          <a:p>
            <a:r>
              <a:rPr lang="en-GB" sz="2000" dirty="0"/>
              <a:t>A data model can reveal missing functionality (ER diagram)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78744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&amp;  User Stories</a:t>
            </a:r>
            <a:endParaRPr lang="en-GB" dirty="0"/>
          </a:p>
        </p:txBody>
      </p:sp>
      <p:sp>
        <p:nvSpPr>
          <p:cNvPr id="3" name="Content Placeholder 2"/>
          <p:cNvSpPr>
            <a:spLocks noGrp="1"/>
          </p:cNvSpPr>
          <p:nvPr>
            <p:ph idx="1"/>
          </p:nvPr>
        </p:nvSpPr>
        <p:spPr>
          <a:xfrm>
            <a:off x="457201" y="2180496"/>
            <a:ext cx="11153607" cy="3919858"/>
          </a:xfrm>
        </p:spPr>
        <p:txBody>
          <a:bodyPr>
            <a:noAutofit/>
          </a:bodyPr>
          <a:lstStyle/>
          <a:p>
            <a:pPr>
              <a:buFont typeface="Wingdings" pitchFamily="2" charset="2"/>
              <a:buChar char="q"/>
            </a:pPr>
            <a:r>
              <a:rPr lang="en-GB" sz="2200" dirty="0">
                <a:solidFill>
                  <a:srgbClr val="C00000"/>
                </a:solidFill>
              </a:rPr>
              <a:t>A use case</a:t>
            </a:r>
          </a:p>
          <a:p>
            <a:pPr lvl="1">
              <a:buFont typeface="Wingdings" panose="05000000000000000000" pitchFamily="2" charset="2"/>
              <a:buChar char="§"/>
            </a:pPr>
            <a:r>
              <a:rPr lang="en-GB" sz="2200" dirty="0"/>
              <a:t>Describes a sequence of interactions between a system and an external actor that results in the actor being able to achieve some outcome of value. </a:t>
            </a:r>
          </a:p>
          <a:p>
            <a:pPr lvl="1">
              <a:buFont typeface="Wingdings" panose="05000000000000000000" pitchFamily="2" charset="2"/>
              <a:buChar char="§"/>
            </a:pPr>
            <a:r>
              <a:rPr lang="en-GB" sz="2200" dirty="0">
                <a:solidFill>
                  <a:srgbClr val="002060"/>
                </a:solidFill>
              </a:rPr>
              <a:t>The names of use cases are always written in the form of a verb followed by an object.</a:t>
            </a:r>
          </a:p>
          <a:p>
            <a:endParaRPr lang="en-GB" sz="2400" b="1" dirty="0">
              <a:solidFill>
                <a:srgbClr val="C00000"/>
              </a:solidFill>
            </a:endParaRPr>
          </a:p>
          <a:p>
            <a:pPr>
              <a:buFont typeface="Wingdings" pitchFamily="2" charset="2"/>
              <a:buChar char="q"/>
            </a:pPr>
            <a:r>
              <a:rPr lang="en-GB" sz="2200" dirty="0">
                <a:solidFill>
                  <a:srgbClr val="C00000"/>
                </a:solidFill>
              </a:rPr>
              <a:t>User stories </a:t>
            </a:r>
          </a:p>
          <a:p>
            <a:pPr lvl="1">
              <a:buFont typeface="Wingdings" panose="05000000000000000000" pitchFamily="2" charset="2"/>
              <a:buChar char="§"/>
            </a:pPr>
            <a:r>
              <a:rPr lang="en-GB" sz="2200" dirty="0"/>
              <a:t>Often are written according to the following template, although other styles also are used:</a:t>
            </a:r>
          </a:p>
          <a:p>
            <a:pPr lvl="1">
              <a:buFont typeface="Wingdings" panose="05000000000000000000" pitchFamily="2" charset="2"/>
              <a:buChar char="§"/>
            </a:pPr>
            <a:r>
              <a:rPr lang="en-GB" sz="2200" i="1" dirty="0">
                <a:solidFill>
                  <a:srgbClr val="002060"/>
                </a:solidFill>
              </a:rPr>
              <a:t>As a &lt;type of user&gt;, I want &lt;some goal&gt; so that &lt;some reason&gt;</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94149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Cases  &amp;  User Stories</a:t>
            </a:r>
          </a:p>
        </p:txBody>
      </p:sp>
      <p:sp>
        <p:nvSpPr>
          <p:cNvPr id="3" name="Content Placeholder 2"/>
          <p:cNvSpPr>
            <a:spLocks noGrp="1"/>
          </p:cNvSpPr>
          <p:nvPr>
            <p:ph idx="1"/>
          </p:nvPr>
        </p:nvSpPr>
        <p:spPr>
          <a:xfrm>
            <a:off x="568129" y="1997616"/>
            <a:ext cx="11029615" cy="3678303"/>
          </a:xfrm>
        </p:spPr>
        <p:txBody>
          <a:bodyPr/>
          <a:lstStyle/>
          <a:p>
            <a:pPr marL="0" indent="0">
              <a:buNone/>
            </a:pPr>
            <a:r>
              <a:rPr lang="en-US" sz="2000" dirty="0">
                <a:solidFill>
                  <a:srgbClr val="C00000"/>
                </a:solidFill>
              </a:rPr>
              <a:t>    Sample Use Cases</a:t>
            </a:r>
          </a:p>
          <a:p>
            <a:endParaRPr lang="en-US" sz="2000" dirty="0"/>
          </a:p>
          <a:p>
            <a:endParaRPr lang="en-US" dirty="0"/>
          </a:p>
          <a:p>
            <a:endParaRPr lang="en-US" dirty="0"/>
          </a:p>
          <a:p>
            <a:pPr lvl="1"/>
            <a:endParaRPr lang="en-US" dirty="0"/>
          </a:p>
          <a:p>
            <a:endParaRPr lang="en-US" dirty="0"/>
          </a:p>
          <a:p>
            <a:pPr marL="0" indent="0">
              <a:buNone/>
            </a:pPr>
            <a:r>
              <a:rPr lang="en-US" sz="2000" dirty="0">
                <a:solidFill>
                  <a:srgbClr val="C00000"/>
                </a:solidFill>
              </a:rPr>
              <a:t>    Sample User Story</a:t>
            </a:r>
          </a:p>
          <a:p>
            <a:pPr lvl="1"/>
            <a:endParaRPr lang="en-GB" dirty="0"/>
          </a:p>
        </p:txBody>
      </p:sp>
      <p:graphicFrame>
        <p:nvGraphicFramePr>
          <p:cNvPr id="5" name="Table 4"/>
          <p:cNvGraphicFramePr>
            <a:graphicFrameLocks noGrp="1"/>
          </p:cNvGraphicFramePr>
          <p:nvPr/>
        </p:nvGraphicFramePr>
        <p:xfrm>
          <a:off x="952500" y="2444326"/>
          <a:ext cx="10320746" cy="2011680"/>
        </p:xfrm>
        <a:graphic>
          <a:graphicData uri="http://schemas.openxmlformats.org/drawingml/2006/table">
            <a:tbl>
              <a:tblPr firstRow="1" bandRow="1">
                <a:tableStyleId>{5C22544A-7EE6-4342-B048-85BDC9FD1C3A}</a:tableStyleId>
              </a:tblPr>
              <a:tblGrid>
                <a:gridCol w="4024449">
                  <a:extLst>
                    <a:ext uri="{9D8B030D-6E8A-4147-A177-3AD203B41FA5}">
                      <a16:colId xmlns:a16="http://schemas.microsoft.com/office/drawing/2014/main" val="20000"/>
                    </a:ext>
                  </a:extLst>
                </a:gridCol>
                <a:gridCol w="6296297">
                  <a:extLst>
                    <a:ext uri="{9D8B030D-6E8A-4147-A177-3AD203B41FA5}">
                      <a16:colId xmlns:a16="http://schemas.microsoft.com/office/drawing/2014/main" val="20001"/>
                    </a:ext>
                  </a:extLst>
                </a:gridCol>
              </a:tblGrid>
              <a:tr h="370840">
                <a:tc>
                  <a:txBody>
                    <a:bodyPr/>
                    <a:lstStyle/>
                    <a:p>
                      <a:r>
                        <a:rPr lang="en-GB" sz="2000" dirty="0"/>
                        <a:t>Application</a:t>
                      </a:r>
                    </a:p>
                  </a:txBody>
                  <a:tcPr/>
                </a:tc>
                <a:tc>
                  <a:txBody>
                    <a:bodyPr/>
                    <a:lstStyle/>
                    <a:p>
                      <a:r>
                        <a:rPr lang="en-GB" sz="2000" dirty="0"/>
                        <a:t>Sample use case</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p>
                      <a:r>
                        <a:rPr lang="en-GB" sz="2000" dirty="0"/>
                        <a:t>Search for an Item</a:t>
                      </a:r>
                    </a:p>
                    <a:p>
                      <a:r>
                        <a:rPr lang="en-GB" sz="2000" dirty="0"/>
                        <a:t>Buy an Item</a:t>
                      </a:r>
                    </a:p>
                    <a:p>
                      <a:r>
                        <a:rPr lang="en-GB" sz="2000" dirty="0"/>
                        <a:t>Track a Shipped Package</a:t>
                      </a:r>
                    </a:p>
                    <a:p>
                      <a:r>
                        <a:rPr lang="en-GB" sz="2000" dirty="0"/>
                        <a:t>Cancel an Unshipped Order</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978626" y="4872962"/>
          <a:ext cx="10363200" cy="140208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2298700">
                  <a:extLst>
                    <a:ext uri="{9D8B030D-6E8A-4147-A177-3AD203B41FA5}">
                      <a16:colId xmlns:a16="http://schemas.microsoft.com/office/drawing/2014/main" val="20001"/>
                    </a:ext>
                  </a:extLst>
                </a:gridCol>
                <a:gridCol w="6350000">
                  <a:extLst>
                    <a:ext uri="{9D8B030D-6E8A-4147-A177-3AD203B41FA5}">
                      <a16:colId xmlns:a16="http://schemas.microsoft.com/office/drawing/2014/main" val="20002"/>
                    </a:ext>
                  </a:extLst>
                </a:gridCol>
              </a:tblGrid>
              <a:tr h="370840">
                <a:tc>
                  <a:txBody>
                    <a:bodyPr/>
                    <a:lstStyle/>
                    <a:p>
                      <a:r>
                        <a:rPr lang="en-GB" sz="2000" dirty="0"/>
                        <a:t>Application</a:t>
                      </a:r>
                    </a:p>
                  </a:txBody>
                  <a:tcPr/>
                </a:tc>
                <a:tc>
                  <a:txBody>
                    <a:bodyPr/>
                    <a:lstStyle/>
                    <a:p>
                      <a:r>
                        <a:rPr lang="en-GB" sz="2000" dirty="0"/>
                        <a:t>Sample use case</a:t>
                      </a:r>
                    </a:p>
                  </a:txBody>
                  <a:tcPr/>
                </a:tc>
                <a:tc>
                  <a:txBody>
                    <a:bodyPr/>
                    <a:lstStyle/>
                    <a:p>
                      <a:r>
                        <a:rPr lang="en-GB" sz="2000" dirty="0"/>
                        <a:t>Corresponding user story</a:t>
                      </a:r>
                    </a:p>
                  </a:txBody>
                  <a:tcPr/>
                </a:tc>
                <a:extLst>
                  <a:ext uri="{0D108BD9-81ED-4DB2-BD59-A6C34878D82A}">
                    <a16:rowId xmlns:a16="http://schemas.microsoft.com/office/drawing/2014/main" val="10000"/>
                  </a:ext>
                </a:extLst>
              </a:tr>
              <a:tr h="370840">
                <a:tc>
                  <a:txBody>
                    <a:bodyPr/>
                    <a:lstStyle/>
                    <a:p>
                      <a:r>
                        <a:rPr lang="en-GB" sz="2000" dirty="0"/>
                        <a:t>Online bookstore</a:t>
                      </a:r>
                    </a:p>
                  </a:txBody>
                  <a:tcPr/>
                </a:tc>
                <a:tc>
                  <a:txBody>
                    <a:bodyPr/>
                    <a:lstStyle/>
                    <a:p>
                      <a:r>
                        <a:rPr lang="en-GB" sz="2000" dirty="0"/>
                        <a:t>Update Customer Profile</a:t>
                      </a:r>
                    </a:p>
                  </a:txBody>
                  <a:tcPr/>
                </a:tc>
                <a:tc>
                  <a:txBody>
                    <a:bodyPr/>
                    <a:lstStyle/>
                    <a:p>
                      <a:r>
                        <a:rPr lang="en-GB" sz="2000" dirty="0"/>
                        <a:t>As a customer, I want to update my customer profile so that future purchases are billed to a new credit card number.</a:t>
                      </a:r>
                    </a:p>
                  </a:txBody>
                  <a:tcPr/>
                </a:tc>
                <a:extLst>
                  <a:ext uri="{0D108BD9-81ED-4DB2-BD59-A6C34878D82A}">
                    <a16:rowId xmlns:a16="http://schemas.microsoft.com/office/drawing/2014/main" val="10001"/>
                  </a:ext>
                </a:extLst>
              </a:tr>
            </a:tbl>
          </a:graphicData>
        </a:graphic>
      </p:graphicFrame>
      <p:sp>
        <p:nvSpPr>
          <p:cNvPr id="7"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31972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use case  approach</a:t>
            </a:r>
          </a:p>
        </p:txBody>
      </p:sp>
      <p:sp>
        <p:nvSpPr>
          <p:cNvPr id="3" name="Content Placeholder 2"/>
          <p:cNvSpPr>
            <a:spLocks noGrp="1"/>
          </p:cNvSpPr>
          <p:nvPr>
            <p:ph idx="1"/>
          </p:nvPr>
        </p:nvSpPr>
        <p:spPr>
          <a:xfrm>
            <a:off x="581192" y="2050869"/>
            <a:ext cx="11029615" cy="4441371"/>
          </a:xfrm>
        </p:spPr>
        <p:txBody>
          <a:bodyPr>
            <a:normAutofit/>
          </a:bodyPr>
          <a:lstStyle/>
          <a:p>
            <a:pPr>
              <a:buFont typeface="Wingdings" pitchFamily="2" charset="2"/>
              <a:buChar char="q"/>
            </a:pPr>
            <a:r>
              <a:rPr lang="en-GB" sz="2200" b="1" dirty="0"/>
              <a:t>The essential elements of a use case are the following:</a:t>
            </a:r>
          </a:p>
          <a:p>
            <a:pPr lvl="1"/>
            <a:r>
              <a:rPr lang="en-GB" sz="2200" dirty="0"/>
              <a:t>A unique </a:t>
            </a:r>
            <a:r>
              <a:rPr lang="en-GB" sz="2200" dirty="0">
                <a:solidFill>
                  <a:srgbClr val="0070C0"/>
                </a:solidFill>
              </a:rPr>
              <a:t>identifier</a:t>
            </a:r>
            <a:r>
              <a:rPr lang="en-GB" sz="2200" dirty="0"/>
              <a:t> and a concise name that states the user goal</a:t>
            </a:r>
          </a:p>
          <a:p>
            <a:pPr lvl="1"/>
            <a:r>
              <a:rPr lang="en-GB" sz="2200" dirty="0"/>
              <a:t>A brief textual description that describes the </a:t>
            </a:r>
            <a:r>
              <a:rPr lang="en-GB" sz="2200" dirty="0">
                <a:solidFill>
                  <a:srgbClr val="0070C0"/>
                </a:solidFill>
              </a:rPr>
              <a:t>purpose</a:t>
            </a:r>
            <a:r>
              <a:rPr lang="en-GB" sz="2200" dirty="0"/>
              <a:t> of the use case</a:t>
            </a:r>
          </a:p>
          <a:p>
            <a:pPr lvl="1"/>
            <a:r>
              <a:rPr lang="en-GB" sz="2200" dirty="0"/>
              <a:t>A trigger condition that </a:t>
            </a:r>
            <a:r>
              <a:rPr lang="en-GB" sz="2200" dirty="0">
                <a:solidFill>
                  <a:srgbClr val="0070C0"/>
                </a:solidFill>
              </a:rPr>
              <a:t>initiates</a:t>
            </a:r>
            <a:r>
              <a:rPr lang="en-GB" sz="2200" dirty="0"/>
              <a:t> execution of the use case</a:t>
            </a:r>
          </a:p>
          <a:p>
            <a:pPr lvl="1"/>
            <a:r>
              <a:rPr lang="en-GB" sz="2200" dirty="0"/>
              <a:t>Zero or more </a:t>
            </a:r>
            <a:r>
              <a:rPr lang="en-GB" sz="2200" dirty="0">
                <a:solidFill>
                  <a:srgbClr val="0070C0"/>
                </a:solidFill>
              </a:rPr>
              <a:t>preconditions</a:t>
            </a:r>
            <a:r>
              <a:rPr lang="en-GB" sz="2200" dirty="0"/>
              <a:t> that must be satisfied before the use case can begin</a:t>
            </a:r>
          </a:p>
          <a:p>
            <a:pPr lvl="1"/>
            <a:r>
              <a:rPr lang="en-GB" sz="2200" dirty="0"/>
              <a:t>One or more </a:t>
            </a:r>
            <a:r>
              <a:rPr lang="en-GB" sz="2200" dirty="0">
                <a:solidFill>
                  <a:srgbClr val="0070C0"/>
                </a:solidFill>
              </a:rPr>
              <a:t>post-conditions</a:t>
            </a:r>
            <a:r>
              <a:rPr lang="en-GB" sz="2200" dirty="0"/>
              <a:t> that describe the state of the system after the use case</a:t>
            </a:r>
            <a:br>
              <a:rPr lang="en-GB" sz="2200" dirty="0"/>
            </a:br>
            <a:r>
              <a:rPr lang="en-GB" sz="2200" dirty="0"/>
              <a:t> is successfully completed</a:t>
            </a:r>
          </a:p>
          <a:p>
            <a:pPr lvl="1"/>
            <a:r>
              <a:rPr lang="en-GB" sz="2200" dirty="0"/>
              <a:t>A numbered list of steps that shows the </a:t>
            </a:r>
            <a:r>
              <a:rPr lang="en-GB" sz="2200" dirty="0">
                <a:solidFill>
                  <a:srgbClr val="0070C0"/>
                </a:solidFill>
              </a:rPr>
              <a:t>sequence of interactions </a:t>
            </a:r>
            <a:r>
              <a:rPr lang="en-GB" sz="2200" dirty="0"/>
              <a:t>between the actor and the system—a dialog—that leads from the preconditions to the post-conditions</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171981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Identify Actors of use-case</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Following are some questions you might ask to help user representatives identify actors:</a:t>
            </a:r>
            <a:br>
              <a:rPr lang="en-GB" sz="2200" dirty="0"/>
            </a:br>
            <a:endParaRPr lang="en-GB" sz="2200" dirty="0"/>
          </a:p>
          <a:p>
            <a:pPr lvl="1"/>
            <a:r>
              <a:rPr lang="en-GB" sz="2200" dirty="0">
                <a:solidFill>
                  <a:srgbClr val="C00000"/>
                </a:solidFill>
              </a:rPr>
              <a:t>Who (or what) is notified when something occurs within the system?</a:t>
            </a:r>
          </a:p>
          <a:p>
            <a:pPr lvl="1"/>
            <a:r>
              <a:rPr lang="en-GB" sz="2200" dirty="0">
                <a:solidFill>
                  <a:srgbClr val="C00000"/>
                </a:solidFill>
              </a:rPr>
              <a:t>Who (or what) provides information or services to the system?</a:t>
            </a:r>
          </a:p>
          <a:p>
            <a:pPr lvl="1"/>
            <a:r>
              <a:rPr lang="en-GB" sz="2200" dirty="0">
                <a:solidFill>
                  <a:srgbClr val="C00000"/>
                </a:solidFill>
              </a:rPr>
              <a:t>Who (or what) helps the system respond to and complete a task?</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2874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Use Cases</a:t>
            </a:r>
            <a:endParaRPr lang="en-GB" dirty="0"/>
          </a:p>
        </p:txBody>
      </p:sp>
      <p:sp>
        <p:nvSpPr>
          <p:cNvPr id="3" name="Content Placeholder 2"/>
          <p:cNvSpPr>
            <a:spLocks noGrp="1"/>
          </p:cNvSpPr>
          <p:nvPr>
            <p:ph idx="1"/>
          </p:nvPr>
        </p:nvSpPr>
        <p:spPr>
          <a:xfrm>
            <a:off x="581192" y="2024744"/>
            <a:ext cx="11029615" cy="4598126"/>
          </a:xfrm>
        </p:spPr>
        <p:txBody>
          <a:bodyPr>
            <a:normAutofit/>
          </a:bodyPr>
          <a:lstStyle/>
          <a:p>
            <a:r>
              <a:rPr lang="en-GB" sz="2000" dirty="0"/>
              <a:t>Identify the </a:t>
            </a:r>
            <a:r>
              <a:rPr lang="en-GB" sz="2000" dirty="0">
                <a:solidFill>
                  <a:srgbClr val="0070C0"/>
                </a:solidFill>
              </a:rPr>
              <a:t>actors</a:t>
            </a:r>
            <a:r>
              <a:rPr lang="en-GB" sz="2000" dirty="0"/>
              <a:t> first, then lay out the business processes being supported by the system,</a:t>
            </a:r>
            <a:br>
              <a:rPr lang="en-GB" sz="2000" dirty="0"/>
            </a:br>
            <a:r>
              <a:rPr lang="en-GB" sz="2000" dirty="0"/>
              <a:t>and define the use cases for activities where actors and systems interact.</a:t>
            </a:r>
          </a:p>
          <a:p>
            <a:r>
              <a:rPr lang="en-GB" sz="2000" dirty="0"/>
              <a:t>Create a specific scenario to </a:t>
            </a:r>
            <a:r>
              <a:rPr lang="en-GB" sz="2000" dirty="0">
                <a:solidFill>
                  <a:srgbClr val="0070C0"/>
                </a:solidFill>
              </a:rPr>
              <a:t>illustrate each business process</a:t>
            </a:r>
            <a:r>
              <a:rPr lang="en-GB" sz="2000" dirty="0"/>
              <a:t>, then generalize the scenarios into use cases and identify the actors involved in each one.</a:t>
            </a:r>
          </a:p>
          <a:p>
            <a:r>
              <a:rPr lang="en-GB" sz="2000" dirty="0"/>
              <a:t>Using a business process description, ask, “What tasks must the system perform to complete this process or convert the inputs into outputs?” Those tasks might be use cases.</a:t>
            </a:r>
          </a:p>
          <a:p>
            <a:r>
              <a:rPr lang="en-GB" sz="2000" dirty="0"/>
              <a:t>Identify the </a:t>
            </a:r>
            <a:r>
              <a:rPr lang="en-GB" sz="2000" dirty="0">
                <a:solidFill>
                  <a:srgbClr val="0070C0"/>
                </a:solidFill>
              </a:rPr>
              <a:t>external events </a:t>
            </a:r>
            <a:r>
              <a:rPr lang="en-GB" sz="2000" dirty="0"/>
              <a:t>to which the system must respond, then relate these events to participating actors and specific use cases.</a:t>
            </a:r>
          </a:p>
          <a:p>
            <a:r>
              <a:rPr lang="en-GB" sz="2000" dirty="0"/>
              <a:t>Use a </a:t>
            </a:r>
            <a:r>
              <a:rPr lang="en-GB" sz="2000" b="1" dirty="0"/>
              <a:t>CRUD analysis </a:t>
            </a:r>
            <a:r>
              <a:rPr lang="en-GB" sz="2000" dirty="0"/>
              <a:t>to identify data entities that require use cases to </a:t>
            </a:r>
            <a:r>
              <a:rPr lang="en-GB" sz="2000" b="1" dirty="0"/>
              <a:t>C</a:t>
            </a:r>
            <a:r>
              <a:rPr lang="en-GB" sz="2000" dirty="0"/>
              <a:t>reate, </a:t>
            </a:r>
            <a:r>
              <a:rPr lang="en-GB" sz="2000" b="1" dirty="0"/>
              <a:t>R</a:t>
            </a:r>
            <a:r>
              <a:rPr lang="en-GB" sz="2000" dirty="0"/>
              <a:t>ead, </a:t>
            </a:r>
            <a:r>
              <a:rPr lang="en-GB" sz="2000" b="1" dirty="0"/>
              <a:t>U</a:t>
            </a:r>
            <a:r>
              <a:rPr lang="en-GB" sz="2000" dirty="0"/>
              <a:t>pdate, </a:t>
            </a:r>
            <a:r>
              <a:rPr lang="en-GB" sz="2000" b="1" dirty="0"/>
              <a:t>D</a:t>
            </a:r>
            <a:r>
              <a:rPr lang="en-GB" sz="2000" dirty="0"/>
              <a:t>elete, or otherwise manipulate them.</a:t>
            </a:r>
          </a:p>
          <a:p>
            <a:r>
              <a:rPr lang="en-GB" sz="2000" dirty="0"/>
              <a:t>Examine the </a:t>
            </a:r>
            <a:r>
              <a:rPr lang="en-GB" sz="2000" dirty="0">
                <a:solidFill>
                  <a:srgbClr val="0070C0"/>
                </a:solidFill>
              </a:rPr>
              <a:t>context diagram </a:t>
            </a:r>
            <a:r>
              <a:rPr lang="en-GB" sz="2000" dirty="0"/>
              <a:t>and ask, “What objectives do each of these external entities want to achieve with the help of the system?”</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5386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Traps  To  Avoid</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GB" sz="2400" dirty="0"/>
              <a:t>Too many use cases</a:t>
            </a:r>
          </a:p>
          <a:p>
            <a:r>
              <a:rPr lang="en-GB" sz="2400" dirty="0"/>
              <a:t>Highly complex use cases</a:t>
            </a:r>
          </a:p>
          <a:p>
            <a:r>
              <a:rPr lang="en-GB" sz="2400" dirty="0"/>
              <a:t>Including data definitions in the use cases</a:t>
            </a:r>
          </a:p>
          <a:p>
            <a:r>
              <a:rPr lang="en-GB" sz="2400" dirty="0"/>
              <a:t>Use cases that users don’t understand</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60289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966652" y="2258873"/>
            <a:ext cx="10644156" cy="3678303"/>
          </a:xfrm>
        </p:spPr>
        <p:txBody>
          <a:bodyPr>
            <a:normAutofit/>
          </a:bodyPr>
          <a:lstStyle/>
          <a:p>
            <a:r>
              <a:rPr lang="en-US" sz="2000" dirty="0" err="1"/>
              <a:t>Wiegers</a:t>
            </a:r>
            <a:r>
              <a:rPr lang="en-US" sz="2000" dirty="0"/>
              <a:t>, K., &amp; Beatty, J. (2013). </a:t>
            </a:r>
            <a:r>
              <a:rPr lang="en-US" sz="2000" i="1" dirty="0"/>
              <a:t>Software requirements</a:t>
            </a:r>
            <a:r>
              <a:rPr lang="en-US" sz="2000" dirty="0"/>
              <a:t>. Pearson Education</a:t>
            </a:r>
          </a:p>
        </p:txBody>
      </p:sp>
      <p:sp>
        <p:nvSpPr>
          <p:cNvPr id="5"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62287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sp>
        <p:nvSpPr>
          <p:cNvPr id="3" name="Content Placeholder 2"/>
          <p:cNvSpPr>
            <a:spLocks noGrp="1"/>
          </p:cNvSpPr>
          <p:nvPr>
            <p:ph idx="1"/>
          </p:nvPr>
        </p:nvSpPr>
        <p:spPr>
          <a:xfrm>
            <a:off x="581192" y="2036805"/>
            <a:ext cx="11029615" cy="4520749"/>
          </a:xfrm>
        </p:spPr>
        <p:txBody>
          <a:bodyPr>
            <a:noAutofit/>
          </a:bodyPr>
          <a:lstStyle/>
          <a:p>
            <a:pPr>
              <a:buFont typeface="Wingdings" pitchFamily="2" charset="2"/>
              <a:buChar char="q"/>
            </a:pPr>
            <a:r>
              <a:rPr lang="en-GB" sz="2200" dirty="0"/>
              <a:t>The vision and scope document collects the business requirements into a single deliverable that sets the stage for the subsequent development work. </a:t>
            </a:r>
          </a:p>
          <a:p>
            <a:pPr lvl="1"/>
            <a:r>
              <a:rPr lang="en-GB" sz="2000" dirty="0">
                <a:solidFill>
                  <a:srgbClr val="C00000"/>
                </a:solidFill>
              </a:rPr>
              <a:t>Some organizations create </a:t>
            </a:r>
            <a:r>
              <a:rPr lang="en-GB" sz="2000" b="1" dirty="0">
                <a:solidFill>
                  <a:srgbClr val="C00000"/>
                </a:solidFill>
              </a:rPr>
              <a:t>a project charter </a:t>
            </a:r>
            <a:r>
              <a:rPr lang="en-GB" sz="2000" dirty="0">
                <a:solidFill>
                  <a:srgbClr val="C00000"/>
                </a:solidFill>
              </a:rPr>
              <a:t>(agreement) or </a:t>
            </a:r>
            <a:r>
              <a:rPr lang="en-GB" sz="2000" b="1" dirty="0">
                <a:solidFill>
                  <a:srgbClr val="C00000"/>
                </a:solidFill>
              </a:rPr>
              <a:t>a business case document</a:t>
            </a:r>
            <a:r>
              <a:rPr lang="en-GB" sz="2000" dirty="0">
                <a:solidFill>
                  <a:srgbClr val="C00000"/>
                </a:solidFill>
              </a:rPr>
              <a:t> that serves a similar purpose. </a:t>
            </a:r>
          </a:p>
          <a:p>
            <a:pPr lvl="1"/>
            <a:r>
              <a:rPr lang="en-GB" sz="2000" dirty="0">
                <a:solidFill>
                  <a:srgbClr val="C00000"/>
                </a:solidFill>
              </a:rPr>
              <a:t>Organizations that build commercial software often create </a:t>
            </a:r>
            <a:r>
              <a:rPr lang="en-GB" sz="2000" b="1" dirty="0">
                <a:solidFill>
                  <a:srgbClr val="C00000"/>
                </a:solidFill>
              </a:rPr>
              <a:t>a market (or marketing) requirements document (MRD).</a:t>
            </a:r>
            <a:br>
              <a:rPr lang="en-GB" sz="2000" b="1" dirty="0">
                <a:solidFill>
                  <a:srgbClr val="C00000"/>
                </a:solidFill>
              </a:rPr>
            </a:br>
            <a:endParaRPr lang="en-GB" sz="2000" dirty="0"/>
          </a:p>
          <a:p>
            <a:pPr>
              <a:buFont typeface="Wingdings" pitchFamily="2" charset="2"/>
              <a:buChar char="q"/>
            </a:pPr>
            <a:r>
              <a:rPr lang="en-GB" sz="2200" dirty="0"/>
              <a:t>The owner of the vision and scope document is </a:t>
            </a:r>
          </a:p>
          <a:p>
            <a:pPr lvl="1"/>
            <a:r>
              <a:rPr lang="en-GB" sz="2000" dirty="0">
                <a:solidFill>
                  <a:srgbClr val="C00000"/>
                </a:solidFill>
              </a:rPr>
              <a:t>the project’s executive sponsor, funding authority, or </a:t>
            </a:r>
          </a:p>
          <a:p>
            <a:pPr lvl="1"/>
            <a:r>
              <a:rPr lang="en-GB" sz="2000" dirty="0">
                <a:solidFill>
                  <a:srgbClr val="C00000"/>
                </a:solidFill>
              </a:rPr>
              <a:t>someone in a similar role.</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86001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Vision  and  scope  document</a:t>
            </a:r>
          </a:p>
        </p:txBody>
      </p:sp>
      <p:pic>
        <p:nvPicPr>
          <p:cNvPr id="5" name="Picture 4"/>
          <p:cNvPicPr>
            <a:picLocks noChangeAspect="1"/>
          </p:cNvPicPr>
          <p:nvPr/>
        </p:nvPicPr>
        <p:blipFill>
          <a:blip r:embed="rId2"/>
          <a:stretch>
            <a:fillRect/>
          </a:stretch>
        </p:blipFill>
        <p:spPr>
          <a:xfrm>
            <a:off x="918701" y="1989270"/>
            <a:ext cx="5286207" cy="4469390"/>
          </a:xfrm>
          <a:prstGeom prst="rect">
            <a:avLst/>
          </a:prstGeom>
        </p:spPr>
      </p:pic>
      <p:sp>
        <p:nvSpPr>
          <p:cNvPr id="6"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421086" y="2384813"/>
            <a:ext cx="6189722" cy="3678303"/>
          </a:xfrm>
        </p:spPr>
        <p:txBody>
          <a:bodyPr>
            <a:normAutofit/>
          </a:bodyPr>
          <a:lstStyle/>
          <a:p>
            <a:pPr>
              <a:buFont typeface="Wingdings" panose="05000000000000000000" pitchFamily="2" charset="2"/>
              <a:buChar char="q"/>
            </a:pPr>
            <a:r>
              <a:rPr lang="en-GB" sz="2400" dirty="0">
                <a:solidFill>
                  <a:srgbClr val="C00000"/>
                </a:solidFill>
              </a:rPr>
              <a:t>Keeping the scope in focus</a:t>
            </a:r>
          </a:p>
          <a:p>
            <a:pPr lvl="1"/>
            <a:r>
              <a:rPr lang="en-GB" sz="2200" dirty="0"/>
              <a:t>Using business objectives to make</a:t>
            </a:r>
            <a:br>
              <a:rPr lang="en-GB" sz="2200" dirty="0"/>
            </a:br>
            <a:r>
              <a:rPr lang="en-GB" sz="2200" dirty="0"/>
              <a:t> scoping decisions</a:t>
            </a:r>
          </a:p>
          <a:p>
            <a:pPr lvl="1"/>
            <a:r>
              <a:rPr lang="en-GB" sz="2200" dirty="0"/>
              <a:t>Assessing the impact of scope changes</a:t>
            </a:r>
          </a:p>
        </p:txBody>
      </p:sp>
    </p:spTree>
    <p:extLst>
      <p:ext uri="{BB962C8B-B14F-4D97-AF65-F5344CB8AC3E}">
        <p14:creationId xmlns:p14="http://schemas.microsoft.com/office/powerpoint/2010/main" val="38120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a:xfrm>
            <a:off x="448043" y="1997615"/>
            <a:ext cx="11295914" cy="3678303"/>
          </a:xfrm>
        </p:spPr>
        <p:txBody>
          <a:bodyPr>
            <a:normAutofit/>
          </a:bodyPr>
          <a:lstStyle/>
          <a:p>
            <a:pPr>
              <a:buFont typeface="Wingdings" panose="05000000000000000000" pitchFamily="2" charset="2"/>
              <a:buChar char="q"/>
            </a:pPr>
            <a:r>
              <a:rPr lang="en-GB" sz="2000" dirty="0">
                <a:solidFill>
                  <a:srgbClr val="C00000"/>
                </a:solidFill>
              </a:rPr>
              <a:t>Context diagram </a:t>
            </a:r>
            <a:r>
              <a:rPr lang="en-GB" sz="2000" dirty="0"/>
              <a:t>(</a:t>
            </a:r>
            <a:r>
              <a:rPr lang="en-US" dirty="0"/>
              <a:t>Context-Level Data-Flow Diagram)</a:t>
            </a:r>
            <a:endParaRPr lang="en-GB" sz="2000" dirty="0"/>
          </a:p>
          <a:p>
            <a:r>
              <a:rPr lang="en-US" sz="2000" dirty="0"/>
              <a:t>shows the system under consideration as a single high-level process and then shows the relationship that the system has with other external entities (systems, organizational groups, external data stores, etc.).  </a:t>
            </a:r>
            <a:endParaRPr lang="en-GB" sz="2000" dirty="0"/>
          </a:p>
        </p:txBody>
      </p:sp>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A sample Contex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971" y="3304902"/>
            <a:ext cx="5953206" cy="35530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782390" y="3304902"/>
            <a:ext cx="4696235" cy="3526971"/>
          </a:xfrm>
          <a:prstGeom prst="rect">
            <a:avLst/>
          </a:prstGeom>
        </p:spPr>
      </p:pic>
    </p:spTree>
    <p:extLst>
      <p:ext uri="{BB962C8B-B14F-4D97-AF65-F5344CB8AC3E}">
        <p14:creationId xmlns:p14="http://schemas.microsoft.com/office/powerpoint/2010/main" val="416371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Ecosystem map</a:t>
            </a:r>
          </a:p>
          <a:p>
            <a:r>
              <a:rPr lang="en-US" sz="2000" dirty="0"/>
              <a:t>shows which systems interact with each other</a:t>
            </a:r>
            <a:br>
              <a:rPr lang="en-US" sz="2000" dirty="0"/>
            </a:br>
            <a:r>
              <a:rPr lang="en-US" sz="2000" dirty="0"/>
              <a:t>and the nature of the relationship </a:t>
            </a:r>
            <a:br>
              <a:rPr lang="en-US" sz="2000" dirty="0"/>
            </a:br>
            <a:r>
              <a:rPr lang="en-US" sz="2000" dirty="0"/>
              <a:t>(ATM to Transaction DB)</a:t>
            </a:r>
            <a:endParaRPr lang="en-GB" sz="2000" dirty="0"/>
          </a:p>
        </p:txBody>
      </p:sp>
      <p:pic>
        <p:nvPicPr>
          <p:cNvPr id="6" name="Picture 5"/>
          <p:cNvPicPr>
            <a:picLocks noChangeAspect="1"/>
          </p:cNvPicPr>
          <p:nvPr/>
        </p:nvPicPr>
        <p:blipFill>
          <a:blip r:embed="rId2"/>
          <a:stretch>
            <a:fillRect/>
          </a:stretch>
        </p:blipFill>
        <p:spPr>
          <a:xfrm>
            <a:off x="5794499" y="2180496"/>
            <a:ext cx="6397501" cy="4219338"/>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10433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representation  techniques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000" dirty="0">
                <a:solidFill>
                  <a:srgbClr val="C00000"/>
                </a:solidFill>
              </a:rPr>
              <a:t>Feature tree</a:t>
            </a:r>
          </a:p>
        </p:txBody>
      </p:sp>
      <p:pic>
        <p:nvPicPr>
          <p:cNvPr id="5" name="Picture 4"/>
          <p:cNvPicPr>
            <a:picLocks noChangeAspect="1"/>
          </p:cNvPicPr>
          <p:nvPr/>
        </p:nvPicPr>
        <p:blipFill>
          <a:blip r:embed="rId2"/>
          <a:stretch>
            <a:fillRect/>
          </a:stretch>
        </p:blipFill>
        <p:spPr>
          <a:xfrm>
            <a:off x="3260807" y="2006600"/>
            <a:ext cx="4696235" cy="4604421"/>
          </a:xfrm>
          <a:prstGeom prst="rect">
            <a:avLst/>
          </a:prstGeom>
        </p:spPr>
      </p:pic>
      <p:pic>
        <p:nvPicPr>
          <p:cNvPr id="6" name="Picture 5"/>
          <p:cNvPicPr>
            <a:picLocks noChangeAspect="1"/>
          </p:cNvPicPr>
          <p:nvPr/>
        </p:nvPicPr>
        <p:blipFill>
          <a:blip r:embed="rId3"/>
          <a:stretch>
            <a:fillRect/>
          </a:stretch>
        </p:blipFill>
        <p:spPr>
          <a:xfrm>
            <a:off x="3386423" y="2101924"/>
            <a:ext cx="6397501" cy="4219338"/>
          </a:xfrm>
          <a:prstGeom prst="rect">
            <a:avLst/>
          </a:prstGeom>
        </p:spPr>
      </p:pic>
      <p:pic>
        <p:nvPicPr>
          <p:cNvPr id="7" name="Picture 6"/>
          <p:cNvPicPr>
            <a:picLocks noChangeAspect="1"/>
          </p:cNvPicPr>
          <p:nvPr/>
        </p:nvPicPr>
        <p:blipFill>
          <a:blip r:embed="rId4"/>
          <a:stretch>
            <a:fillRect/>
          </a:stretch>
        </p:blipFill>
        <p:spPr>
          <a:xfrm>
            <a:off x="3180429" y="1881051"/>
            <a:ext cx="8249571" cy="4867451"/>
          </a:xfrm>
          <a:prstGeom prst="rect">
            <a:avLst/>
          </a:prstGeom>
        </p:spPr>
      </p:pic>
      <p:sp>
        <p:nvSpPr>
          <p:cNvPr id="8"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4880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list</a:t>
            </a:r>
          </a:p>
        </p:txBody>
      </p:sp>
      <p:sp>
        <p:nvSpPr>
          <p:cNvPr id="3" name="Content Placeholder 2"/>
          <p:cNvSpPr>
            <a:spLocks noGrp="1"/>
          </p:cNvSpPr>
          <p:nvPr>
            <p:ph idx="1"/>
          </p:nvPr>
        </p:nvSpPr>
        <p:spPr>
          <a:xfrm>
            <a:off x="502815" y="1945365"/>
            <a:ext cx="11029615" cy="3057709"/>
          </a:xfrm>
        </p:spPr>
        <p:txBody>
          <a:bodyPr>
            <a:noAutofit/>
          </a:bodyPr>
          <a:lstStyle/>
          <a:p>
            <a:pPr>
              <a:buFont typeface="Wingdings" pitchFamily="2" charset="2"/>
              <a:buChar char="q"/>
            </a:pPr>
            <a:r>
              <a:rPr lang="en-GB" sz="2000" dirty="0"/>
              <a:t>An event list identifies external events that could trigger behaviour in the system. </a:t>
            </a:r>
          </a:p>
          <a:p>
            <a:pPr>
              <a:buFont typeface="Wingdings" pitchFamily="2" charset="2"/>
              <a:buChar char="q"/>
            </a:pPr>
            <a:r>
              <a:rPr lang="en-GB" sz="2000" dirty="0"/>
              <a:t>The event list depicts the scope boundary for the system by naming possible business events triggered by users,  time-triggered (temporal) events, or signal events received from external components, such as hardware devices.</a:t>
            </a:r>
          </a:p>
          <a:p>
            <a:pPr>
              <a:buFont typeface="Wingdings" pitchFamily="2" charset="2"/>
              <a:buChar char="q"/>
            </a:pPr>
            <a:r>
              <a:rPr lang="en-GB" sz="2000" dirty="0"/>
              <a:t>You can check the event list against the</a:t>
            </a:r>
            <a:br>
              <a:rPr lang="en-GB" sz="2000" dirty="0"/>
            </a:br>
            <a:r>
              <a:rPr lang="en-GB" sz="2000" dirty="0"/>
              <a:t>context diagram and ecosystem map for</a:t>
            </a:r>
            <a:br>
              <a:rPr lang="en-GB" sz="2000" dirty="0"/>
            </a:br>
            <a:r>
              <a:rPr lang="en-GB" sz="2000" dirty="0"/>
              <a:t>correctness and completeness for</a:t>
            </a:r>
            <a:br>
              <a:rPr lang="en-GB" sz="2000" dirty="0"/>
            </a:br>
            <a:r>
              <a:rPr lang="en-GB" sz="2000" dirty="0"/>
              <a:t>any missing elements</a:t>
            </a:r>
          </a:p>
        </p:txBody>
      </p:sp>
      <p:pic>
        <p:nvPicPr>
          <p:cNvPr id="5" name="Picture 4"/>
          <p:cNvPicPr>
            <a:picLocks noChangeAspect="1"/>
          </p:cNvPicPr>
          <p:nvPr/>
        </p:nvPicPr>
        <p:blipFill>
          <a:blip r:embed="rId2"/>
          <a:stretch>
            <a:fillRect/>
          </a:stretch>
        </p:blipFill>
        <p:spPr>
          <a:xfrm>
            <a:off x="6096000" y="3625751"/>
            <a:ext cx="5134412" cy="2933921"/>
          </a:xfrm>
          <a:prstGeom prst="rect">
            <a:avLst/>
          </a:prstGeom>
        </p:spPr>
      </p:pic>
      <p:sp>
        <p:nvSpPr>
          <p:cNvPr id="6" name="Slide Number Placeholder 3"/>
          <p:cNvSpPr txBox="1">
            <a:spLocks/>
          </p:cNvSpPr>
          <p:nvPr/>
        </p:nvSpPr>
        <p:spPr>
          <a:xfrm>
            <a:off x="11766177" y="605119"/>
            <a:ext cx="251652" cy="89711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0209022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2382</TotalTime>
  <Words>2836</Words>
  <Application>Microsoft Office PowerPoint</Application>
  <PresentationFormat>Widescreen</PresentationFormat>
  <Paragraphs>304</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Gill Sans MT</vt:lpstr>
      <vt:lpstr>Wingdings</vt:lpstr>
      <vt:lpstr>Wingdings 2</vt:lpstr>
      <vt:lpstr>Dividend</vt:lpstr>
      <vt:lpstr>2. REQUIREMENTS  DEVELOPMENT Ch3.  Software  Requirements  Elicitation</vt:lpstr>
      <vt:lpstr>Business Requirements: Product  vision  and  project  scope</vt:lpstr>
      <vt:lpstr>Product  vision  and  project  scope</vt:lpstr>
      <vt:lpstr>Vision  and  scope  document</vt:lpstr>
      <vt:lpstr>Vision  and  scope  document</vt:lpstr>
      <vt:lpstr>Scope  representation  techniques</vt:lpstr>
      <vt:lpstr>Scope  representation  techniques</vt:lpstr>
      <vt:lpstr>Scope  representation  techniques</vt:lpstr>
      <vt:lpstr>Event  list</vt:lpstr>
      <vt:lpstr>Vision  and  scope  on  agile  projects</vt:lpstr>
      <vt:lpstr>Finding the voice of user</vt:lpstr>
      <vt:lpstr>User  classes</vt:lpstr>
      <vt:lpstr>Classifying  users</vt:lpstr>
      <vt:lpstr>Identifying  your  user  classes</vt:lpstr>
      <vt:lpstr>User  personas</vt:lpstr>
      <vt:lpstr>The  product  champion</vt:lpstr>
      <vt:lpstr>product  champion  activities</vt:lpstr>
      <vt:lpstr>product champion activities (cntd.)</vt:lpstr>
      <vt:lpstr>Product  champion  traps  to  avoid</vt:lpstr>
      <vt:lpstr>Resolving  conflicting  requirements</vt:lpstr>
      <vt:lpstr>Requirements  Elicitation</vt:lpstr>
      <vt:lpstr>Elicitation  Activities</vt:lpstr>
      <vt:lpstr>Requirements  elicitation  techniques</vt:lpstr>
      <vt:lpstr>Requirements  elicitation  techniques</vt:lpstr>
      <vt:lpstr>Elicitation techniques</vt:lpstr>
      <vt:lpstr>Elicitation  Process</vt:lpstr>
      <vt:lpstr>Classifying  customer  input</vt:lpstr>
      <vt:lpstr>Classifying customer input</vt:lpstr>
      <vt:lpstr>How  do  you  know  when  you’re  done?</vt:lpstr>
      <vt:lpstr>Some  cautions  about  elicitation</vt:lpstr>
      <vt:lpstr>Assumed  and  implied  requirements</vt:lpstr>
      <vt:lpstr>Finding missing requirements</vt:lpstr>
      <vt:lpstr>Use Cases  &amp;  User Stories</vt:lpstr>
      <vt:lpstr>Use Cases  &amp;  User Stories</vt:lpstr>
      <vt:lpstr>The  use case  approach</vt:lpstr>
      <vt:lpstr>Identify Actors of use-case</vt:lpstr>
      <vt:lpstr>Identifying Use Cases</vt:lpstr>
      <vt:lpstr>Use Case  Traps  To  Avoid</vt:lpstr>
      <vt:lpstr>references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RIFAH SANZIDA</cp:lastModifiedBy>
  <cp:revision>280</cp:revision>
  <dcterms:created xsi:type="dcterms:W3CDTF">2015-08-31T11:09:01Z</dcterms:created>
  <dcterms:modified xsi:type="dcterms:W3CDTF">2024-11-23T17:47:34Z</dcterms:modified>
</cp:coreProperties>
</file>