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91" r:id="rId4"/>
    <p:sldId id="276" r:id="rId5"/>
    <p:sldId id="259" r:id="rId6"/>
    <p:sldId id="258" r:id="rId7"/>
    <p:sldId id="273" r:id="rId8"/>
    <p:sldId id="274" r:id="rId9"/>
    <p:sldId id="275" r:id="rId10"/>
    <p:sldId id="260" r:id="rId11"/>
    <p:sldId id="271" r:id="rId12"/>
    <p:sldId id="272" r:id="rId13"/>
    <p:sldId id="261" r:id="rId14"/>
    <p:sldId id="262" r:id="rId15"/>
    <p:sldId id="286" r:id="rId16"/>
    <p:sldId id="263" r:id="rId17"/>
    <p:sldId id="264" r:id="rId18"/>
    <p:sldId id="277" r:id="rId19"/>
    <p:sldId id="279" r:id="rId20"/>
    <p:sldId id="265" r:id="rId21"/>
    <p:sldId id="266" r:id="rId22"/>
    <p:sldId id="289" r:id="rId23"/>
    <p:sldId id="288" r:id="rId24"/>
    <p:sldId id="269" r:id="rId25"/>
    <p:sldId id="270" r:id="rId26"/>
    <p:sldId id="280" r:id="rId27"/>
    <p:sldId id="292" r:id="rId28"/>
    <p:sldId id="293" r:id="rId29"/>
    <p:sldId id="294" r:id="rId30"/>
    <p:sldId id="295" r:id="rId31"/>
    <p:sldId id="313" r:id="rId32"/>
    <p:sldId id="315" r:id="rId33"/>
    <p:sldId id="31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87" r:id="rId42"/>
    <p:sldId id="305" r:id="rId43"/>
    <p:sldId id="306" r:id="rId44"/>
    <p:sldId id="307" r:id="rId45"/>
    <p:sldId id="308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33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B4D0-56E3-4541-8470-1F625F4D423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AC4C0-3DCF-4801-873B-F4635E3F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6867-01A4-4EFE-80D6-3C4235C8B7F0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" y="17417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5C8B-85B6-4937-89A4-944228573198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61CE-E831-499D-9E1D-35FB52A66D49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9801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04263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374699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846142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67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33" y="1067510"/>
            <a:ext cx="9144000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1647825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4188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5E84C61F-F79E-4F04-8E91-8F8FAFEA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5591777-D5A7-4013-A826-DE1813C76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1C99F-131D-5678-E93F-B62BE131E3E2}"/>
              </a:ext>
            </a:extLst>
          </p:cNvPr>
          <p:cNvGrpSpPr/>
          <p:nvPr userDrawn="1"/>
        </p:nvGrpSpPr>
        <p:grpSpPr>
          <a:xfrm>
            <a:off x="5733" y="1067510"/>
            <a:ext cx="9144000" cy="151690"/>
            <a:chOff x="284163" y="1577847"/>
            <a:chExt cx="8576373" cy="1374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BBF3A0-BCD9-37B0-380A-595E96B0A3D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866D06-1AEF-A75A-BAF9-A10918D6BB2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A196E9-3A2D-0F94-E2D1-6CA34272B2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</p:spTree>
    <p:extLst>
      <p:ext uri="{BB962C8B-B14F-4D97-AF65-F5344CB8AC3E}">
        <p14:creationId xmlns:p14="http://schemas.microsoft.com/office/powerpoint/2010/main" val="427081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4" y="6437036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-794" y="4"/>
            <a:ext cx="9144000" cy="1468437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vert="horz" lIns="51435" tIns="25718" rIns="102870" bIns="205740" rtlCol="0" anchor="b" anchorCtr="0">
            <a:normAutofit/>
          </a:bodyPr>
          <a:lstStyle/>
          <a:p>
            <a:pPr algn="l" defTabSz="514350" rtl="0" eaLnBrk="1" latinLnBrk="0" hangingPunct="1">
              <a:spcBef>
                <a:spcPct val="0"/>
              </a:spcBef>
              <a:buNone/>
            </a:pPr>
            <a:endParaRPr sz="2363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90194" y="1906546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2130" y="1463152"/>
            <a:ext cx="8951676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400" b="1" kern="1200" cap="small" baseline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Outline subtitle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46" y="39914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96FECD-FE63-4645-83B6-B26F0B108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02" y="2044700"/>
            <a:ext cx="8940800" cy="41465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Lecture Outline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82D4F-7F31-400E-B94B-1E51FA392DBC}"/>
              </a:ext>
            </a:extLst>
          </p:cNvPr>
          <p:cNvSpPr txBox="1"/>
          <p:nvPr/>
        </p:nvSpPr>
        <p:spPr>
          <a:xfrm>
            <a:off x="101602" y="99196"/>
            <a:ext cx="7621950" cy="12618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b="1" i="0" cap="small" baseline="0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b="1" i="0" cap="small" baseline="0" dirty="0">
                <a:solidFill>
                  <a:schemeClr val="bg1"/>
                </a:solidFill>
              </a:rPr>
              <a:t>References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000" b="1" i="0" cap="small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1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229600" cy="1143000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BBAD0EFA-6593-E3EF-AE18-A1A29A72B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</p:spPr>
        <p:txBody>
          <a:bodyPr/>
          <a:lstStyle/>
          <a:p>
            <a:fld id="{626FBDFE-0C2B-4B0E-88A4-7CFFBB6EEC7F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365125"/>
          </a:xfrm>
        </p:spPr>
        <p:txBody>
          <a:bodyPr/>
          <a:lstStyle/>
          <a:p>
            <a:fld id="{53FDF108-6BE4-4C95-A5F8-A02D2527FD86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33E7CA2F-343A-5B8D-A318-6789CE0FD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61113402-2FF5-49AA-B1E2-BDDF6A80F9A0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812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0" y="6479812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55733A70-B1C9-EBCB-CDA9-C58015026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455864"/>
            <a:ext cx="2133600" cy="365125"/>
          </a:xfrm>
        </p:spPr>
        <p:txBody>
          <a:bodyPr/>
          <a:lstStyle/>
          <a:p>
            <a:fld id="{B3CF2CFE-E1CC-4A50-810C-E6B95EEA5286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5864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55864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D92E2CFB-A4F7-A67F-6201-C02AF920A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9CAC-F3FD-48E0-A8F9-8BFB7EC54230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AIUB logo">
            <a:extLst>
              <a:ext uri="{FF2B5EF4-FFF2-40B4-BE49-F238E27FC236}">
                <a16:creationId xmlns:a16="http://schemas.microsoft.com/office/drawing/2014/main" id="{D70664AB-560F-8B8E-FC46-533869CAA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FE7F-C877-415A-8B1A-ECEA037576AA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22895BFC-7E8C-6C9C-AA4B-6D33C44B74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35C-1280-45BF-8EB9-5B8D581DDA24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8CC3C57F-5B5D-0D96-8668-89BA8E789C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A86E-4051-4565-9BA3-72D0E984B416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AIUB logo">
            <a:extLst>
              <a:ext uri="{FF2B5EF4-FFF2-40B4-BE49-F238E27FC236}">
                <a16:creationId xmlns:a16="http://schemas.microsoft.com/office/drawing/2014/main" id="{AAE71148-FC26-A99F-B3FD-605E71643B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BAB7077-D2A4-F5EA-7FF1-85247327AC6A}"/>
              </a:ext>
            </a:extLst>
          </p:cNvPr>
          <p:cNvGrpSpPr/>
          <p:nvPr userDrawn="1"/>
        </p:nvGrpSpPr>
        <p:grpSpPr>
          <a:xfrm>
            <a:off x="5733" y="1067510"/>
            <a:ext cx="9144000" cy="91440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C0A460-698D-EFCE-8080-50E06B3EE37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B10B80-976D-2C4E-38B5-15B6FDF2FCC3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94C4C9-60BA-777A-B3AA-3C40CBFF721B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</p:spTree>
    <p:extLst>
      <p:ext uri="{BB962C8B-B14F-4D97-AF65-F5344CB8AC3E}">
        <p14:creationId xmlns:p14="http://schemas.microsoft.com/office/powerpoint/2010/main" val="14317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roza@aiub.ed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RE-TOC_Sipser.pdf" TargetMode="Externa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CSC3113: Theory of Computation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Summer 2022-2023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</a:t>
            </a:r>
            <a:r>
              <a:rPr lang="en-US" dirty="0">
                <a:solidFill>
                  <a:schemeClr val="tx1"/>
                </a:solidFill>
              </a:rPr>
              <a:t>, Associate Professor,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Technology.</a:t>
            </a: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afroza@aiub.edu</a:t>
            </a:r>
            <a:r>
              <a:rPr lang="en-US" dirty="0">
                <a:solidFill>
                  <a:srgbClr val="FF0000"/>
                </a:solidFill>
              </a:rPr>
              <a:t> room no. DN 0113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A set of regular expressions over an alphabet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is defined inductively as follows: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Basis: </a:t>
            </a:r>
            <a:r>
              <a:rPr lang="el-GR" dirty="0">
                <a:solidFill>
                  <a:srgbClr val="0070C0"/>
                </a:solidFill>
              </a:rPr>
              <a:t>ε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en-US" dirty="0">
                <a:solidFill>
                  <a:srgbClr val="0070C0"/>
                </a:solidFill>
              </a:rPr>
              <a:t> (for all</a:t>
            </a:r>
            <a:r>
              <a:rPr lang="el-GR" dirty="0">
                <a:solidFill>
                  <a:srgbClr val="0070C0"/>
                </a:solidFill>
              </a:rPr>
              <a:t> σ 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) are regular expressions.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Induction: If r and s are RE then the following expressions are also RE: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(r)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r+s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r◦s</a:t>
            </a: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r*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FDFC-4FF5-423A-A4EB-9F10118B3620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5458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A </a:t>
            </a:r>
            <a:r>
              <a:rPr lang="en-US" sz="3000" b="1" dirty="0"/>
              <a:t>Regular Expression</a:t>
            </a:r>
            <a:r>
              <a:rPr lang="en-US" sz="3000" dirty="0"/>
              <a:t> can be recursively defined as follows −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70C0"/>
                </a:solidFill>
              </a:rPr>
              <a:t>ε</a:t>
            </a:r>
            <a:r>
              <a:rPr lang="en-US" sz="3000" dirty="0">
                <a:solidFill>
                  <a:srgbClr val="0070C0"/>
                </a:solidFill>
              </a:rPr>
              <a:t> is a Regular Expression indicates the language containing an empty string. </a:t>
            </a:r>
            <a:r>
              <a:rPr lang="en-US" sz="3000" b="1" dirty="0">
                <a:solidFill>
                  <a:srgbClr val="0070C0"/>
                </a:solidFill>
              </a:rPr>
              <a:t>(L (ε) = {ε})</a:t>
            </a:r>
            <a:endParaRPr lang="en-US" sz="3000" dirty="0">
              <a:solidFill>
                <a:srgbClr val="0070C0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φ</a:t>
            </a:r>
            <a:r>
              <a:rPr lang="en-US" sz="3000" dirty="0"/>
              <a:t> is a Regular Expression denoting an empty language. </a:t>
            </a:r>
            <a:r>
              <a:rPr lang="en-US" sz="3000" b="1" dirty="0"/>
              <a:t>(L (φ) = { })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70C0"/>
                </a:solidFill>
              </a:rPr>
              <a:t> x</a:t>
            </a:r>
            <a:r>
              <a:rPr lang="en-US" sz="3000" dirty="0">
                <a:solidFill>
                  <a:srgbClr val="0070C0"/>
                </a:solidFill>
              </a:rPr>
              <a:t> is a Regular Expression where </a:t>
            </a:r>
            <a:r>
              <a:rPr lang="en-US" sz="3000" b="1" dirty="0">
                <a:solidFill>
                  <a:srgbClr val="0070C0"/>
                </a:solidFill>
              </a:rPr>
              <a:t>L = {x}</a:t>
            </a:r>
            <a:endParaRPr lang="en-US" sz="3000" dirty="0">
              <a:solidFill>
                <a:srgbClr val="0070C0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966A-3DC9-48F9-AFF6-3B37C2A682B8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974725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 </a:t>
            </a:r>
            <a:r>
              <a:rPr lang="en-US" b="1" dirty="0"/>
              <a:t>X</a:t>
            </a:r>
            <a:r>
              <a:rPr lang="en-US" dirty="0"/>
              <a:t> is a Regular Expression denoting the language L(x) and Y is a Regular Expression denoting the language </a:t>
            </a:r>
            <a:r>
              <a:rPr lang="en-US" b="1" dirty="0"/>
              <a:t>L(Y)</a:t>
            </a:r>
            <a:r>
              <a:rPr lang="en-US" dirty="0"/>
              <a:t>, then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X + Y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L(X) ∪ L(Y), </a:t>
            </a:r>
            <a:r>
              <a:rPr lang="en-US" dirty="0">
                <a:solidFill>
                  <a:srgbClr val="7030A0"/>
                </a:solidFill>
              </a:rPr>
              <a:t> where </a:t>
            </a:r>
            <a:r>
              <a:rPr lang="en-US" b="1" dirty="0">
                <a:solidFill>
                  <a:srgbClr val="7030A0"/>
                </a:solidFill>
              </a:rPr>
              <a:t>L(X+Y) = L(X) ∪ L(Y)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X . Y</a:t>
            </a:r>
            <a:r>
              <a:rPr lang="en-US" dirty="0">
                <a:solidFill>
                  <a:srgbClr val="0070C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0070C0"/>
                </a:solidFill>
              </a:rPr>
              <a:t>L(X) . L(Y)</a:t>
            </a:r>
            <a:r>
              <a:rPr lang="en-US" dirty="0">
                <a:solidFill>
                  <a:srgbClr val="0070C0"/>
                </a:solidFill>
              </a:rPr>
              <a:t> where </a:t>
            </a:r>
            <a:r>
              <a:rPr lang="en-US" b="1" dirty="0">
                <a:solidFill>
                  <a:srgbClr val="0070C0"/>
                </a:solidFill>
              </a:rPr>
              <a:t>L(X.Y) = L(X) . L(Y)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R*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L(R*), </a:t>
            </a:r>
            <a:r>
              <a:rPr lang="en-US" dirty="0">
                <a:solidFill>
                  <a:srgbClr val="7030A0"/>
                </a:solidFill>
              </a:rPr>
              <a:t>where </a:t>
            </a:r>
            <a:r>
              <a:rPr lang="en-US" b="1" dirty="0">
                <a:solidFill>
                  <a:srgbClr val="7030A0"/>
                </a:solidFill>
              </a:rPr>
              <a:t>L(R*) = (L(R))*</a:t>
            </a:r>
            <a:endParaRPr lang="en-US" dirty="0">
              <a:solidFill>
                <a:srgbClr val="7030A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 we apply any of the rules several times from 1 to 5, they are Regular Expressions.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5E28-08D1-41EC-89E9-AD5261749DC1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over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l-GR" dirty="0"/>
              <a:t> 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a, </a:t>
            </a:r>
            <a:r>
              <a:rPr lang="en-US" dirty="0" err="1"/>
              <a:t>a+b</a:t>
            </a:r>
            <a:r>
              <a:rPr lang="en-US" dirty="0"/>
              <a:t>, b*, (</a:t>
            </a:r>
            <a:r>
              <a:rPr lang="en-US" dirty="0" err="1"/>
              <a:t>a+b</a:t>
            </a:r>
            <a:r>
              <a:rPr lang="en-US" dirty="0"/>
              <a:t>)b, ab*, a*+b*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To avoid using many parentheses, the operations have the following priority hierarchy: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* , highest (do it first)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◦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+ ,  lowest (do it last)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Example: (b+(a◦(b*)) = b + ab*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Notations: The symbol ◦ can be dropped. 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 means 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1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…) , r+ means </a:t>
            </a:r>
            <a:r>
              <a:rPr lang="en-US" sz="2400" dirty="0" err="1">
                <a:solidFill>
                  <a:srgbClr val="FF0000"/>
                </a:solidFill>
              </a:rPr>
              <a:t>rr</a:t>
            </a:r>
            <a:r>
              <a:rPr lang="en-US" sz="2400" dirty="0">
                <a:solidFill>
                  <a:srgbClr val="FF0000"/>
                </a:solidFill>
              </a:rPr>
              <a:t> * 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CE9-1AD3-4FEE-84F5-3B2C27D45838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We associate each regular expression r with a regular language L(r) as follows: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φ</a:t>
            </a:r>
            <a:r>
              <a:rPr lang="en-US" dirty="0"/>
              <a:t>)=</a:t>
            </a:r>
            <a:r>
              <a:rPr lang="el-GR" dirty="0"/>
              <a:t> φ</a:t>
            </a:r>
            <a:r>
              <a:rPr lang="en-US" dirty="0"/>
              <a:t>,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ε</a:t>
            </a:r>
            <a:r>
              <a:rPr lang="en-US" dirty="0"/>
              <a:t>)={</a:t>
            </a:r>
            <a:r>
              <a:rPr lang="el-GR" dirty="0"/>
              <a:t>ε</a:t>
            </a:r>
            <a:r>
              <a:rPr lang="en-US" dirty="0"/>
              <a:t>},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σ</a:t>
            </a:r>
            <a:r>
              <a:rPr lang="en-US" dirty="0"/>
              <a:t>)={</a:t>
            </a:r>
            <a:r>
              <a:rPr lang="el-GR" dirty="0"/>
              <a:t>σ</a:t>
            </a:r>
            <a:r>
              <a:rPr lang="en-US" dirty="0"/>
              <a:t>} for each </a:t>
            </a:r>
            <a:r>
              <a:rPr lang="el-GR" dirty="0"/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dirty="0"/>
              <a:t>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r+s</a:t>
            </a:r>
            <a:r>
              <a:rPr lang="en-US" dirty="0"/>
              <a:t>)=L(r) </a:t>
            </a:r>
            <a:r>
              <a:rPr lang="en-US" sz="2000" dirty="0"/>
              <a:t>U </a:t>
            </a:r>
            <a:r>
              <a:rPr lang="en-US" dirty="0"/>
              <a:t>L(s),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r◦s</a:t>
            </a:r>
            <a:r>
              <a:rPr lang="en-US" dirty="0"/>
              <a:t>)=L(r)◦L(s),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L(r*)=(L(r))*.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B8D7-138C-45C4-A954-6785A6ADB6EF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27B8-051C-4F0D-80C9-56C479E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4" y="0"/>
            <a:ext cx="907215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Symbol" pitchFamily="18" charset="2"/>
              </a:rPr>
              <a:t>Converting a regular expression to an NFA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3CD-4EE7-451E-A71A-6D122AFE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798A-C046-4A21-B370-2CDDDB67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EB30-C72F-439E-A42E-6E0D2B8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15</a:t>
            </a:fld>
            <a:endParaRPr lang="en-US"/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DB00E68D-7D32-459D-965A-7BF10C88467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6513" y="1295400"/>
            <a:ext cx="8955087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latin typeface="+mj-lt"/>
              </a:rPr>
              <a:t>Example 2: </a:t>
            </a:r>
            <a:r>
              <a:rPr lang="en-US" sz="2800" dirty="0">
                <a:latin typeface="+mj-lt"/>
              </a:rPr>
              <a:t>Convert the following Regular Expression into equivalent NFA using formal procedure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i="1" dirty="0">
                <a:latin typeface="+mj-lt"/>
              </a:rPr>
              <a:t>ab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sym typeface="Symbol" pitchFamily="18" charset="2"/>
              </a:rPr>
              <a:t> a)*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3: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Convert the following Regular Expression into equivalent NFA using formal procedure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0(1 ∪ 01*) ∪ 0*1*</a:t>
            </a:r>
            <a:endParaRPr lang="en-US" sz="2800" b="1" i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9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972006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Examples :Describe each language as a regular expression over </a:t>
            </a:r>
            <a:r>
              <a:rPr lang="el-GR" altLang="en-US" sz="3200" dirty="0">
                <a:cs typeface="Arial" panose="020B0604020202020204" pitchFamily="34" charset="0"/>
              </a:rPr>
              <a:t>Σ </a:t>
            </a:r>
            <a:r>
              <a:rPr lang="en-US" sz="3200" dirty="0"/>
              <a:t>={0,1}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180" y="1321196"/>
            <a:ext cx="6462010" cy="5003403"/>
          </a:xfrm>
        </p:spPr>
        <p:txBody>
          <a:bodyPr>
            <a:noAutofit/>
          </a:bodyPr>
          <a:lstStyle/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has a single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l-GR" dirty="0"/>
              <a:t> </a:t>
            </a:r>
            <a:r>
              <a:rPr lang="en-US" dirty="0"/>
              <a:t>L = { w | w has at least one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contains the string 110}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|w| mod 2 =0}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w starts with 1}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L6 = { w | w ends with 00}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L7 = {w | each 0</a:t>
            </a:r>
            <a:r>
              <a:rPr lang="en-US" b="1" dirty="0"/>
              <a:t> </a:t>
            </a:r>
            <a:r>
              <a:rPr lang="en-US" dirty="0"/>
              <a:t>in w is followed by at least three 1’s}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each 1 in w is followed by exactly three 0’s}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w contains at least three 0’s and ends with 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</a:t>
            </a:r>
            <a:r>
              <a:rPr lang="en-US" dirty="0" err="1"/>
              <a:t>w|w</a:t>
            </a:r>
            <a:r>
              <a:rPr lang="en-US" dirty="0"/>
              <a:t> the length of w is a multiple of 3}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 | w does not contain consecutive 1’s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7A316F-58A9-4A56-93F7-C55AE646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710" y="1142999"/>
            <a:ext cx="2560320" cy="570193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0∗10∗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1Σ</a:t>
            </a:r>
            <a:r>
              <a:rPr lang="en-US" b="1" dirty="0"/>
              <a:t>* </a:t>
            </a:r>
            <a:r>
              <a:rPr lang="en-US" b="1"/>
              <a:t>or  (0+1)*1(0+1)*</a:t>
            </a:r>
            <a:endParaRPr lang="en-US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</a:t>
            </a:r>
            <a:r>
              <a:rPr lang="en-US" b="1" dirty="0"/>
              <a:t>10</a:t>
            </a:r>
            <a:r>
              <a:rPr lang="el-GR" b="1" dirty="0"/>
              <a:t>Σ</a:t>
            </a:r>
            <a:r>
              <a:rPr lang="en-US" b="1" dirty="0"/>
              <a:t>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</a:t>
            </a:r>
            <a:r>
              <a:rPr lang="el-GR" b="1" dirty="0"/>
              <a:t>Σ Σ</a:t>
            </a:r>
            <a:r>
              <a:rPr lang="en-US" b="1" dirty="0"/>
              <a:t>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1(0+1)*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(0+1)*00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1*(01111*)*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0*(1000)*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1*0 1*01*0</a:t>
            </a:r>
            <a:r>
              <a:rPr lang="en-US" b="1" baseline="30000" dirty="0"/>
              <a:t>+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(ΣΣΣ)∗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29B3-5B02-4FAD-A4F5-DEE102790E8B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={</a:t>
            </a:r>
            <a:r>
              <a:rPr lang="en-US" dirty="0" err="1"/>
              <a:t>x,y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 w | w contains the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string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xyx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+ (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yxy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= { w | w starts and ends with the same letter }: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x+x</a:t>
            </a:r>
            <a:r>
              <a:rPr lang="el-G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Σ∗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x] + [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y+y</a:t>
            </a:r>
            <a:r>
              <a:rPr lang="el-G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Σ∗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y]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{w | w contains exactly three y’s and ends with x}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 algn="ctr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l-GR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={0, 1}</a:t>
            </a:r>
            <a:endParaRPr lang="en-US" sz="2600" b="1" i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The set of strings of 0’s and 1’s whose tenth symbol from the right end is 1.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 + 1)*1(0 + 1)</a:t>
            </a:r>
            <a:r>
              <a:rPr lang="en-US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The set of strings of 0’s and 1’s with at most one pair of consecutive 1’s.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 + 10)*(11 + </a:t>
            </a:r>
            <a:r>
              <a:rPr lang="en-US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)(0 + 10)*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E661-0A75-4A12-978D-96EF86F4440E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596C-6B5F-45F3-BF8B-6FC9D2B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52D-E88C-4392-89F5-A5211581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Give a regular expression for the following languages: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where the second letter from the start and the end is an a.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	Answer: (a + b)a(a + b)*a(a + b) </a:t>
            </a:r>
          </a:p>
          <a:p>
            <a:pPr marL="1314450" lvl="2" indent="-514350">
              <a:buFont typeface="+mj-lt"/>
              <a:buAutoNum type="arabicPeriod" startAt="2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that have both aa and bb as a substring.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Answer: ((a + b)*aa(a + b)∗bb(a + b)∗) + ((a + b)∗bb(a + 			b)∗aa(a + b)∗)</a:t>
            </a:r>
          </a:p>
          <a:p>
            <a:pPr marL="1314450" lvl="2" indent="-514350">
              <a:buFont typeface="+mj-lt"/>
              <a:buAutoNum type="arabicPeriod" startAt="3"/>
            </a:pPr>
            <a:r>
              <a:rPr lang="en-US" sz="2800" dirty="0"/>
              <a:t>Σ = {</a:t>
            </a:r>
            <a:r>
              <a:rPr lang="en-US" sz="2800" dirty="0" err="1"/>
              <a:t>a,b,c</a:t>
            </a:r>
            <a:r>
              <a:rPr lang="en-US" sz="2800" dirty="0"/>
              <a:t>}: The set of all strings, such that between any a and c there's at least one b.</a:t>
            </a:r>
          </a:p>
          <a:p>
            <a:pPr marL="800100" lvl="2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	Answer:  ((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cc∗)b)*(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</a:t>
            </a:r>
          </a:p>
          <a:p>
            <a:pPr marL="800100" lvl="2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3264-7DEA-4ADC-9D7D-3D254787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A61-F5CC-4FE4-B0A2-3F7E1408CFBE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D81D-EA12-4694-9BB3-3CD98014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0542-DE55-44D0-A3FF-997E1D4A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8D01-12D1-4143-A093-3FB83E8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423-FEB9-4F60-A9B3-6ACA4885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 All strings that contain an even number of b’s.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ba∗ba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)∗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All strings which do not contain the substring </a:t>
            </a:r>
            <a:r>
              <a:rPr lang="en-US" sz="2800" dirty="0" err="1"/>
              <a:t>ba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The set of all strings where the second letter from L.H.S and the end is an </a:t>
            </a:r>
            <a:r>
              <a:rPr lang="en-US" sz="2800" i="1" dirty="0"/>
              <a:t>a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SEC:F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4349-D185-4CB5-832E-9EFA57E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C4F5-4D18-4E37-B51F-2897E7AEB620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B0F7-A89B-42DD-9E56-6A8BE115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4883-272C-4DA1-B40B-F2DEDD3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Regular Expressions  (RE)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Equivalence of RE and RL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1325-FEBE-42D2-A5E4-A3E9E6F8A829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pt-BR" dirty="0"/>
              <a:t>Useful properties of regular expressions: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 r+s=s+r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 r+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+r=r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r+r=r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r=</a:t>
            </a:r>
            <a:r>
              <a:rPr lang="el-GR" sz="3200" dirty="0"/>
              <a:t> φ </a:t>
            </a:r>
            <a:endParaRPr lang="en-US" sz="3200" dirty="0"/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rr * =r+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ε </a:t>
            </a:r>
            <a:r>
              <a:rPr lang="pt-BR" sz="3200" dirty="0"/>
              <a:t>=</a:t>
            </a:r>
            <a:r>
              <a:rPr lang="el-GR" sz="3200" dirty="0"/>
              <a:t> ε</a:t>
            </a:r>
            <a:r>
              <a:rPr lang="pt-BR" sz="3200" dirty="0"/>
              <a:t>r=r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602D-4D94-43BA-8DE0-4F9481615CB8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r(s+t)=rs+rt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70C0"/>
                </a:solidFill>
              </a:rPr>
              <a:t>r+(s+t)=(r+s)+t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r(st)=(rs)t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70C0"/>
                </a:solidFill>
              </a:rPr>
              <a:t>r*=(r*)*=r*r*=r*+r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 r*+r+=r*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3520-6228-4801-A1D4-434482540D7B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If we let R be any regular expression, we have the following identities. They are good tests of whether you understand the deﬁnition.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R∪∅= R. Adding the empty language to any other language will not change it.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 err="1"/>
              <a:t>R◦ε</a:t>
            </a:r>
            <a:r>
              <a:rPr lang="en-US" sz="2800" dirty="0"/>
              <a:t> = R. Joining the empty string to any string will not change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Joining the empty string to any string will not change it.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However, exchanging ∅ and ε in the preceding identities may cause the equalities to fail.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 err="1"/>
              <a:t>R∪ε</a:t>
            </a:r>
            <a:r>
              <a:rPr lang="en-US" sz="2400" dirty="0"/>
              <a:t> may not equal R.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	For example, if R = 0, then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	L(R)={0}but L(</a:t>
            </a:r>
            <a:r>
              <a:rPr lang="en-US" sz="2400" dirty="0" err="1"/>
              <a:t>R∪ε</a:t>
            </a:r>
            <a:r>
              <a:rPr lang="en-US" sz="2400" dirty="0"/>
              <a:t>)={0,ε}.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R◦∅ may not equal R.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For example, if R = 0, then	L(R)={0}but L(R◦∅)=∅.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6/25/2023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95521"/>
              </p:ext>
            </p:extLst>
          </p:nvPr>
        </p:nvGraphicFramePr>
        <p:xfrm>
          <a:off x="53788" y="182540"/>
          <a:ext cx="8991600" cy="656980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8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Regular Expressions</a:t>
                      </a:r>
                    </a:p>
                  </a:txBody>
                  <a:tcPr marL="54187" marR="54187" marT="54187" marB="5418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Regular Set</a:t>
                      </a:r>
                    </a:p>
                  </a:txBody>
                  <a:tcPr marL="54187" marR="54187" marT="54187" marB="5418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(0 + 10*)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L = { 0, 1, 10, 100, 1000, 10000, … 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(0*10*)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 = {1, 01, 10, 010, 0010, …}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 b="1">
                          <a:solidFill>
                            <a:srgbClr val="FF0000"/>
                          </a:solidFill>
                          <a:effectLst/>
                        </a:rPr>
                        <a:t>(0 + ε)(1 + ε)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L = {ε, 0, 1, 01}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(a+b)*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Set of strings of a’s and b’s of any length including the null string.             So L = { ε, a, b, aa , ab , bb 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…….}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(a+b)*abb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Set of strings of a’s and b’s ending with the string abb. So L = {abb,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babb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ababb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1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(11)*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Set consisting of even number of 1’s including empty string,                       So L= {ε, 11, 1111, 111111, ……….}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(aa)*(bb)*b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Set of strings consisting of even number of a’s followed by odd number of b’s , so L = {b,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aaaab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aaaabbb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82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(aa + ab + ba + bb)*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String of a’s and b’s of even length can be obtained by concatenating any combination of the strings aa, ab,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and bb including null,                         so L = {aa, ab,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bb,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aaab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169-AA56-4C89-A9ED-7605C1CC3A33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600" y="116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D8AC-850A-44E0-A566-B1AE7CA6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Autofit/>
          </a:bodyPr>
          <a:lstStyle/>
          <a:p>
            <a:r>
              <a:rPr lang="en-US" sz="2800" dirty="0"/>
              <a:t>Give English descriptions of the languages of the following regular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FBF-DAA7-4F5F-B264-96103BD2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(1 +</a:t>
            </a:r>
            <a:r>
              <a:rPr lang="el-GR" dirty="0"/>
              <a:t> ε</a:t>
            </a:r>
            <a:r>
              <a:rPr lang="en-US" dirty="0"/>
              <a:t> )(00*1)*0*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no two consecutive 	1’s.</a:t>
            </a:r>
            <a:r>
              <a:rPr lang="en-US" sz="2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(0*1*)*000(0 + 1)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three consecutive 	0’s.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(0 + 10)*1*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in which there are no 	two consecutive 1’s,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31F3-B4D0-4B6F-9BFA-40F4178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FE61-3E68-4C4D-80DE-8459E6701FF9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DB53-2F82-49A1-91E0-FA288240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5F2-83FA-41D2-BAAF-111B0EFA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9C5-E381-47F0-9896-B6AF211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1D3C-C78A-4930-8550-3F394B87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(0U1)*00010(0U1)*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substring 00010}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0*1(0*10* 10*)*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odd no of 1’s}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10*10*(1U0)*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starts with 1 and contains at least two 1’s}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43C8-5E8D-464C-BFF3-8FC05975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D540-E112-4D01-B339-FCD553B8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BB36-8EF5-4AC7-B113-037532D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391F-2373-4615-80DF-2EC6563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3510-39F0-4D51-812E-C9D6169A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399"/>
            <a:ext cx="8954589" cy="54102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l-GR" sz="2800" baseline="30000" dirty="0">
                <a:solidFill>
                  <a:srgbClr val="FF0000"/>
                </a:solidFill>
              </a:rPr>
              <a:t>∗</a:t>
            </a:r>
            <a:r>
              <a:rPr lang="el-GR" sz="2800" dirty="0">
                <a:solidFill>
                  <a:srgbClr val="FF0000"/>
                </a:solidFill>
              </a:rPr>
              <a:t>0101Σ</a:t>
            </a:r>
            <a:r>
              <a:rPr lang="el-GR" sz="2800" baseline="30000" dirty="0">
                <a:solidFill>
                  <a:srgbClr val="FF0000"/>
                </a:solidFill>
              </a:rPr>
              <a:t>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Ans: L = {w| w contains the substring 0101}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∗</a:t>
            </a:r>
            <a:r>
              <a:rPr lang="en-US" sz="2800" dirty="0">
                <a:solidFill>
                  <a:srgbClr val="FF0000"/>
                </a:solidFill>
              </a:rPr>
              <a:t>(01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01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 ∪ 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	Ans: L = {w| w contains an even number of 0s, or contains 	exactly two 1s}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(1Σ)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(ε ∪ 1)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Ans: L = {w| every odd position of w is a 1}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*10*10*10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Ans: L = {w | w contains exactly three 1’s and ends 	with 0}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10BA-62E6-4B7C-9F4F-4EF9EC82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B13-E997-409C-8C6B-41CAA0FE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8D1F-3F99-4DC4-90B7-C73F2AAB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35A-6B98-4C05-AA2E-978919B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67D9-1AE4-48BD-9DAE-18E5139F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502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01*01*01*</a:t>
            </a:r>
          </a:p>
          <a:p>
            <a:pPr marL="0" indent="0">
              <a:buNone/>
            </a:pPr>
            <a:r>
              <a:rPr lang="en-US" sz="2000" dirty="0"/>
              <a:t>	Ans: L = {w| w has exactly three 0’s}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1*(0111</a:t>
            </a:r>
            <a:r>
              <a:rPr lang="en-US" sz="2000" baseline="30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FF0000"/>
                </a:solidFill>
              </a:rPr>
              <a:t>)*</a:t>
            </a:r>
          </a:p>
          <a:p>
            <a:pPr marL="0" indent="0">
              <a:buNone/>
            </a:pPr>
            <a:r>
              <a:rPr lang="en-US" sz="2000" dirty="0"/>
              <a:t>	Ans: L = {w | each 0 in w is followed at least three </a:t>
            </a:r>
            <a:r>
              <a:rPr lang="en-US" sz="2000" b="1" dirty="0"/>
              <a:t>1’s</a:t>
            </a:r>
            <a:r>
              <a:rPr lang="en-US" sz="2000" dirty="0"/>
              <a:t>}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11*0)*1*</a:t>
            </a:r>
          </a:p>
          <a:p>
            <a:pPr marL="0" indent="0">
              <a:buNone/>
            </a:pPr>
            <a:r>
              <a:rPr lang="en-US" sz="2000" dirty="0"/>
              <a:t>	Ans: L = {w | w does not contain consecutive 0’s}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0∗(10∗10∗)∗</a:t>
            </a:r>
          </a:p>
          <a:p>
            <a:pPr marL="0" indent="0">
              <a:buNone/>
            </a:pPr>
            <a:r>
              <a:rPr lang="en-US" sz="2000" dirty="0"/>
              <a:t>	Ans:  L = {w| w contains an even number of 1’s}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0∗1∗</a:t>
            </a:r>
          </a:p>
          <a:p>
            <a:pPr marL="0" indent="0">
              <a:buNone/>
            </a:pPr>
            <a:r>
              <a:rPr lang="en-US" sz="2000" dirty="0"/>
              <a:t>	 Ans:  L = {w| w does not contain the substring 10}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6F3-FAF2-412B-AB69-01639412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FBD1-CCA8-47CB-BD0C-BB0BC6EE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BCE-A2EE-4BC5-8E2E-EFD80632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6/25/2023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B046-AB70-4471-A600-BFBED252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{a, b}.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F1EE-FF59-4DA9-8A6D-CC8229FB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/>
              <a:t> +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/>
              <a:t>)*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ANS:</a:t>
            </a:r>
          </a:p>
          <a:p>
            <a:pPr marL="0" indent="0">
              <a:buNone/>
            </a:pPr>
            <a:r>
              <a:rPr lang="en-US" sz="2800" dirty="0"/>
              <a:t>The set of all strings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  <a:r>
              <a:rPr lang="en-US" sz="2800" dirty="0"/>
              <a:t> that have as equal amount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6927-45B1-4884-B799-A4C27412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BFEB-50D4-43C6-A89D-AC99895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00E6-37FE-415F-8967-B5EFE7A5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D48E-1DB9-BA8B-2B82-953CDCB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NFA from regular 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23A2-C40D-4466-3341-0419C723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8EB-68F7-EB94-7735-24C44F15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A8FE-7504-CBBF-923D-96613FB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B4860-1FC8-BB2E-64A9-9C23ABF7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7778" r="26667" b="14444"/>
          <a:stretch/>
        </p:blipFill>
        <p:spPr>
          <a:xfrm>
            <a:off x="918754" y="1137678"/>
            <a:ext cx="7814938" cy="56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6DE0-E162-94D0-899C-28484491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from DFA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7360-2416-4139-8693-A5DC642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61BA-58BF-8E27-65AE-3B579751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C030-5CE0-26A0-6CFA-D2CB22C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0FB1C9-35A5-D16F-924B-9DE92AB5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34" t="9370" r="24167" b="18888"/>
          <a:stretch/>
        </p:blipFill>
        <p:spPr>
          <a:xfrm>
            <a:off x="1492921" y="1295400"/>
            <a:ext cx="604227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6723-1EF4-8C1F-58B5-7EA5EF8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from DFA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7748-890F-81CE-43DA-1E3F26F3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DC6E-5E2D-D8C0-4919-420E3F0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8FEB-610E-5469-3249-20B7F07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CA135-AAC8-6152-790C-1BE54B47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34" t="26948" r="26666" b="15451"/>
          <a:stretch/>
        </p:blipFill>
        <p:spPr>
          <a:xfrm>
            <a:off x="1127449" y="1295400"/>
            <a:ext cx="677321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2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BB032D-FF29-4291-90AE-FC2E53A2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0FBB-6B9C-4868-8840-BF8369C85E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DFA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</a:rPr>
              <a:t> RE: </a:t>
            </a:r>
            <a:r>
              <a:rPr lang="en-US" altLang="en-US" sz="2800" i="1" dirty="0">
                <a:solidFill>
                  <a:srgbClr val="0070C0"/>
                </a:solidFill>
              </a:rPr>
              <a:t>State Elimination method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D463C5-41FF-4711-B080-A11E9DA13B7A}"/>
              </a:ext>
            </a:extLst>
          </p:cNvPr>
          <p:cNvSpPr txBox="1">
            <a:spLocks/>
          </p:cNvSpPr>
          <p:nvPr/>
        </p:nvSpPr>
        <p:spPr>
          <a:xfrm>
            <a:off x="274320" y="1051220"/>
            <a:ext cx="8595360" cy="5399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5389" indent="-255389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257175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017" indent="-194667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113" indent="-191096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1208" indent="-186631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8554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76971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70745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63626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The initial state of the DFA must not have any incoming edge.</a:t>
            </a:r>
          </a:p>
          <a:p>
            <a:pPr marL="0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Step-01:</a:t>
            </a:r>
          </a:p>
          <a:p>
            <a:pPr marL="0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If there exists any incoming edge to the initial state, then create a new initial state having no incoming edge to it.</a:t>
            </a:r>
          </a:p>
          <a:p>
            <a:pPr marL="0" lvl="1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Step-02:</a:t>
            </a:r>
            <a:endParaRPr lang="en-US" sz="2800" b="1" dirty="0">
              <a:solidFill>
                <a:srgbClr val="FF0000"/>
              </a:solidFill>
            </a:endParaRPr>
          </a:p>
          <a:p>
            <a:pPr marL="342900" lvl="1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There must exist only one final state in the DFA</a:t>
            </a:r>
            <a:r>
              <a:rPr lang="en-US" sz="2600" b="1" dirty="0"/>
              <a:t>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200" dirty="0"/>
              <a:t>If there exists multiple final states in the DFA, then convert all the final states into non-final states and create a new single final state.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200" dirty="0"/>
              <a:t>The final state of the DFA must not have any outgoing edge</a:t>
            </a:r>
          </a:p>
        </p:txBody>
      </p:sp>
    </p:spTree>
    <p:extLst>
      <p:ext uri="{BB962C8B-B14F-4D97-AF65-F5344CB8AC3E}">
        <p14:creationId xmlns:p14="http://schemas.microsoft.com/office/powerpoint/2010/main" val="33644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585CA-8F5F-4ECF-AEBA-D5D49B55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639F-6927-4A58-A7C0-CC8785AB9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DFA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</a:rPr>
              <a:t> RE: </a:t>
            </a:r>
            <a:r>
              <a:rPr lang="en-US" altLang="en-US" sz="2800" i="1" dirty="0">
                <a:solidFill>
                  <a:srgbClr val="0070C0"/>
                </a:solidFill>
              </a:rPr>
              <a:t>State Elimination method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D616D-8DE6-4037-A6BB-BF3427F074D9}"/>
              </a:ext>
            </a:extLst>
          </p:cNvPr>
          <p:cNvSpPr txBox="1">
            <a:spLocks/>
          </p:cNvSpPr>
          <p:nvPr/>
        </p:nvSpPr>
        <p:spPr>
          <a:xfrm>
            <a:off x="259079" y="1005839"/>
            <a:ext cx="8590849" cy="54450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5389" indent="-255389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257175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017" indent="-194667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113" indent="-191096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1208" indent="-186631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8554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76971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70745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63626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b="1" u="sng" dirty="0">
                <a:solidFill>
                  <a:srgbClr val="FF0000"/>
                </a:solidFill>
              </a:rPr>
              <a:t>Step-03: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/>
              <a:t> If there exists any outgoing edge from the final state, then create a new final state having no outgoing edge from it.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b="1" u="sng" dirty="0">
                <a:solidFill>
                  <a:srgbClr val="FF0000"/>
                </a:solidFill>
              </a:rPr>
              <a:t>Step-04:</a:t>
            </a:r>
            <a:endParaRPr lang="en-US" sz="2600" b="1" dirty="0">
              <a:solidFill>
                <a:srgbClr val="FF0000"/>
              </a:solidFill>
            </a:endParaRP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/>
              <a:t> Eliminate all the intermediate states one by one.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These states may be eliminated in any order.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dirty="0">
                <a:solidFill>
                  <a:srgbClr val="FF0000"/>
                </a:solidFill>
              </a:rPr>
              <a:t>In the end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</a:rPr>
              <a:t>Only an initial state going to the final state will be left.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The cost of this transition is the required regular expression.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77DCD3-A2F6-4191-9E4E-F629B5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CE3E5-6860-4DA3-9615-31D6A277A0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Converting a DFA to a regular expression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8ABDB-4E3F-4C1D-BD8C-786927FE4A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6360" y="1203960"/>
            <a:ext cx="9136063" cy="512064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/>
              <a:t>This can be done in two parts. For this we introduce a new type of finite automata called </a:t>
            </a:r>
            <a:r>
              <a:rPr lang="en-US" altLang="en-US" sz="2000" b="1" i="1" dirty="0"/>
              <a:t>generalized nondeterministic automaton</a:t>
            </a:r>
            <a:r>
              <a:rPr lang="en-US" altLang="en-US" sz="2000" dirty="0"/>
              <a:t>, GNFA.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First, we will convert a DFA to GNFA, and 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then GNFA to regular expression.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GNFA has the following special form – 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Transition labels might be in regular expression form.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The start state doesn’t have any incoming arrow </a:t>
            </a:r>
            <a:br>
              <a:rPr lang="en-US" altLang="en-US" sz="1800" dirty="0">
                <a:solidFill>
                  <a:srgbClr val="0070C0"/>
                </a:solidFill>
              </a:rPr>
            </a:br>
            <a:r>
              <a:rPr lang="en-US" altLang="en-US" sz="1800" dirty="0">
                <a:solidFill>
                  <a:srgbClr val="0070C0"/>
                </a:solidFill>
              </a:rPr>
              <a:t>from any other state</a:t>
            </a:r>
            <a:r>
              <a:rPr lang="en-US" altLang="en-US" sz="1800" dirty="0"/>
              <a:t>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There is only one accept state, and it doesn’t </a:t>
            </a:r>
            <a:br>
              <a:rPr lang="en-US" altLang="en-US" sz="1800" dirty="0"/>
            </a:br>
            <a:r>
              <a:rPr lang="en-US" altLang="en-US" sz="1800" dirty="0"/>
              <a:t>have any outgoing arrow to any other state.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Start state is never the same as accept state</a:t>
            </a:r>
            <a:r>
              <a:rPr lang="en-US" altLang="en-US" sz="1800" dirty="0"/>
              <a:t>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There is only one outgoing arrow to any other </a:t>
            </a:r>
            <a:br>
              <a:rPr lang="en-US" altLang="en-US" sz="1800" dirty="0"/>
            </a:br>
            <a:r>
              <a:rPr lang="en-US" altLang="en-US" sz="1800" dirty="0"/>
              <a:t>state and to itself, except the start and accept </a:t>
            </a:r>
            <a:br>
              <a:rPr lang="en-US" altLang="en-US" sz="1800" dirty="0"/>
            </a:br>
            <a:r>
              <a:rPr lang="en-US" altLang="en-US" sz="1800" dirty="0"/>
              <a:t>states. We will consider </a:t>
            </a:r>
            <a:r>
              <a:rPr lang="en-US" altLang="en-US" sz="1800" i="1" dirty="0">
                <a:sym typeface="Symbol" panose="05050102010706020507" pitchFamily="18" charset="2"/>
              </a:rPr>
              <a:t>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/>
              <a:t>labeled outgoing arrows, </a:t>
            </a:r>
            <a:br>
              <a:rPr lang="en-US" altLang="en-US" sz="1800" dirty="0"/>
            </a:br>
            <a:r>
              <a:rPr lang="en-US" altLang="en-US" sz="1800" dirty="0"/>
              <a:t>if no transition exists between any two states.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5A59F0B8-1156-4A02-8A74-522FE331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3" y="2514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158A297-E62E-4206-80F3-27C74E21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3" y="4572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202C3F1C-F0D6-4E59-99C8-7DC13879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3" y="3581400"/>
            <a:ext cx="7620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i="1" baseline="-25000"/>
              <a:t>start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BB30778E-6F1A-4E0B-9670-1A81F762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3" y="3581400"/>
            <a:ext cx="7620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i="1" baseline="-25000"/>
              <a:t>accept</a:t>
            </a:r>
          </a:p>
        </p:txBody>
      </p:sp>
      <p:cxnSp>
        <p:nvCxnSpPr>
          <p:cNvPr id="9" name="AutoShape 10">
            <a:extLst>
              <a:ext uri="{FF2B5EF4-FFF2-40B4-BE49-F238E27FC236}">
                <a16:creationId xmlns:a16="http://schemas.microsoft.com/office/drawing/2014/main" id="{3BFA8DBB-54C7-4B0E-8E44-BBCB26CDD355}"/>
              </a:ext>
            </a:extLst>
          </p:cNvPr>
          <p:cNvCxnSpPr>
            <a:cxnSpLocks noChangeShapeType="1"/>
            <a:stCxn id="7" idx="7"/>
            <a:endCxn id="5" idx="2"/>
          </p:cNvCxnSpPr>
          <p:nvPr/>
        </p:nvCxnSpPr>
        <p:spPr bwMode="auto">
          <a:xfrm rot="16200000">
            <a:off x="5868197" y="2707481"/>
            <a:ext cx="863600" cy="10112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1">
            <a:extLst>
              <a:ext uri="{FF2B5EF4-FFF2-40B4-BE49-F238E27FC236}">
                <a16:creationId xmlns:a16="http://schemas.microsoft.com/office/drawing/2014/main" id="{1BE9E8ED-D5E6-48AC-B7C6-7499DB2DDDA2}"/>
              </a:ext>
            </a:extLst>
          </p:cNvPr>
          <p:cNvCxnSpPr>
            <a:cxnSpLocks noChangeShapeType="1"/>
            <a:stCxn id="7" idx="5"/>
            <a:endCxn id="6" idx="2"/>
          </p:cNvCxnSpPr>
          <p:nvPr/>
        </p:nvCxnSpPr>
        <p:spPr bwMode="auto">
          <a:xfrm rot="16200000" flipH="1">
            <a:off x="5868197" y="3977481"/>
            <a:ext cx="787400" cy="9350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>
            <a:extLst>
              <a:ext uri="{FF2B5EF4-FFF2-40B4-BE49-F238E27FC236}">
                <a16:creationId xmlns:a16="http://schemas.microsoft.com/office/drawing/2014/main" id="{87510390-7D57-42DC-A87C-EA1C118D7A0C}"/>
              </a:ext>
            </a:extLst>
          </p:cNvPr>
          <p:cNvCxnSpPr>
            <a:cxnSpLocks noChangeShapeType="1"/>
            <a:stCxn id="7" idx="4"/>
            <a:endCxn id="8" idx="4"/>
          </p:cNvCxnSpPr>
          <p:nvPr/>
        </p:nvCxnSpPr>
        <p:spPr bwMode="auto">
          <a:xfrm rot="16200000" flipH="1">
            <a:off x="7008022" y="2645569"/>
            <a:ext cx="4762" cy="2971800"/>
          </a:xfrm>
          <a:prstGeom prst="curvedConnector3">
            <a:avLst>
              <a:gd name="adj1" fmla="val 395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451B1CE7-BEE8-4297-9ACF-5EA68B60E2EA}"/>
              </a:ext>
            </a:extLst>
          </p:cNvPr>
          <p:cNvCxnSpPr>
            <a:cxnSpLocks noChangeShapeType="1"/>
            <a:stCxn id="5" idx="6"/>
            <a:endCxn id="8" idx="1"/>
          </p:cNvCxnSpPr>
          <p:nvPr/>
        </p:nvCxnSpPr>
        <p:spPr bwMode="auto">
          <a:xfrm>
            <a:off x="7367591" y="2781300"/>
            <a:ext cx="858837" cy="8588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F3C66A1D-AE5A-44A2-A2EC-69906D5A7ABC}"/>
              </a:ext>
            </a:extLst>
          </p:cNvPr>
          <p:cNvCxnSpPr>
            <a:cxnSpLocks noChangeShapeType="1"/>
            <a:stCxn id="6" idx="6"/>
            <a:endCxn id="8" idx="3"/>
          </p:cNvCxnSpPr>
          <p:nvPr/>
        </p:nvCxnSpPr>
        <p:spPr bwMode="auto">
          <a:xfrm flipV="1">
            <a:off x="7291391" y="4056063"/>
            <a:ext cx="935037" cy="782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6">
            <a:extLst>
              <a:ext uri="{FF2B5EF4-FFF2-40B4-BE49-F238E27FC236}">
                <a16:creationId xmlns:a16="http://schemas.microsoft.com/office/drawing/2014/main" id="{6AF15C6A-B8CE-449B-B37E-1883025F2C1E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 flipH="1">
            <a:off x="6821491" y="2984500"/>
            <a:ext cx="76200" cy="165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30A09E94-BCD9-4B3D-BEEB-9540F3A1D455}"/>
              </a:ext>
            </a:extLst>
          </p:cNvPr>
          <p:cNvCxnSpPr>
            <a:cxnSpLocks noChangeShapeType="1"/>
            <a:stCxn id="6" idx="7"/>
            <a:endCxn id="5" idx="5"/>
          </p:cNvCxnSpPr>
          <p:nvPr/>
        </p:nvCxnSpPr>
        <p:spPr bwMode="auto">
          <a:xfrm flipV="1">
            <a:off x="7199316" y="2984500"/>
            <a:ext cx="76200" cy="165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6DD85AAC-62FB-404A-85A7-E2C512D17EA4}"/>
              </a:ext>
            </a:extLst>
          </p:cNvPr>
          <p:cNvCxnSpPr>
            <a:cxnSpLocks noChangeShapeType="1"/>
            <a:stCxn id="6" idx="3"/>
            <a:endCxn id="6" idx="5"/>
          </p:cNvCxnSpPr>
          <p:nvPr/>
        </p:nvCxnSpPr>
        <p:spPr bwMode="auto">
          <a:xfrm rot="16200000" flipH="1">
            <a:off x="7009610" y="4853781"/>
            <a:ext cx="1588" cy="377825"/>
          </a:xfrm>
          <a:prstGeom prst="curvedConnector3">
            <a:avLst>
              <a:gd name="adj1" fmla="val 337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9">
            <a:extLst>
              <a:ext uri="{FF2B5EF4-FFF2-40B4-BE49-F238E27FC236}">
                <a16:creationId xmlns:a16="http://schemas.microsoft.com/office/drawing/2014/main" id="{710F1F78-857F-4AF8-A8E8-072E5417A19F}"/>
              </a:ext>
            </a:extLst>
          </p:cNvPr>
          <p:cNvCxnSpPr>
            <a:cxnSpLocks noChangeShapeType="1"/>
            <a:stCxn id="5" idx="1"/>
            <a:endCxn id="5" idx="7"/>
          </p:cNvCxnSpPr>
          <p:nvPr/>
        </p:nvCxnSpPr>
        <p:spPr bwMode="auto">
          <a:xfrm rot="5400000" flipV="1">
            <a:off x="7085810" y="2389981"/>
            <a:ext cx="1588" cy="377825"/>
          </a:xfrm>
          <a:prstGeom prst="curvedConnector3">
            <a:avLst>
              <a:gd name="adj1" fmla="val -337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20">
            <a:extLst>
              <a:ext uri="{FF2B5EF4-FFF2-40B4-BE49-F238E27FC236}">
                <a16:creationId xmlns:a16="http://schemas.microsoft.com/office/drawing/2014/main" id="{5BB0A8FE-4C3B-4AC6-B4B8-94B05709F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3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B7A9B7D0-680B-41C1-A786-F93191911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3" y="2667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ab*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77CAF084-F76D-456B-924B-4AB4D480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3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a*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BC74447-8283-4951-BA86-B68E657E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3" y="3581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(aa)*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9A977FAE-6B4E-49F4-8D81-649E9EB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3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ACF5A454-22C7-4E7D-A3AB-9D91B546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3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b*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E523D342-9379-4E90-943C-C9B8D52B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3" y="1905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aa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219848B8-4ACA-4F12-8B31-8198A9FB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3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/>
              <a:t>ba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1250AAA3-5F44-4A99-A7A1-FE2837DF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3" y="5257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1B011163-D31C-4B9D-9052-8DECAC1E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3" y="4876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2640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EF4654-6500-47F8-8A46-6043B413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FB2BB-616B-4389-B2EA-8F8788B40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Converting a DFA to GNFA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EB7F7-97E1-49C8-A3A6-8877D7895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" y="1356360"/>
            <a:ext cx="4980212" cy="5120640"/>
          </a:xfrm>
        </p:spPr>
        <p:txBody>
          <a:bodyPr>
            <a:normAutofit fontScale="92500"/>
          </a:bodyPr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Add a new start state with an </a:t>
            </a:r>
            <a:r>
              <a:rPr lang="en-US" altLang="en-US" sz="2200" i="1" dirty="0"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/>
              <a:t>arrow to the old start state.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Add new accept state with </a:t>
            </a: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70C0"/>
                </a:solidFill>
              </a:rPr>
              <a:t>  arrows from the old accept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If any arrows have multiple labels, union the previous labels into one label.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Add arrows with </a:t>
            </a: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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 label between states where there are no arrows. This won’t change the language as </a:t>
            </a:r>
            <a:b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</a:b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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 label arrows can never be used. </a:t>
            </a:r>
          </a:p>
          <a:p>
            <a:pPr lvl="1"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Symbol" panose="05050102010706020507" pitchFamily="18" charset="2"/>
              </a:rPr>
              <a:t>Even we might ignore adding such arrows, as these are arrows which can be assumed to be there with no use.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A6B537F-2435-45A9-AF2C-C5F965EB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2269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FCB317D-BB96-4291-9B6E-08552852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417467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E529DBFA-0596-4F1B-8E6F-4FA91DFB9F6E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837710" y="3045965"/>
            <a:ext cx="0" cy="1109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E8A25864-DD94-487A-BB36-58684E5F1CDA}"/>
              </a:ext>
            </a:extLst>
          </p:cNvPr>
          <p:cNvCxnSpPr>
            <a:cxnSpLocks noChangeShapeType="1"/>
            <a:stCxn id="7" idx="5"/>
            <a:endCxn id="7" idx="7"/>
          </p:cNvCxnSpPr>
          <p:nvPr/>
        </p:nvCxnSpPr>
        <p:spPr bwMode="auto">
          <a:xfrm rot="5400000" flipH="1" flipV="1">
            <a:off x="7824216" y="2649884"/>
            <a:ext cx="568325" cy="1588"/>
          </a:xfrm>
          <a:prstGeom prst="curvedConnector5">
            <a:avLst>
              <a:gd name="adj1" fmla="val -3912"/>
              <a:gd name="adj2" fmla="val 28000009"/>
              <a:gd name="adj3" fmla="val 12430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CCB66D43-C95C-49C1-BC46-AEEE9A7988EF}"/>
              </a:ext>
            </a:extLst>
          </p:cNvPr>
          <p:cNvCxnSpPr>
            <a:cxnSpLocks noChangeShapeType="1"/>
            <a:stCxn id="8" idx="5"/>
            <a:endCxn id="8" idx="7"/>
          </p:cNvCxnSpPr>
          <p:nvPr/>
        </p:nvCxnSpPr>
        <p:spPr bwMode="auto">
          <a:xfrm rot="5400000" flipH="1" flipV="1">
            <a:off x="7819454" y="4554883"/>
            <a:ext cx="577850" cy="1588"/>
          </a:xfrm>
          <a:prstGeom prst="curvedConnector5">
            <a:avLst>
              <a:gd name="adj1" fmla="val -16759"/>
              <a:gd name="adj2" fmla="val 28000009"/>
              <a:gd name="adj3" fmla="val 12334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Line 9">
            <a:extLst>
              <a:ext uri="{FF2B5EF4-FFF2-40B4-BE49-F238E27FC236}">
                <a16:creationId xmlns:a16="http://schemas.microsoft.com/office/drawing/2014/main" id="{E6235772-B033-404C-85BF-097432A2C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510" y="265067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78E2448-F893-4F5E-B975-0C04B947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510" y="2283965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AAD4B81-AD96-4528-A322-99670106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210" y="3274565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b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1C666B-A259-4F1D-ACCD-A5E47BF18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510" y="379367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/>
              <a:t>,</a:t>
            </a:r>
            <a:r>
              <a:rPr lang="en-US" altLang="en-US" sz="1800" b="1" i="1"/>
              <a:t>b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F688F94D-68D3-4EC6-9B55-EA2A452C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510" y="3807965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>
                <a:sym typeface="Symbol" panose="05050102010706020507" pitchFamily="18" charset="2"/>
              </a:rPr>
              <a:t></a:t>
            </a:r>
            <a:r>
              <a:rPr lang="en-US" altLang="en-US" sz="1800" b="1" i="1"/>
              <a:t>b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340B71A5-34A9-4B14-A0C9-32A47D829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10" y="2269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/>
              <a:t>s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C113444D-3E1A-4F9B-ABDB-5C3244FB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10" y="417467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f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7E438144-315A-4327-9470-DE0F1C75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4174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F722B0E0-2A11-4B30-9BCB-6C31B06D2DC9}"/>
              </a:ext>
            </a:extLst>
          </p:cNvPr>
          <p:cNvCxnSpPr>
            <a:cxnSpLocks noChangeShapeType="1"/>
            <a:stCxn id="19" idx="2"/>
            <a:endCxn id="18" idx="6"/>
          </p:cNvCxnSpPr>
          <p:nvPr/>
        </p:nvCxnSpPr>
        <p:spPr bwMode="auto">
          <a:xfrm flipH="1">
            <a:off x="6408960" y="4555677"/>
            <a:ext cx="1033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18">
            <a:extLst>
              <a:ext uri="{FF2B5EF4-FFF2-40B4-BE49-F238E27FC236}">
                <a16:creationId xmlns:a16="http://schemas.microsoft.com/office/drawing/2014/main" id="{BBA2C2F2-B7FE-4CBC-92C8-C1FAEAD8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910" y="417467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B36AA556-0CA6-4AD7-818A-FAE0E9E0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910" y="226967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B429A3F9-AEDA-4404-9A10-02BC560DB105}"/>
              </a:ext>
            </a:extLst>
          </p:cNvPr>
          <p:cNvCxnSpPr>
            <a:cxnSpLocks noChangeShapeType="1"/>
            <a:stCxn id="7" idx="3"/>
            <a:endCxn id="18" idx="7"/>
          </p:cNvCxnSpPr>
          <p:nvPr/>
        </p:nvCxnSpPr>
        <p:spPr bwMode="auto">
          <a:xfrm flipH="1">
            <a:off x="6278785" y="2934840"/>
            <a:ext cx="1289050" cy="13319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1">
            <a:extLst>
              <a:ext uri="{FF2B5EF4-FFF2-40B4-BE49-F238E27FC236}">
                <a16:creationId xmlns:a16="http://schemas.microsoft.com/office/drawing/2014/main" id="{6E4A3EEC-A001-4B97-8E45-B424D01B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710" y="3412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B3B1643E-43B6-4CB2-BCB8-C49A0558E29F}"/>
              </a:ext>
            </a:extLst>
          </p:cNvPr>
          <p:cNvCxnSpPr>
            <a:cxnSpLocks noChangeShapeType="1"/>
            <a:stCxn id="17" idx="6"/>
            <a:endCxn id="12" idx="1"/>
          </p:cNvCxnSpPr>
          <p:nvPr/>
        </p:nvCxnSpPr>
        <p:spPr bwMode="auto">
          <a:xfrm>
            <a:off x="6404198" y="2650677"/>
            <a:ext cx="1052512" cy="14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4">
            <a:extLst>
              <a:ext uri="{FF2B5EF4-FFF2-40B4-BE49-F238E27FC236}">
                <a16:creationId xmlns:a16="http://schemas.microsoft.com/office/drawing/2014/main" id="{0E3C2558-7A92-48E8-9FF2-9098EFB82344}"/>
              </a:ext>
            </a:extLst>
          </p:cNvPr>
          <p:cNvCxnSpPr>
            <a:cxnSpLocks noChangeShapeType="1"/>
            <a:stCxn id="17" idx="4"/>
            <a:endCxn id="18" idx="0"/>
          </p:cNvCxnSpPr>
          <p:nvPr/>
        </p:nvCxnSpPr>
        <p:spPr bwMode="auto">
          <a:xfrm>
            <a:off x="6008910" y="3045965"/>
            <a:ext cx="0" cy="11096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7A8403A8-AED8-46BF-A465-1012BAF3B803}"/>
              </a:ext>
            </a:extLst>
          </p:cNvPr>
          <p:cNvCxnSpPr>
            <a:cxnSpLocks noChangeShapeType="1"/>
            <a:stCxn id="17" idx="5"/>
            <a:endCxn id="19" idx="1"/>
          </p:cNvCxnSpPr>
          <p:nvPr/>
        </p:nvCxnSpPr>
        <p:spPr bwMode="auto">
          <a:xfrm>
            <a:off x="6278785" y="2934840"/>
            <a:ext cx="1289050" cy="133667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8">
            <a:extLst>
              <a:ext uri="{FF2B5EF4-FFF2-40B4-BE49-F238E27FC236}">
                <a16:creationId xmlns:a16="http://schemas.microsoft.com/office/drawing/2014/main" id="{7646F04E-19EF-4A9B-B7BC-B70EE50E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310" y="3031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64857E4-7EA0-4B16-8019-559F3F10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310" y="3031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99166FFF-C6BA-4173-823D-D6C317AB18C3}"/>
              </a:ext>
            </a:extLst>
          </p:cNvPr>
          <p:cNvCxnSpPr>
            <a:cxnSpLocks noChangeShapeType="1"/>
            <a:stCxn id="19" idx="7"/>
            <a:endCxn id="7" idx="5"/>
          </p:cNvCxnSpPr>
          <p:nvPr/>
        </p:nvCxnSpPr>
        <p:spPr bwMode="auto">
          <a:xfrm rot="16200000">
            <a:off x="7439247" y="3603178"/>
            <a:ext cx="133667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1">
            <a:extLst>
              <a:ext uri="{FF2B5EF4-FFF2-40B4-BE49-F238E27FC236}">
                <a16:creationId xmlns:a16="http://schemas.microsoft.com/office/drawing/2014/main" id="{62BA9EDF-9C82-4E7E-950A-B2AB2AD6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310" y="31840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</p:spTree>
    <p:extLst>
      <p:ext uri="{BB962C8B-B14F-4D97-AF65-F5344CB8AC3E}">
        <p14:creationId xmlns:p14="http://schemas.microsoft.com/office/powerpoint/2010/main" val="11810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4431E-6 L -0.2 -4.1443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5" grpId="1"/>
      <p:bldP spid="16" grpId="0"/>
      <p:bldP spid="17" grpId="0" animBg="1"/>
      <p:bldP spid="18" grpId="0" animBg="1"/>
      <p:bldP spid="19" grpId="0" animBg="1"/>
      <p:bldP spid="21" grpId="0"/>
      <p:bldP spid="22" grpId="0"/>
      <p:bldP spid="24" grpId="0"/>
      <p:bldP spid="24" grpId="1"/>
      <p:bldP spid="28" grpId="0"/>
      <p:bldP spid="28" grpId="1"/>
      <p:bldP spid="29" grpId="0"/>
      <p:bldP spid="29" grpId="1"/>
      <p:bldP spid="31" grpId="0"/>
      <p:bldP spid="3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0330B-B65F-419B-BBFD-907AAFCA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23EB-3887-4B4F-9E51-D03ED9808E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Formal Definition of GNFA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CB031-5433-434A-9079-AD0E79191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49680"/>
            <a:ext cx="9136063" cy="53035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sz="2600" dirty="0">
                <a:solidFill>
                  <a:srgbClr val="0070C0"/>
                </a:solidFill>
              </a:rPr>
              <a:t>A generalized nondeterministic finite automaton is a 5-tuple,  </a:t>
            </a:r>
            <a:r>
              <a:rPr lang="en-US" altLang="en-US" sz="2800" dirty="0">
                <a:solidFill>
                  <a:srgbClr val="0070C0"/>
                </a:solidFill>
              </a:rPr>
              <a:t>(</a:t>
            </a:r>
            <a:r>
              <a:rPr lang="en-US" altLang="en-US" sz="2800" i="1" dirty="0">
                <a:solidFill>
                  <a:srgbClr val="0070C0"/>
                </a:solidFill>
              </a:rPr>
              <a:t>Q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l-GR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solidFill>
                  <a:srgbClr val="0070C0"/>
                </a:solidFill>
              </a:rPr>
              <a:t>, </a:t>
            </a:r>
            <a:r>
              <a:rPr lang="en-US" altLang="en-US" sz="2800" i="1" dirty="0">
                <a:solidFill>
                  <a:srgbClr val="0070C0"/>
                </a:solidFill>
                <a:sym typeface="Symbol" panose="05050102010706020507" pitchFamily="18" charset="2"/>
              </a:rPr>
              <a:t>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n-US" altLang="en-US" sz="2800" i="1" dirty="0" err="1">
                <a:solidFill>
                  <a:srgbClr val="0070C0"/>
                </a:solidFill>
              </a:rPr>
              <a:t>q</a:t>
            </a:r>
            <a:r>
              <a:rPr lang="en-US" altLang="en-US" sz="2800" baseline="-25000" dirty="0" err="1">
                <a:solidFill>
                  <a:srgbClr val="0070C0"/>
                </a:solidFill>
              </a:rPr>
              <a:t>start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n-US" altLang="en-US" sz="2800" i="1" dirty="0" err="1">
                <a:solidFill>
                  <a:srgbClr val="0070C0"/>
                </a:solidFill>
              </a:rPr>
              <a:t>q</a:t>
            </a:r>
            <a:r>
              <a:rPr lang="en-US" altLang="en-US" sz="2800" baseline="-25000" dirty="0" err="1">
                <a:solidFill>
                  <a:srgbClr val="0070C0"/>
                </a:solidFill>
              </a:rPr>
              <a:t>accept</a:t>
            </a:r>
            <a:r>
              <a:rPr lang="en-US" altLang="en-US" sz="2800" dirty="0">
                <a:solidFill>
                  <a:srgbClr val="0070C0"/>
                </a:solidFill>
              </a:rPr>
              <a:t>) where – </a:t>
            </a:r>
          </a:p>
          <a:p>
            <a:pPr lvl="2">
              <a:spcBef>
                <a:spcPts val="18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/>
              <a:t>Q</a:t>
            </a:r>
            <a:r>
              <a:rPr lang="en-US" altLang="en-US" sz="2200" dirty="0"/>
              <a:t> is the finite set of states,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l-GR" altLang="en-US" sz="2200" dirty="0">
                <a:cs typeface="Arial" panose="020B0604020202020204" pitchFamily="34" charset="0"/>
              </a:rPr>
              <a:t>Σ</a:t>
            </a:r>
            <a:r>
              <a:rPr lang="en-US" altLang="en-US" sz="2200" dirty="0">
                <a:cs typeface="Arial" panose="020B0604020202020204" pitchFamily="34" charset="0"/>
              </a:rPr>
              <a:t> is the input alphabet,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>
                <a:sym typeface="Symbol" panose="05050102010706020507" pitchFamily="18" charset="2"/>
              </a:rPr>
              <a:t></a:t>
            </a:r>
            <a:r>
              <a:rPr lang="en-US" altLang="en-US" sz="2200" dirty="0"/>
              <a:t> : (</a:t>
            </a:r>
            <a:r>
              <a:rPr lang="en-US" altLang="en-US" sz="2200" i="1" dirty="0"/>
              <a:t>Q </a:t>
            </a:r>
            <a:r>
              <a:rPr lang="en-US" altLang="en-US" sz="2200" dirty="0"/>
              <a:t>- {</a:t>
            </a: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start</a:t>
            </a:r>
            <a:r>
              <a:rPr lang="en-US" altLang="en-US" sz="2200" dirty="0"/>
              <a:t>}) </a:t>
            </a:r>
            <a:r>
              <a:rPr lang="en-US" altLang="en-US" sz="2200" dirty="0">
                <a:sym typeface="Symbol" panose="05050102010706020507" pitchFamily="18" charset="2"/>
              </a:rPr>
              <a:t> </a:t>
            </a:r>
            <a:r>
              <a:rPr lang="en-US" altLang="en-US" sz="2200" dirty="0"/>
              <a:t>(</a:t>
            </a:r>
            <a:r>
              <a:rPr lang="en-US" altLang="en-US" sz="2200" i="1" dirty="0"/>
              <a:t>Q </a:t>
            </a:r>
            <a:r>
              <a:rPr lang="en-US" altLang="en-US" sz="2200" dirty="0"/>
              <a:t>- {</a:t>
            </a: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accept</a:t>
            </a:r>
            <a:r>
              <a:rPr lang="en-US" altLang="en-US" sz="2200" dirty="0"/>
              <a:t>})</a:t>
            </a:r>
            <a:r>
              <a:rPr lang="en-US" altLang="en-US" sz="2200" dirty="0">
                <a:sym typeface="Symbol" panose="05050102010706020507" pitchFamily="18" charset="2"/>
              </a:rPr>
              <a:t>  </a:t>
            </a:r>
            <a:r>
              <a:rPr lang="en-US" altLang="en-US" sz="2200" i="1" dirty="0">
                <a:latin typeface="Monotype Corsiva" panose="030101010102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200" dirty="0">
                <a:cs typeface="Times New Roman" panose="02020603050405020304" pitchFamily="18" charset="0"/>
                <a:sym typeface="Symbol" panose="05050102010706020507" pitchFamily="18" charset="2"/>
              </a:rPr>
              <a:t>is the transition function,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start</a:t>
            </a:r>
            <a:r>
              <a:rPr lang="en-US" altLang="en-US" sz="2200" dirty="0"/>
              <a:t> is the start state,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accept</a:t>
            </a:r>
            <a:r>
              <a:rPr lang="en-US" altLang="en-US" sz="2200" dirty="0"/>
              <a:t> is the accept state.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en-US" altLang="en-US" sz="2200" dirty="0">
              <a:solidFill>
                <a:srgbClr val="0070C0"/>
              </a:solidFill>
            </a:endParaRPr>
          </a:p>
          <a:p>
            <a:pPr algn="just"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sz="2600" dirty="0">
                <a:solidFill>
                  <a:srgbClr val="0070C0"/>
                </a:solidFill>
              </a:rPr>
              <a:t>A GNFA accepts a string </a:t>
            </a:r>
            <a:r>
              <a:rPr lang="en-US" altLang="en-US" sz="2600" i="1" dirty="0">
                <a:solidFill>
                  <a:srgbClr val="0070C0"/>
                </a:solidFill>
              </a:rPr>
              <a:t>w</a:t>
            </a:r>
            <a:r>
              <a:rPr lang="en-US" altLang="en-US" sz="2600" dirty="0">
                <a:solidFill>
                  <a:srgbClr val="0070C0"/>
                </a:solidFill>
              </a:rPr>
              <a:t> in </a:t>
            </a:r>
            <a:r>
              <a:rPr lang="el-GR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* if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=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1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2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…</a:t>
            </a: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where each </a:t>
            </a:r>
            <a:b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</a:b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is in </a:t>
            </a:r>
            <a:r>
              <a:rPr lang="el-GR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* and a sequence of states q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0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q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1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…</a:t>
            </a: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q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exists such that – 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0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start</a:t>
            </a:r>
            <a:r>
              <a:rPr lang="en-US" altLang="en-US" dirty="0">
                <a:cs typeface="Arial" panose="020B0604020202020204" pitchFamily="34" charset="0"/>
              </a:rPr>
              <a:t> is the start state,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k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accept</a:t>
            </a:r>
            <a:r>
              <a:rPr lang="en-US" altLang="en-US" dirty="0">
                <a:cs typeface="Arial" panose="020B0604020202020204" pitchFamily="34" charset="0"/>
              </a:rPr>
              <a:t> is the accept state, and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cs typeface="Arial" panose="020B0604020202020204" pitchFamily="34" charset="0"/>
              </a:rPr>
              <a:t>For each </a:t>
            </a:r>
            <a:r>
              <a:rPr lang="en-US" altLang="en-US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, we have </a:t>
            </a:r>
            <a:r>
              <a:rPr lang="en-US" altLang="en-US" i="1" dirty="0" err="1">
                <a:cs typeface="Arial" panose="020B0604020202020204" pitchFamily="34" charset="0"/>
              </a:rPr>
              <a:t>w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cs typeface="Arial" panose="020B0604020202020204" pitchFamily="34" charset="0"/>
              </a:rPr>
              <a:t>L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i="1" dirty="0"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), where </a:t>
            </a:r>
            <a:r>
              <a:rPr lang="en-US" altLang="en-US" i="1" dirty="0"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cs typeface="Arial" panose="020B0604020202020204" pitchFamily="34" charset="0"/>
              </a:rPr>
              <a:t>i </a:t>
            </a:r>
            <a:r>
              <a:rPr lang="en-US" altLang="en-US" dirty="0">
                <a:cs typeface="Arial" panose="020B0604020202020204" pitchFamily="34" charset="0"/>
              </a:rPr>
              <a:t>=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i-1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); </a:t>
            </a:r>
          </a:p>
          <a:p>
            <a:pPr marL="514350" lvl="2" indent="0">
              <a:lnSpc>
                <a:spcPct val="110000"/>
              </a:lnSpc>
              <a:spcBef>
                <a:spcPts val="0"/>
              </a:spcBef>
              <a:buClrTx/>
              <a:buNone/>
            </a:pP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i.e.,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is the expression on the arrow from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i-1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to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endParaRPr lang="el-GR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C2FC8-0709-491E-A3FB-859515ED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2EEC-E174-42FB-8B52-EF7059DD22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Converting a GNFA to a regular expression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4351-F97F-4C6D-A21E-64F12D1FB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17519"/>
            <a:ext cx="9136063" cy="5591175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</a:rPr>
              <a:t>Let consider the GNFA to be with </a:t>
            </a:r>
            <a:r>
              <a:rPr lang="en-US" altLang="en-US" sz="2800" i="1" dirty="0">
                <a:solidFill>
                  <a:schemeClr val="tx1"/>
                </a:solidFill>
              </a:rPr>
              <a:t>k</a:t>
            </a:r>
            <a:r>
              <a:rPr lang="en-US" altLang="en-US" sz="2800" dirty="0">
                <a:solidFill>
                  <a:schemeClr val="tx1"/>
                </a:solidFill>
              </a:rPr>
              <a:t>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70C0"/>
                </a:solidFill>
              </a:rPr>
              <a:t>We will continuously remove one state from the GNFA until </a:t>
            </a:r>
            <a:r>
              <a:rPr lang="en-US" altLang="en-US" sz="2800" i="1" dirty="0">
                <a:solidFill>
                  <a:srgbClr val="0070C0"/>
                </a:solidFill>
              </a:rPr>
              <a:t>k </a:t>
            </a:r>
            <a:r>
              <a:rPr lang="en-US" altLang="en-US" sz="2800" dirty="0">
                <a:solidFill>
                  <a:srgbClr val="0070C0"/>
                </a:solidFill>
              </a:rPr>
              <a:t>= 2. These last two states are actually the start and the accept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</a:rPr>
              <a:t>We do so by selecting a state, ripping it out of the machine, and </a:t>
            </a:r>
            <a:r>
              <a:rPr lang="en-US" altLang="en-US" sz="2800" b="1" i="1" dirty="0">
                <a:solidFill>
                  <a:schemeClr val="tx1"/>
                </a:solidFill>
              </a:rPr>
              <a:t>repairing</a:t>
            </a:r>
            <a:r>
              <a:rPr lang="en-US" altLang="en-US" sz="2800" dirty="0">
                <a:solidFill>
                  <a:schemeClr val="tx1"/>
                </a:solidFill>
              </a:rPr>
              <a:t> the remainder so that the same language is still recognized.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70C0"/>
                </a:solidFill>
              </a:rPr>
              <a:t>Any state will do, provided that the state is not the start or the accept states.</a:t>
            </a:r>
          </a:p>
          <a:p>
            <a:pPr algn="just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69F5-BA9B-4F8E-82D8-3D2A09B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0876-255D-4FF5-B65D-999B6DC7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Regular languages (RL) are often described by means of algebraic expressions called regular expressions (RE).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In arithmetic we use the +, * operations to construct expressions: (2+3)</a:t>
            </a:r>
            <a:r>
              <a:rPr lang="en-US" sz="5400" baseline="-25000" dirty="0">
                <a:solidFill>
                  <a:srgbClr val="0070C0"/>
                </a:solidFill>
              </a:rPr>
              <a:t>*</a:t>
            </a:r>
            <a:r>
              <a:rPr lang="en-US" sz="2800" dirty="0">
                <a:solidFill>
                  <a:srgbClr val="0070C0"/>
                </a:solidFill>
              </a:rPr>
              <a:t>5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value of the arithmetic expression is the number 25.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The value of a regular expression is a regular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F94-B7BB-49AC-B4D2-993F7D9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208-3079-47C9-B71F-AF3E942C9D5E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8A7A-653A-4FC3-808C-A55A7E9D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83D8-77B4-4742-AAFD-DE2F773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E64F6-A1DA-43D9-AB2D-5A543A6A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D1DB-3CCA-4EAF-A6C6-714AC75C0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Repairing after removing a 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8998-A873-4DEE-9C04-BC5FB6F79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038225"/>
            <a:ext cx="9136063" cy="5591175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/>
              <a:t>Let us call the removed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70C0"/>
                </a:solidFill>
              </a:rPr>
              <a:t>Repair the machine by altering the regular expressions that label each of the remaining arrows. This change is done for each arrow going from any state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to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, including the case where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=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/>
              <a:t>The new labels compensate for  the absence of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 by adding back the lost computations. i.e., The new label going from a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is a regular expression that describes all strings that would take the machine from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either directly or via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563BAC-DBC2-46A3-AAB9-A49D1902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3121F-85F4-4F98-B52D-33ECF8D1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13619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rmv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0DA0-6E00-405A-A885-3066EABA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d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7BB73EF-95A3-42ED-A5D5-AE4363405E1D}"/>
              </a:ext>
            </a:extLst>
          </p:cNvPr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2757488" y="4737332"/>
            <a:ext cx="416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36832C2E-4154-4DCC-AC9D-5143262D4451}"/>
              </a:ext>
            </a:extLst>
          </p:cNvPr>
          <p:cNvCxnSpPr>
            <a:cxnSpLocks noChangeShapeType="1"/>
            <a:stCxn id="5" idx="4"/>
            <a:endCxn id="6" idx="2"/>
          </p:cNvCxnSpPr>
          <p:nvPr/>
        </p:nvCxnSpPr>
        <p:spPr bwMode="auto">
          <a:xfrm rot="16200000" flipH="1">
            <a:off x="3040857" y="4453962"/>
            <a:ext cx="762000" cy="1966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A29F48C-71A6-409C-B0E7-5FAC10352513}"/>
              </a:ext>
            </a:extLst>
          </p:cNvPr>
          <p:cNvCxnSpPr>
            <a:cxnSpLocks noChangeShapeType="1"/>
            <a:stCxn id="7" idx="4"/>
            <a:endCxn id="6" idx="6"/>
          </p:cNvCxnSpPr>
          <p:nvPr/>
        </p:nvCxnSpPr>
        <p:spPr bwMode="auto">
          <a:xfrm rot="5400000">
            <a:off x="5760244" y="4339663"/>
            <a:ext cx="762000" cy="21955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B0425C68-FEF9-4309-ADAB-7813CC08BEFA}"/>
              </a:ext>
            </a:extLst>
          </p:cNvPr>
          <p:cNvCxnSpPr>
            <a:cxnSpLocks noChangeShapeType="1"/>
            <a:stCxn id="6" idx="5"/>
            <a:endCxn id="6" idx="3"/>
          </p:cNvCxnSpPr>
          <p:nvPr/>
        </p:nvCxnSpPr>
        <p:spPr bwMode="auto">
          <a:xfrm rot="5400000">
            <a:off x="4723606" y="5833501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BA6D5D98-DDF7-49F7-A7D7-DB2D766A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75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4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D90F57-ED3E-4F07-ACCE-AD2B3AA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1054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03E3245-0488-489D-8EB1-852ACDE1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136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B15FEF11-3D33-4D15-91EC-2B1740C1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04107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3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50F2AF2-72F3-4846-B595-A492DF5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9441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817DCBEC-A8E4-4BAC-A3BB-2363C935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944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2</a:t>
            </a:r>
            <a:r>
              <a:rPr lang="en-US" altLang="en-US" sz="1800" b="1">
                <a:solidFill>
                  <a:srgbClr val="FF0000"/>
                </a:solidFill>
              </a:rPr>
              <a:t>)*</a:t>
            </a:r>
            <a:endParaRPr lang="en-US" altLang="en-US" sz="1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6A313790-7B42-473F-99AE-DA5CEBE5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308707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3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A1A12691-8810-4ACB-8617-C938C0C4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94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4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622D5124-4FA6-4F28-B52B-9E66DD0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08707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83930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7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3" presetClass="emph" presetSubtype="1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E64F6-A1DA-43D9-AB2D-5A543A6A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D1DB-3CCA-4EAF-A6C6-714AC75C0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/>
              <a:t>Repairing after removing a state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8998-A873-4DEE-9C04-BC5FB6F79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19200"/>
            <a:ext cx="9136063" cy="55911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Let us call the removed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70C0"/>
                </a:solidFill>
              </a:rPr>
              <a:t>Repair the machine by altering the regular expressions that label each of the remaining arrows. This change is done for each arrow going from any state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to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, including the case where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=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new labels compensate for  the absence of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 by adding back the lost computations. i.e., The new label going from a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is a regular expression that describes all strings that would take the machine from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either directly or via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563BAC-DBC2-46A3-AAB9-A49D1902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3121F-85F4-4F98-B52D-33ECF8D1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13619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rmv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0DA0-6E00-405A-A885-3066EABA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d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7BB73EF-95A3-42ED-A5D5-AE4363405E1D}"/>
              </a:ext>
            </a:extLst>
          </p:cNvPr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2757488" y="4737332"/>
            <a:ext cx="416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36832C2E-4154-4DCC-AC9D-5143262D4451}"/>
              </a:ext>
            </a:extLst>
          </p:cNvPr>
          <p:cNvCxnSpPr>
            <a:cxnSpLocks noChangeShapeType="1"/>
            <a:stCxn id="5" idx="4"/>
            <a:endCxn id="6" idx="2"/>
          </p:cNvCxnSpPr>
          <p:nvPr/>
        </p:nvCxnSpPr>
        <p:spPr bwMode="auto">
          <a:xfrm rot="16200000" flipH="1">
            <a:off x="3040857" y="4453962"/>
            <a:ext cx="762000" cy="1966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A29F48C-71A6-409C-B0E7-5FAC10352513}"/>
              </a:ext>
            </a:extLst>
          </p:cNvPr>
          <p:cNvCxnSpPr>
            <a:cxnSpLocks noChangeShapeType="1"/>
            <a:stCxn id="7" idx="4"/>
            <a:endCxn id="6" idx="6"/>
          </p:cNvCxnSpPr>
          <p:nvPr/>
        </p:nvCxnSpPr>
        <p:spPr bwMode="auto">
          <a:xfrm rot="5400000">
            <a:off x="5760244" y="4339663"/>
            <a:ext cx="762000" cy="21955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B0425C68-FEF9-4309-ADAB-7813CC08BEFA}"/>
              </a:ext>
            </a:extLst>
          </p:cNvPr>
          <p:cNvCxnSpPr>
            <a:cxnSpLocks noChangeShapeType="1"/>
            <a:stCxn id="6" idx="5"/>
            <a:endCxn id="6" idx="3"/>
          </p:cNvCxnSpPr>
          <p:nvPr/>
        </p:nvCxnSpPr>
        <p:spPr bwMode="auto">
          <a:xfrm rot="5400000">
            <a:off x="4723606" y="5833501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BA6D5D98-DDF7-49F7-A7D7-DB2D766A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75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4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D90F57-ED3E-4F07-ACCE-AD2B3AA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1054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03E3245-0488-489D-8EB1-852ACDE1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136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B15FEF11-3D33-4D15-91EC-2B1740C1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04107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3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50F2AF2-72F3-4846-B595-A492DF5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9441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817DCBEC-A8E4-4BAC-A3BB-2363C935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944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2</a:t>
            </a:r>
            <a:r>
              <a:rPr lang="en-US" altLang="en-US" sz="1800" b="1">
                <a:solidFill>
                  <a:srgbClr val="FF0000"/>
                </a:solidFill>
              </a:rPr>
              <a:t>)*</a:t>
            </a:r>
            <a:endParaRPr lang="en-US" altLang="en-US" sz="1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6A313790-7B42-473F-99AE-DA5CEBE5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308707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3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A1A12691-8810-4ACB-8617-C938C0C4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94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4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622D5124-4FA6-4F28-B52B-9E66DD0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08707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15498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7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3" presetClass="emph" presetSubtype="1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2A50A-A780-4920-882B-62FB3316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C502-FC94-4DFA-B536-5E66EBC52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80913"/>
            <a:ext cx="8324850" cy="10058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</a:t>
            </a:r>
          </a:p>
          <a:p>
            <a:pPr algn="ctr">
              <a:spcBef>
                <a:spcPts val="0"/>
              </a:spcBef>
            </a:pPr>
            <a:r>
              <a:rPr lang="en-US" altLang="en-US" sz="3200" dirty="0"/>
              <a:t>Converting a two state DFA to an equivalent regular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66D428F4-DF22-40CC-9093-6F0AF2A0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2677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CE6DB67-77EF-40D6-993B-EC31C254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458288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6" name="AutoShape 6">
            <a:extLst>
              <a:ext uri="{FF2B5EF4-FFF2-40B4-BE49-F238E27FC236}">
                <a16:creationId xmlns:a16="http://schemas.microsoft.com/office/drawing/2014/main" id="{1FC91B98-16E3-45A5-A479-5A52864BE120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5529942" y="3454175"/>
            <a:ext cx="0" cy="1109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BB91494E-19C1-49E0-BDF4-E27E4E6CE358}"/>
              </a:ext>
            </a:extLst>
          </p:cNvPr>
          <p:cNvCxnSpPr>
            <a:cxnSpLocks noChangeShapeType="1"/>
            <a:stCxn id="4" idx="5"/>
            <a:endCxn id="4" idx="7"/>
          </p:cNvCxnSpPr>
          <p:nvPr/>
        </p:nvCxnSpPr>
        <p:spPr bwMode="auto">
          <a:xfrm rot="5400000" flipH="1" flipV="1">
            <a:off x="5516448" y="3058094"/>
            <a:ext cx="568325" cy="1588"/>
          </a:xfrm>
          <a:prstGeom prst="curvedConnector5">
            <a:avLst>
              <a:gd name="adj1" fmla="val -3912"/>
              <a:gd name="adj2" fmla="val 28000009"/>
              <a:gd name="adj3" fmla="val 12430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0F0C7919-3E40-4E18-A0E6-5C99A543FF00}"/>
              </a:ext>
            </a:extLst>
          </p:cNvPr>
          <p:cNvCxnSpPr>
            <a:cxnSpLocks noChangeShapeType="1"/>
            <a:stCxn id="5" idx="5"/>
            <a:endCxn id="5" idx="7"/>
          </p:cNvCxnSpPr>
          <p:nvPr/>
        </p:nvCxnSpPr>
        <p:spPr bwMode="auto">
          <a:xfrm rot="5400000" flipH="1" flipV="1">
            <a:off x="5511686" y="4963093"/>
            <a:ext cx="577850" cy="1588"/>
          </a:xfrm>
          <a:prstGeom prst="curvedConnector5">
            <a:avLst>
              <a:gd name="adj1" fmla="val -16759"/>
              <a:gd name="adj2" fmla="val 28000009"/>
              <a:gd name="adj3" fmla="val 12334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9">
            <a:extLst>
              <a:ext uri="{FF2B5EF4-FFF2-40B4-BE49-F238E27FC236}">
                <a16:creationId xmlns:a16="http://schemas.microsoft.com/office/drawing/2014/main" id="{0664CB85-B67C-43EB-A440-EAD2F95A4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42" y="305888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8D5225E-910F-4DDD-BBE6-F8EAEE83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742" y="2692175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8E2F73A-C12B-482B-B446-A1DA84BE3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442" y="3682775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b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C2CA4A5-8AD5-44D4-AF09-6294AD46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42" y="4201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/>
              <a:t>,</a:t>
            </a:r>
            <a:r>
              <a:rPr lang="en-US" altLang="en-US" sz="1800" b="1" i="1"/>
              <a:t>b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C0533C0-03F3-4661-B3C0-6C480287B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42" y="4216175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>
                <a:sym typeface="Symbol" panose="05050102010706020507" pitchFamily="18" charset="2"/>
              </a:rPr>
              <a:t></a:t>
            </a:r>
            <a:r>
              <a:rPr lang="en-US" altLang="en-US" sz="1800" b="1" i="1"/>
              <a:t>b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BD81F0C1-C449-4661-A384-0CBE9F02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42" y="2677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/>
              <a:t>s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D19CA63-3B6E-447F-A3E0-9E2C399B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42" y="458288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f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7C636570-F108-4C0E-9E78-BAED421D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4582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5027231D-59EF-4E1E-9EEF-73CC00241A78}"/>
              </a:ext>
            </a:extLst>
          </p:cNvPr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4101192" y="4963887"/>
            <a:ext cx="1033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8">
            <a:extLst>
              <a:ext uri="{FF2B5EF4-FFF2-40B4-BE49-F238E27FC236}">
                <a16:creationId xmlns:a16="http://schemas.microsoft.com/office/drawing/2014/main" id="{F64F2555-EB55-42D9-A131-9B7B4DA0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142" y="458288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B21F137-B106-4F3E-9A4B-2B2545A0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142" y="267788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89A412CC-BAE6-4025-8C67-4015D43EF2AE}"/>
              </a:ext>
            </a:extLst>
          </p:cNvPr>
          <p:cNvCxnSpPr>
            <a:cxnSpLocks noChangeShapeType="1"/>
            <a:stCxn id="4" idx="3"/>
            <a:endCxn id="15" idx="7"/>
          </p:cNvCxnSpPr>
          <p:nvPr/>
        </p:nvCxnSpPr>
        <p:spPr bwMode="auto">
          <a:xfrm flipH="1">
            <a:off x="3971017" y="3343050"/>
            <a:ext cx="1289050" cy="13319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2">
            <a:extLst>
              <a:ext uri="{FF2B5EF4-FFF2-40B4-BE49-F238E27FC236}">
                <a16:creationId xmlns:a16="http://schemas.microsoft.com/office/drawing/2014/main" id="{F907B781-475A-495D-B1EC-8F49C3A7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942" y="3820887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238E091F-D4EF-4648-84E7-F49311028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942" y="3820887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</a:rPr>
              <a:t>a</a:t>
            </a:r>
            <a:r>
              <a:rPr lang="en-US" altLang="en-US" sz="1800" b="1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)*</a:t>
            </a:r>
          </a:p>
        </p:txBody>
      </p:sp>
      <p:cxnSp>
        <p:nvCxnSpPr>
          <p:cNvPr id="23" name="AutoShape 24">
            <a:extLst>
              <a:ext uri="{FF2B5EF4-FFF2-40B4-BE49-F238E27FC236}">
                <a16:creationId xmlns:a16="http://schemas.microsoft.com/office/drawing/2014/main" id="{931028B5-8945-43DE-8020-8265DC06DC05}"/>
              </a:ext>
            </a:extLst>
          </p:cNvPr>
          <p:cNvCxnSpPr>
            <a:cxnSpLocks noChangeShapeType="1"/>
            <a:stCxn id="14" idx="6"/>
            <a:endCxn id="9" idx="1"/>
          </p:cNvCxnSpPr>
          <p:nvPr/>
        </p:nvCxnSpPr>
        <p:spPr bwMode="auto">
          <a:xfrm>
            <a:off x="4096430" y="3058887"/>
            <a:ext cx="1052512" cy="14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5">
            <a:extLst>
              <a:ext uri="{FF2B5EF4-FFF2-40B4-BE49-F238E27FC236}">
                <a16:creationId xmlns:a16="http://schemas.microsoft.com/office/drawing/2014/main" id="{78A7D53F-F2D2-4156-8038-3742E4503B1C}"/>
              </a:ext>
            </a:extLst>
          </p:cNvPr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3701142" y="3454175"/>
            <a:ext cx="0" cy="11096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26">
            <a:extLst>
              <a:ext uri="{FF2B5EF4-FFF2-40B4-BE49-F238E27FC236}">
                <a16:creationId xmlns:a16="http://schemas.microsoft.com/office/drawing/2014/main" id="{A19CEAA7-3E8E-45F0-A958-9C0BF9508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2" y="3744687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a*</a:t>
            </a:r>
            <a:endParaRPr lang="en-US" altLang="en-US" sz="1800" b="1">
              <a:solidFill>
                <a:schemeClr val="accent2"/>
              </a:solidFill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27741B2D-82DB-44C2-B2F6-0C82D813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2" y="3744687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a*b</a:t>
            </a:r>
            <a:r>
              <a:rPr lang="en-US" altLang="en-US" sz="1800" b="1">
                <a:solidFill>
                  <a:schemeClr val="accent2"/>
                </a:solidFill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</a:rPr>
              <a:t>a</a:t>
            </a:r>
            <a:r>
              <a:rPr lang="en-US" altLang="en-US" sz="1800" b="1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7165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4431E-6 L -0.2 -4.1443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3" grpId="2"/>
      <p:bldP spid="14" grpId="0" animBg="1"/>
      <p:bldP spid="15" grpId="0" animBg="1"/>
      <p:bldP spid="16" grpId="0" animBg="1"/>
      <p:bldP spid="16" grpId="1"/>
      <p:bldP spid="16" grpId="2" animBg="1"/>
      <p:bldP spid="18" grpId="0"/>
      <p:bldP spid="18" grpId="1"/>
      <p:bldP spid="18" grpId="2"/>
      <p:bldP spid="19" grpId="0"/>
      <p:bldP spid="19" grpId="1"/>
      <p:bldP spid="19" grpId="2"/>
      <p:bldP spid="21" grpId="0"/>
      <p:bldP spid="21" grpId="1"/>
      <p:bldP spid="22" grpId="0"/>
      <p:bldP spid="22" grpId="1"/>
      <p:bldP spid="22" grpId="2"/>
      <p:bldP spid="22" grpId="3"/>
      <p:bldP spid="25" grpId="0"/>
      <p:bldP spid="25" grpId="1"/>
      <p:bldP spid="26" grpId="0"/>
      <p:bldP spid="2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439762-A1FF-4417-9955-6EF001D3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5A26019-C4DE-401F-8679-2BE2BFEF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466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B1B74DD7-B9B6-4DC6-9278-3F00B4A3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99213"/>
            <a:ext cx="609600" cy="6096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3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E79CA972-6FA4-4069-87D6-C6CFA1F1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46613"/>
            <a:ext cx="609600" cy="6096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</a:p>
        </p:txBody>
      </p: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2892DD9D-83C9-4928-A93A-41B90A1BF894}"/>
              </a:ext>
            </a:extLst>
          </p:cNvPr>
          <p:cNvCxnSpPr>
            <a:cxnSpLocks noChangeShapeType="1"/>
            <a:stCxn id="4" idx="7"/>
            <a:endCxn id="6" idx="1"/>
          </p:cNvCxnSpPr>
          <p:nvPr/>
        </p:nvCxnSpPr>
        <p:spPr bwMode="auto">
          <a:xfrm rot="16200000">
            <a:off x="4150518" y="2182245"/>
            <a:ext cx="4763" cy="1473200"/>
          </a:xfrm>
          <a:prstGeom prst="curvedConnector3">
            <a:avLst>
              <a:gd name="adj1" fmla="val 63666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FF8977E6-FC7F-4031-895A-41DD77790950}"/>
              </a:ext>
            </a:extLst>
          </p:cNvPr>
          <p:cNvCxnSpPr>
            <a:cxnSpLocks noChangeShapeType="1"/>
            <a:stCxn id="6" idx="3"/>
            <a:endCxn id="4" idx="5"/>
          </p:cNvCxnSpPr>
          <p:nvPr/>
        </p:nvCxnSpPr>
        <p:spPr bwMode="auto">
          <a:xfrm rot="16200000" flipV="1">
            <a:off x="4150519" y="2647382"/>
            <a:ext cx="4762" cy="1473200"/>
          </a:xfrm>
          <a:prstGeom prst="curvedConnector3">
            <a:avLst>
              <a:gd name="adj1" fmla="val -62666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E93672D5-5EDF-4103-8375-0D732DF36B2C}"/>
              </a:ext>
            </a:extLst>
          </p:cNvPr>
          <p:cNvCxnSpPr>
            <a:cxnSpLocks noChangeShapeType="1"/>
            <a:stCxn id="24" idx="2"/>
            <a:endCxn id="4" idx="3"/>
          </p:cNvCxnSpPr>
          <p:nvPr/>
        </p:nvCxnSpPr>
        <p:spPr bwMode="auto">
          <a:xfrm rot="10800000">
            <a:off x="2984500" y="3381601"/>
            <a:ext cx="811213" cy="15224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B7DD33F3-4454-4E0A-812A-2F290471487F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 rot="16200000" flipH="1">
            <a:off x="3102769" y="3568132"/>
            <a:ext cx="1109662" cy="914400"/>
          </a:xfrm>
          <a:prstGeom prst="curvedConnector3">
            <a:avLst>
              <a:gd name="adj1" fmla="val 5021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03C152CA-61D1-4A8F-9192-28A4CD177593}"/>
              </a:ext>
            </a:extLst>
          </p:cNvPr>
          <p:cNvCxnSpPr>
            <a:cxnSpLocks noChangeShapeType="1"/>
            <a:stCxn id="6" idx="0"/>
            <a:endCxn id="25" idx="7"/>
          </p:cNvCxnSpPr>
          <p:nvPr/>
        </p:nvCxnSpPr>
        <p:spPr bwMode="auto">
          <a:xfrm rot="5400000" flipV="1">
            <a:off x="5166518" y="2766445"/>
            <a:ext cx="93663" cy="215900"/>
          </a:xfrm>
          <a:prstGeom prst="curvedConnector3">
            <a:avLst>
              <a:gd name="adj1" fmla="val -22372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72C6C1E9-D559-42EA-9859-6BECFDCFBDA3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4330700" y="3475263"/>
            <a:ext cx="774700" cy="1193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13">
            <a:extLst>
              <a:ext uri="{FF2B5EF4-FFF2-40B4-BE49-F238E27FC236}">
                <a16:creationId xmlns:a16="http://schemas.microsoft.com/office/drawing/2014/main" id="{5A834D93-FD84-4F20-BDCF-07F65E23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37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F52528A-268C-4545-9C38-E539F25B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038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73A5E8CA-6D8A-46A5-A59B-6A23202E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97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5430963-0DC0-42A7-91B1-C8224C6B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237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83DA15E-7266-4737-9131-1A536F93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896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37B6D04B-AD13-4E04-B228-4945FF399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42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77ADDF00-06F3-4D50-AA2E-FCA443DB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1341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B4ED7540-1CF7-4B48-9100-3F0B0612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913413"/>
            <a:ext cx="533400" cy="533400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7F50D4A5-89F3-41E3-8044-B4C2AAB3F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15141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" name="AutoShape 23">
            <a:extLst>
              <a:ext uri="{FF2B5EF4-FFF2-40B4-BE49-F238E27FC236}">
                <a16:creationId xmlns:a16="http://schemas.microsoft.com/office/drawing/2014/main" id="{21B397F3-92A5-40D7-A90E-5BAF8864F13E}"/>
              </a:ext>
            </a:extLst>
          </p:cNvPr>
          <p:cNvCxnSpPr>
            <a:cxnSpLocks noChangeShapeType="1"/>
            <a:stCxn id="19" idx="7"/>
            <a:endCxn id="21" idx="1"/>
          </p:cNvCxnSpPr>
          <p:nvPr/>
        </p:nvCxnSpPr>
        <p:spPr bwMode="auto">
          <a:xfrm flipV="1">
            <a:off x="836613" y="3137126"/>
            <a:ext cx="2058987" cy="8397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">
            <a:extLst>
              <a:ext uri="{FF2B5EF4-FFF2-40B4-BE49-F238E27FC236}">
                <a16:creationId xmlns:a16="http://schemas.microsoft.com/office/drawing/2014/main" id="{9AFFCB78-9C9F-44C0-8A1B-555902BE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03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698540F2-223D-4003-A397-0B56B744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992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3</a:t>
            </a:r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F5483276-E29D-41F7-A91B-D5B2EFBD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466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E0A704DB-D5C8-46E7-83CB-A4C58CC9B324}"/>
              </a:ext>
            </a:extLst>
          </p:cNvPr>
          <p:cNvCxnSpPr>
            <a:cxnSpLocks noChangeShapeType="1"/>
            <a:stCxn id="25" idx="6"/>
            <a:endCxn id="20" idx="1"/>
          </p:cNvCxnSpPr>
          <p:nvPr/>
        </p:nvCxnSpPr>
        <p:spPr bwMode="auto">
          <a:xfrm>
            <a:off x="5424488" y="3151413"/>
            <a:ext cx="3035300" cy="8207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C6E2AAC4-FAC8-4A0A-957E-9A31273B904B}"/>
              </a:ext>
            </a:extLst>
          </p:cNvPr>
          <p:cNvCxnSpPr>
            <a:cxnSpLocks noChangeShapeType="1"/>
            <a:stCxn id="24" idx="6"/>
            <a:endCxn id="20" idx="2"/>
          </p:cNvCxnSpPr>
          <p:nvPr/>
        </p:nvCxnSpPr>
        <p:spPr bwMode="auto">
          <a:xfrm flipV="1">
            <a:off x="4433888" y="4180113"/>
            <a:ext cx="3929062" cy="723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9">
            <a:extLst>
              <a:ext uri="{FF2B5EF4-FFF2-40B4-BE49-F238E27FC236}">
                <a16:creationId xmlns:a16="http://schemas.microsoft.com/office/drawing/2014/main" id="{0107D1E5-843E-4A0D-B25E-7C6DFFE60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23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A3066449-35C9-4416-8B17-80FDCA00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99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30" name="AutoShape 31">
            <a:extLst>
              <a:ext uri="{FF2B5EF4-FFF2-40B4-BE49-F238E27FC236}">
                <a16:creationId xmlns:a16="http://schemas.microsoft.com/office/drawing/2014/main" id="{E62F8B1F-6A64-44DE-9E9E-8C073E780806}"/>
              </a:ext>
            </a:extLst>
          </p:cNvPr>
          <p:cNvCxnSpPr>
            <a:cxnSpLocks noChangeShapeType="1"/>
            <a:stCxn id="19" idx="5"/>
            <a:endCxn id="24" idx="2"/>
          </p:cNvCxnSpPr>
          <p:nvPr/>
        </p:nvCxnSpPr>
        <p:spPr bwMode="auto">
          <a:xfrm>
            <a:off x="836613" y="4383313"/>
            <a:ext cx="2959100" cy="5207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2">
            <a:extLst>
              <a:ext uri="{FF2B5EF4-FFF2-40B4-BE49-F238E27FC236}">
                <a16:creationId xmlns:a16="http://schemas.microsoft.com/office/drawing/2014/main" id="{097555B1-4DD8-472A-8BB0-8626C269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23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BCF5157-B1B3-47B9-ACAE-6FE967AF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134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ba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3" name="AutoShape 34">
            <a:extLst>
              <a:ext uri="{FF2B5EF4-FFF2-40B4-BE49-F238E27FC236}">
                <a16:creationId xmlns:a16="http://schemas.microsoft.com/office/drawing/2014/main" id="{037F8A47-20AF-430A-9DA7-44235E2111C8}"/>
              </a:ext>
            </a:extLst>
          </p:cNvPr>
          <p:cNvCxnSpPr>
            <a:cxnSpLocks noChangeShapeType="1"/>
            <a:stCxn id="19" idx="0"/>
            <a:endCxn id="25" idx="1"/>
          </p:cNvCxnSpPr>
          <p:nvPr/>
        </p:nvCxnSpPr>
        <p:spPr bwMode="auto">
          <a:xfrm rot="16200000">
            <a:off x="2279650" y="1289276"/>
            <a:ext cx="977900" cy="4241800"/>
          </a:xfrm>
          <a:prstGeom prst="curvedConnector3">
            <a:avLst>
              <a:gd name="adj1" fmla="val 187986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5">
            <a:extLst>
              <a:ext uri="{FF2B5EF4-FFF2-40B4-BE49-F238E27FC236}">
                <a16:creationId xmlns:a16="http://schemas.microsoft.com/office/drawing/2014/main" id="{AD051AC6-D4A9-49B0-8996-2E1A6D33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38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AAF9DD5D-7A87-481E-90A7-72A34DE5ED3B}"/>
              </a:ext>
            </a:extLst>
          </p:cNvPr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4114800" y="3381601"/>
            <a:ext cx="774700" cy="12033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37">
            <a:extLst>
              <a:ext uri="{FF2B5EF4-FFF2-40B4-BE49-F238E27FC236}">
                <a16:creationId xmlns:a16="http://schemas.microsoft.com/office/drawing/2014/main" id="{980B6E38-7B48-44DF-B75D-C6BCF186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3684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312907BD-C990-46A7-9B66-716CC0EB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237013"/>
            <a:ext cx="96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E9ADB18A-D6BA-4D0D-A6FB-7FD6DFA15B5C}"/>
              </a:ext>
            </a:extLst>
          </p:cNvPr>
          <p:cNvSpPr txBox="1">
            <a:spLocks noChangeArrowheads="1"/>
          </p:cNvSpPr>
          <p:nvPr/>
        </p:nvSpPr>
        <p:spPr bwMode="auto">
          <a:xfrm rot="635491">
            <a:off x="1398588" y="4583338"/>
            <a:ext cx="193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>
                <a:solidFill>
                  <a:srgbClr val="FF0000"/>
                </a:solidFill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</a:rPr>
              <a:t>aa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  <a:r>
              <a:rPr lang="en-US" altLang="en-US" sz="2000" b="1" i="1">
                <a:solidFill>
                  <a:srgbClr val="FF0000"/>
                </a:solidFill>
              </a:rPr>
              <a:t>*ab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1A57132B-B006-4984-BEDE-71562ABBDE58}"/>
              </a:ext>
            </a:extLst>
          </p:cNvPr>
          <p:cNvCxnSpPr>
            <a:cxnSpLocks noChangeShapeType="1"/>
            <a:stCxn id="19" idx="4"/>
            <a:endCxn id="20" idx="4"/>
          </p:cNvCxnSpPr>
          <p:nvPr/>
        </p:nvCxnSpPr>
        <p:spPr bwMode="auto">
          <a:xfrm rot="16200000" flipH="1">
            <a:off x="4645819" y="462982"/>
            <a:ext cx="4762" cy="8001000"/>
          </a:xfrm>
          <a:prstGeom prst="curvedConnector3">
            <a:avLst>
              <a:gd name="adj1" fmla="val 32733338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41">
            <a:extLst>
              <a:ext uri="{FF2B5EF4-FFF2-40B4-BE49-F238E27FC236}">
                <a16:creationId xmlns:a16="http://schemas.microsoft.com/office/drawing/2014/main" id="{7522160C-A06A-4973-B078-883FA058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95493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>
                <a:solidFill>
                  <a:srgbClr val="FF0000"/>
                </a:solidFill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</a:rPr>
              <a:t>aa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)*</a:t>
            </a:r>
          </a:p>
        </p:txBody>
      </p:sp>
      <p:cxnSp>
        <p:nvCxnSpPr>
          <p:cNvPr id="41" name="AutoShape 42">
            <a:extLst>
              <a:ext uri="{FF2B5EF4-FFF2-40B4-BE49-F238E27FC236}">
                <a16:creationId xmlns:a16="http://schemas.microsoft.com/office/drawing/2014/main" id="{9253C342-4BC1-456B-92E5-A2854643DAF6}"/>
              </a:ext>
            </a:extLst>
          </p:cNvPr>
          <p:cNvCxnSpPr>
            <a:cxnSpLocks noChangeShapeType="1"/>
            <a:stCxn id="24" idx="3"/>
            <a:endCxn id="24" idx="5"/>
          </p:cNvCxnSpPr>
          <p:nvPr/>
        </p:nvCxnSpPr>
        <p:spPr bwMode="auto">
          <a:xfrm rot="16200000" flipH="1">
            <a:off x="4114006" y="4919095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43">
            <a:extLst>
              <a:ext uri="{FF2B5EF4-FFF2-40B4-BE49-F238E27FC236}">
                <a16:creationId xmlns:a16="http://schemas.microsoft.com/office/drawing/2014/main" id="{7D754E22-7895-4151-BCC3-7BFDECDE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51675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bb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89509EB1-AD18-4C26-9B69-4E7E13B13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64388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ba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)(</a:t>
            </a:r>
            <a:r>
              <a:rPr lang="en-US" altLang="en-US" sz="1800" b="1" i="1">
                <a:solidFill>
                  <a:srgbClr val="FF0000"/>
                </a:solidFill>
              </a:rPr>
              <a:t>aa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>
                <a:solidFill>
                  <a:srgbClr val="FF0000"/>
                </a:solidFill>
              </a:rPr>
              <a:t>)*</a:t>
            </a:r>
            <a:r>
              <a:rPr lang="en-US" altLang="en-US" sz="1800" b="1" i="1">
                <a:solidFill>
                  <a:srgbClr val="FF0000"/>
                </a:solidFill>
              </a:rPr>
              <a:t>ab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E0761ED7-2D52-464D-A0DA-2F3B2BFE90BD}"/>
              </a:ext>
            </a:extLst>
          </p:cNvPr>
          <p:cNvSpPr txBox="1">
            <a:spLocks noChangeArrowheads="1"/>
          </p:cNvSpPr>
          <p:nvPr/>
        </p:nvSpPr>
        <p:spPr bwMode="auto">
          <a:xfrm rot="20798656">
            <a:off x="4953000" y="4596038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ba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)(</a:t>
            </a:r>
            <a:r>
              <a:rPr lang="en-US" altLang="en-US" sz="1800" b="1" i="1">
                <a:solidFill>
                  <a:srgbClr val="FF0000"/>
                </a:solidFill>
              </a:rPr>
              <a:t>aa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>
                <a:solidFill>
                  <a:srgbClr val="FF0000"/>
                </a:solidFill>
              </a:rPr>
              <a:t>)*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45" name="AutoShape 48">
            <a:extLst>
              <a:ext uri="{FF2B5EF4-FFF2-40B4-BE49-F238E27FC236}">
                <a16:creationId xmlns:a16="http://schemas.microsoft.com/office/drawing/2014/main" id="{2BC35297-A1E2-4BF8-BF35-045EAAEFEB86}"/>
              </a:ext>
            </a:extLst>
          </p:cNvPr>
          <p:cNvCxnSpPr>
            <a:cxnSpLocks noChangeShapeType="1"/>
            <a:stCxn id="19" idx="6"/>
            <a:endCxn id="20" idx="2"/>
          </p:cNvCxnSpPr>
          <p:nvPr/>
        </p:nvCxnSpPr>
        <p:spPr bwMode="auto">
          <a:xfrm>
            <a:off x="928688" y="4180113"/>
            <a:ext cx="74342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9">
            <a:extLst>
              <a:ext uri="{FF2B5EF4-FFF2-40B4-BE49-F238E27FC236}">
                <a16:creationId xmlns:a16="http://schemas.microsoft.com/office/drawing/2014/main" id="{3F663482-CBB8-40C3-BF34-E1275689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47013"/>
            <a:ext cx="815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>
                <a:solidFill>
                  <a:srgbClr val="0070C0"/>
                </a:solidFill>
              </a:rPr>
              <a:t>a</a:t>
            </a: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aa</a:t>
            </a:r>
            <a:r>
              <a:rPr lang="en-US" altLang="en-US" sz="18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</a:rPr>
              <a:t>)</a:t>
            </a:r>
            <a:r>
              <a:rPr lang="en-US" altLang="en-US" sz="1800" b="1" i="1" dirty="0">
                <a:solidFill>
                  <a:srgbClr val="0070C0"/>
                </a:solidFill>
              </a:rPr>
              <a:t>*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ab</a:t>
            </a:r>
            <a:r>
              <a:rPr lang="en-US" altLang="en-US" sz="18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ba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)(</a:t>
            </a:r>
            <a:r>
              <a:rPr lang="en-US" altLang="en-US" sz="1800" b="1" i="1" dirty="0">
                <a:solidFill>
                  <a:srgbClr val="FF0000"/>
                </a:solidFill>
              </a:rPr>
              <a:t>aa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</a:rPr>
              <a:t>)*</a:t>
            </a:r>
            <a:r>
              <a:rPr lang="en-US" altLang="en-US" sz="1800" b="1" i="1" dirty="0">
                <a:solidFill>
                  <a:srgbClr val="FF0000"/>
                </a:solidFill>
              </a:rPr>
              <a:t>ab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)*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ba</a:t>
            </a: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0070C0"/>
                </a:solidFill>
              </a:rPr>
              <a:t>)(</a:t>
            </a:r>
            <a:r>
              <a:rPr lang="en-US" altLang="en-US" sz="1800" b="1" i="1" dirty="0">
                <a:solidFill>
                  <a:srgbClr val="0070C0"/>
                </a:solidFill>
              </a:rPr>
              <a:t>aa</a:t>
            </a: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</a:rPr>
              <a:t>)*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(</a:t>
            </a:r>
            <a:r>
              <a:rPr lang="en-US" altLang="en-US" sz="1800" b="1" i="1" dirty="0">
                <a:solidFill>
                  <a:srgbClr val="FF0000"/>
                </a:solidFill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aa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)*)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6B045B2-4287-FF86-FAF6-FAFE68754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80913"/>
            <a:ext cx="8324850" cy="10058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</a:t>
            </a:r>
          </a:p>
          <a:p>
            <a:pPr algn="ctr">
              <a:spcBef>
                <a:spcPts val="0"/>
              </a:spcBef>
            </a:pPr>
            <a:r>
              <a:rPr lang="en-US" altLang="en-US" sz="3200" dirty="0"/>
              <a:t>Converting a two state DFA to an equivalent regular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1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0185 C -0.09757 0.00902 -0.19184 0.02035 -0.23698 0.04626 C -0.28194 0.07216 -0.27795 0.11286 -0.27395 0.1535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1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mph" presetSubtype="1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mph" presetSubtype="1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1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3" presetClass="emph" presetSubtype="1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" presetClass="emph" presetSubtype="1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1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4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3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7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" presetClass="emph" presetSubtype="1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0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0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" presetClass="emph" presetSubtype="1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2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7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2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6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59259E-6 L -0.00417 -0.35995 " pathEditMode="relative" rAng="0" ptsTypes="AA">
                                      <p:cBhvr>
                                        <p:cTn id="6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6" grpId="0" animBg="1"/>
      <p:bldP spid="13" grpId="0"/>
      <p:bldP spid="13" grpId="1"/>
      <p:bldP spid="13" grpId="2"/>
      <p:bldP spid="13" grpId="3"/>
      <p:bldP spid="13" grpId="4"/>
      <p:bldP spid="13" grpId="5"/>
      <p:bldP spid="14" grpId="0"/>
      <p:bldP spid="14" grpId="1"/>
      <p:bldP spid="14" grpId="2"/>
      <p:bldP spid="15" grpId="0"/>
      <p:bldP spid="15" grpId="1"/>
      <p:bldP spid="16" grpId="0"/>
      <p:bldP spid="16" grpId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8" grpId="0"/>
      <p:bldP spid="18" grpId="1"/>
      <p:bldP spid="19" grpId="0" animBg="1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20" grpId="0" animBg="1"/>
      <p:bldP spid="20" grpId="1"/>
      <p:bldP spid="20" grpId="2"/>
      <p:bldP spid="20" grpId="3"/>
      <p:bldP spid="20" grpId="4"/>
      <p:bldP spid="20" grpId="5"/>
      <p:bldP spid="20" grpId="6"/>
      <p:bldP spid="20" grpId="7"/>
      <p:bldP spid="23" grpId="0"/>
      <p:bldP spid="23" grpId="1"/>
      <p:bldP spid="23" grpId="2"/>
      <p:bldP spid="23" grpId="3"/>
      <p:bldP spid="24" grpId="0" animBg="1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 animBg="1"/>
      <p:bldP spid="24" grpId="11"/>
      <p:bldP spid="24" grpId="12"/>
      <p:bldP spid="25" grpId="0" animBg="1"/>
      <p:bldP spid="25" grpId="1"/>
      <p:bldP spid="25" grpId="2"/>
      <p:bldP spid="25" grpId="3"/>
      <p:bldP spid="25" grpId="4"/>
      <p:bldP spid="25" grpId="5"/>
      <p:bldP spid="25" grpId="6" animBg="1"/>
      <p:bldP spid="25" grpId="7"/>
      <p:bldP spid="25" grpId="8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29" grpId="4"/>
      <p:bldP spid="29" grpId="5"/>
      <p:bldP spid="31" grpId="0"/>
      <p:bldP spid="31" grpId="1"/>
      <p:bldP spid="31" grpId="2"/>
      <p:bldP spid="32" grpId="0"/>
      <p:bldP spid="32" grpId="1"/>
      <p:bldP spid="32" grpId="2"/>
      <p:bldP spid="34" grpId="0"/>
      <p:bldP spid="34" grpId="1"/>
      <p:bldP spid="34" grpId="2"/>
      <p:bldP spid="36" grpId="0"/>
      <p:bldP spid="36" grpId="1"/>
      <p:bldP spid="36" grpId="2"/>
      <p:bldP spid="36" grpId="3"/>
      <p:bldP spid="36" grpId="4"/>
      <p:bldP spid="36" grpId="5"/>
      <p:bldP spid="36" grpId="6"/>
      <p:bldP spid="37" grpId="0"/>
      <p:bldP spid="37" grpId="1"/>
      <p:bldP spid="37" grpId="2"/>
      <p:bldP spid="37" grpId="3"/>
      <p:bldP spid="37" grpId="4"/>
      <p:bldP spid="37" grpId="5"/>
      <p:bldP spid="37" grpId="6"/>
      <p:bldP spid="38" grpId="0"/>
      <p:bldP spid="38" grpId="1"/>
      <p:bldP spid="38" grpId="2"/>
      <p:bldP spid="38" grpId="3"/>
      <p:bldP spid="40" grpId="0"/>
      <p:bldP spid="40" grpId="1"/>
      <p:bldP spid="40" grpId="2"/>
      <p:bldP spid="40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6" grpId="0"/>
      <p:bldP spid="46" grpId="1"/>
      <p:bldP spid="46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BA0CD-B5A2-472E-9427-0000B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F7A0-8D27-4FF7-9F04-7F7ECA6C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BB6F6A-0DC6-4773-8E9A-39BEB325A623}"/>
              </a:ext>
            </a:extLst>
          </p:cNvPr>
          <p:cNvGrpSpPr/>
          <p:nvPr/>
        </p:nvGrpSpPr>
        <p:grpSpPr>
          <a:xfrm>
            <a:off x="5519012" y="2086414"/>
            <a:ext cx="3149600" cy="2971800"/>
            <a:chOff x="2514600" y="1143000"/>
            <a:chExt cx="3149600" cy="2971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792431-ECFF-40FC-8068-AE483214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752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274DA8-C5E4-49C4-AA4E-588B0E1A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609600" cy="6096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EBFB6B-57E5-48E4-8CED-F4D8ABE5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609600" cy="6096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2</a:t>
              </a:r>
            </a:p>
          </p:txBody>
        </p: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5CA2AA7C-6B5C-46F0-8484-A04828EEF7E8}"/>
                </a:ext>
              </a:extLst>
            </p:cNvPr>
            <p:cNvCxnSpPr>
              <a:cxnSpLocks noChangeShapeType="1"/>
              <a:stCxn id="5" idx="7"/>
              <a:endCxn id="7" idx="1"/>
            </p:cNvCxnSpPr>
            <p:nvPr/>
          </p:nvCxnSpPr>
          <p:spPr bwMode="auto">
            <a:xfrm rot="-5400000">
              <a:off x="4150518" y="1088232"/>
              <a:ext cx="4763" cy="1473200"/>
            </a:xfrm>
            <a:prstGeom prst="curvedConnector3">
              <a:avLst>
                <a:gd name="adj1" fmla="val 636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4AE0249C-94FB-4D66-894E-FEA5F13153BC}"/>
                </a:ext>
              </a:extLst>
            </p:cNvPr>
            <p:cNvCxnSpPr>
              <a:cxnSpLocks noChangeShapeType="1"/>
              <a:stCxn id="7" idx="3"/>
              <a:endCxn id="5" idx="5"/>
            </p:cNvCxnSpPr>
            <p:nvPr/>
          </p:nvCxnSpPr>
          <p:spPr bwMode="auto">
            <a:xfrm rot="16200000" flipV="1">
              <a:off x="4150519" y="1553369"/>
              <a:ext cx="4762" cy="1473200"/>
            </a:xfrm>
            <a:prstGeom prst="curvedConnector3">
              <a:avLst>
                <a:gd name="adj1" fmla="val -626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C9C7B741-8133-453B-9EC4-AB4952F1BD16}"/>
                </a:ext>
              </a:extLst>
            </p:cNvPr>
            <p:cNvCxnSpPr>
              <a:cxnSpLocks noChangeShapeType="1"/>
              <a:stCxn id="20" idx="2"/>
              <a:endCxn id="5" idx="3"/>
            </p:cNvCxnSpPr>
            <p:nvPr/>
          </p:nvCxnSpPr>
          <p:spPr bwMode="auto">
            <a:xfrm rot="10800000">
              <a:off x="2984500" y="2287588"/>
              <a:ext cx="811213" cy="152241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530F2474-5293-4B30-BDAC-6ED43034A0F9}"/>
                </a:ext>
              </a:extLst>
            </p:cNvPr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rot="16200000" flipH="1">
              <a:off x="3102769" y="2474119"/>
              <a:ext cx="1109662" cy="914400"/>
            </a:xfrm>
            <a:prstGeom prst="curvedConnector3">
              <a:avLst>
                <a:gd name="adj1" fmla="val 5021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6ADC5BD7-D7A7-4A45-B870-FB354DC93051}"/>
                </a:ext>
              </a:extLst>
            </p:cNvPr>
            <p:cNvCxnSpPr>
              <a:cxnSpLocks noChangeShapeType="1"/>
              <a:stCxn id="7" idx="0"/>
              <a:endCxn id="21" idx="7"/>
            </p:cNvCxnSpPr>
            <p:nvPr/>
          </p:nvCxnSpPr>
          <p:spPr bwMode="auto">
            <a:xfrm rot="5400000" flipV="1">
              <a:off x="5166518" y="1672432"/>
              <a:ext cx="93663" cy="215900"/>
            </a:xfrm>
            <a:prstGeom prst="curvedConnector3">
              <a:avLst>
                <a:gd name="adj1" fmla="val -22372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0398D47B-E9C5-4632-9B62-8C5012616C17}"/>
                </a:ext>
              </a:extLst>
            </p:cNvPr>
            <p:cNvCxnSpPr>
              <a:cxnSpLocks noChangeShapeType="1"/>
              <a:stCxn id="6" idx="7"/>
              <a:endCxn id="7" idx="4"/>
            </p:cNvCxnSpPr>
            <p:nvPr/>
          </p:nvCxnSpPr>
          <p:spPr bwMode="auto">
            <a:xfrm flipV="1">
              <a:off x="4330700" y="2381250"/>
              <a:ext cx="774700" cy="119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448095F-EF7A-447C-82E8-4D92DA23B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2098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a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B410341-8E48-4B90-B8D6-8EEE3073B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80352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a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E1E46EA4-1E0B-4AC4-8CCB-3E807B74D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0" y="11430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847706-573A-4F6E-AB85-31BCB6EC2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8956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308CC603-71D4-4D1E-BBF8-A7B154DE4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86A1D5F4-DB8E-4B10-99A5-466A96ACE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20574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31B32D3B-C438-4E59-8F79-2AF5DF7E6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3</a:t>
              </a:r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1DD3D456-B4ED-4CBE-BB35-C1DDAA36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2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4A872F6-FD45-4006-8525-A96FF2CC8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816" t="22705" r="27715" b="10188"/>
          <a:stretch/>
        </p:blipFill>
        <p:spPr>
          <a:xfrm>
            <a:off x="314187" y="2069697"/>
            <a:ext cx="4395925" cy="3449979"/>
          </a:xfrm>
          <a:prstGeom prst="rect">
            <a:avLst/>
          </a:prstGeom>
        </p:spPr>
      </p:pic>
      <p:sp>
        <p:nvSpPr>
          <p:cNvPr id="23" name="Text Box 13">
            <a:extLst>
              <a:ext uri="{FF2B5EF4-FFF2-40B4-BE49-F238E27FC236}">
                <a16:creationId xmlns:a16="http://schemas.microsoft.com/office/drawing/2014/main" id="{EBB0A469-94B8-43B9-86C5-A6E7CB92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012" y="2045139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80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3" grpId="3"/>
      <p:bldP spid="23" grpId="4"/>
      <p:bldP spid="23" grpId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D592B-82C0-4F14-A853-CDD8DDBB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F88F6-DDFD-4F4B-A46A-AAA1900C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Regular Expression: Part-1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CB42B-CF30-4382-AE8D-B75B811C5B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Theory of Computation, </a:t>
            </a:r>
            <a:r>
              <a:rPr lang="en-US" dirty="0" err="1"/>
              <a:t>Sipser</a:t>
            </a:r>
            <a:r>
              <a:rPr lang="en-US" dirty="0"/>
              <a:t>, (3</a:t>
            </a:r>
            <a:r>
              <a:rPr lang="en-US" baseline="30000" dirty="0"/>
              <a:t>rd</a:t>
            </a:r>
            <a:r>
              <a:rPr lang="en-US" dirty="0"/>
              <a:t> ed),</a:t>
            </a:r>
            <a:br>
              <a:rPr lang="en-US" dirty="0"/>
            </a:br>
            <a:r>
              <a:rPr lang="en-US" dirty="0">
                <a:hlinkClick r:id="rId2" action="ppaction://hlinkfile"/>
              </a:rPr>
              <a:t>Regular Expression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8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CB4FCF-B4E0-F50F-2060-6A20FD9BA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37" r="3629" b="7812"/>
          <a:stretch/>
        </p:blipFill>
        <p:spPr>
          <a:xfrm>
            <a:off x="76200" y="1361608"/>
            <a:ext cx="8964877" cy="4876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283A3-FB6C-818E-C66B-B2CCB0F5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of Regular Expression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1D3C-1877-4205-E67C-2E48C813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A35C-F90F-97EB-4B7B-DA4C7F6E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D005-AF1E-9027-4A08-774B1BB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In RE we use regular operations to construct expressions describing regular languages:	</a:t>
            </a:r>
            <a:r>
              <a:rPr lang="en-US" dirty="0"/>
              <a:t>					 </a:t>
            </a:r>
            <a:r>
              <a:rPr lang="en-US" dirty="0">
                <a:highlight>
                  <a:srgbClr val="FFFF00"/>
                </a:highlight>
              </a:rPr>
              <a:t>( 0 + 1 )</a:t>
            </a:r>
            <a:r>
              <a:rPr lang="en-US" baseline="30000" dirty="0">
                <a:highlight>
                  <a:srgbClr val="FFFF00"/>
                </a:highlight>
              </a:rPr>
              <a:t>*</a:t>
            </a:r>
            <a:r>
              <a:rPr lang="en-US" dirty="0">
                <a:highlight>
                  <a:srgbClr val="FFFF00"/>
                </a:highlight>
              </a:rPr>
              <a:t> ◦ 0 </a:t>
            </a:r>
          </a:p>
          <a:p>
            <a:pPr marL="457200" lvl="1" indent="0">
              <a:buNone/>
            </a:pPr>
            <a:r>
              <a:rPr lang="en-US" dirty="0"/>
              <a:t>where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 + s means r </a:t>
            </a:r>
            <a:r>
              <a:rPr lang="en-US" b="1" dirty="0"/>
              <a:t>OR</a:t>
            </a:r>
            <a:r>
              <a:rPr lang="en-US" dirty="0"/>
              <a:t> 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r* means </a:t>
            </a:r>
            <a:r>
              <a:rPr lang="en-US" b="1" dirty="0">
                <a:solidFill>
                  <a:srgbClr val="0070C0"/>
                </a:solidFill>
              </a:rPr>
              <a:t>Kleene star </a:t>
            </a:r>
            <a:r>
              <a:rPr lang="en-US" dirty="0">
                <a:solidFill>
                  <a:srgbClr val="0070C0"/>
                </a:solidFill>
              </a:rPr>
              <a:t>of r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 ◦ s (or </a:t>
            </a:r>
            <a:r>
              <a:rPr lang="en-US" dirty="0" err="1"/>
              <a:t>rs</a:t>
            </a:r>
            <a:r>
              <a:rPr lang="en-US" dirty="0"/>
              <a:t>) means </a:t>
            </a:r>
            <a:r>
              <a:rPr lang="en-US" b="1" dirty="0"/>
              <a:t>concatenation</a:t>
            </a:r>
            <a:r>
              <a:rPr lang="en-US" dirty="0"/>
              <a:t> of r and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268-4978-460D-80DE-0CE2D48DB262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399"/>
            <a:ext cx="8954589" cy="51974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Regular languages (RL) are often described by means of algebraic expressions called regular expressions (RE).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We use three operations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union </a:t>
            </a:r>
            <a:r>
              <a:rPr lang="en-US" b="1" dirty="0">
                <a:solidFill>
                  <a:srgbClr val="0070C0"/>
                </a:solidFill>
              </a:rPr>
              <a:t>∪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concatenation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Kleene star (*) [Kleene star]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The value of a regular expression is a regular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18C1-BB75-4731-9071-AD7AB6D8213A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∪ ( disjunction, OR, |, +) 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union of languages is the usual thing, since languages are sets.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Example: {01,111,10} ∪ {00, 01}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	= {01,111,10,00}.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 01 happens to be in both sets, so it will be once in the union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509-CA28-4C6A-900D-5C12832A1145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995954" cy="1143000"/>
          </a:xfrm>
        </p:spPr>
        <p:txBody>
          <a:bodyPr>
            <a:noAutofit/>
          </a:bodyPr>
          <a:lstStyle/>
          <a:p>
            <a:r>
              <a:rPr lang="en-US" sz="2800" dirty="0"/>
              <a:t>Concatenation: represented by juxtaposition (no punctuation) or middle dot (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· </a:t>
            </a:r>
            <a:r>
              <a:rPr lang="en-US" sz="28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concatenation of languages L and M is denoted LM. 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contains every string </a:t>
            </a:r>
            <a:r>
              <a:rPr lang="en-US" sz="2800" dirty="0" err="1"/>
              <a:t>wx</a:t>
            </a:r>
            <a:r>
              <a:rPr lang="en-US" sz="2800" dirty="0"/>
              <a:t> such that w is in L and x is in M. 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Example: {01,111,10}{00, 01} = {0100, 0101, 11100, 11101, 1000, 1001}.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C2C8-DCE8-4E18-91B5-C8F71C94BDD7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9148354" cy="1143000"/>
          </a:xfrm>
        </p:spPr>
        <p:txBody>
          <a:bodyPr>
            <a:noAutofit/>
          </a:bodyPr>
          <a:lstStyle/>
          <a:p>
            <a:r>
              <a:rPr lang="en-US" sz="3200" dirty="0"/>
              <a:t>Kleene Star: represented by an asterisk aka star 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If L is a language, then L*, the Kleene star or just “star,” is the set of strings formed by concatenating zero or more strings from L, in any order.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3000" dirty="0">
                <a:solidFill>
                  <a:srgbClr val="0070C0"/>
                </a:solidFill>
              </a:rPr>
              <a:t> 	L* = {ε} ∪ L ∪ LL ∪ LLL ∪ …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Example: {0,10}* = {ε, 0, 10, 00, 010, 100, 1010,…} If you take no strings from L, that would give you the empty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F24-E160-4893-9F85-DA6627B4AA5A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B22FDDD4094043A590E781D2F4E718" ma:contentTypeVersion="0" ma:contentTypeDescription="Create a new document." ma:contentTypeScope="" ma:versionID="346c61e8764ad9ed2dcff58077ebe6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03490-EEC3-493A-845C-5081124EFDD3}"/>
</file>

<file path=customXml/itemProps2.xml><?xml version="1.0" encoding="utf-8"?>
<ds:datastoreItem xmlns:ds="http://schemas.openxmlformats.org/officeDocument/2006/customXml" ds:itemID="{590B4EA6-0439-45FC-A29B-F9EF68D986A4}"/>
</file>

<file path=customXml/itemProps3.xml><?xml version="1.0" encoding="utf-8"?>
<ds:datastoreItem xmlns:ds="http://schemas.openxmlformats.org/officeDocument/2006/customXml" ds:itemID="{0ED8C720-737F-4EFB-9224-96215F213F79}"/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4011</Words>
  <Application>Microsoft Office PowerPoint</Application>
  <PresentationFormat>On-screen Show (4:3)</PresentationFormat>
  <Paragraphs>529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Monotype Corsiva</vt:lpstr>
      <vt:lpstr>Times New Roman</vt:lpstr>
      <vt:lpstr>Wingdings</vt:lpstr>
      <vt:lpstr>Office Theme</vt:lpstr>
      <vt:lpstr>Regular Expression</vt:lpstr>
      <vt:lpstr>Overview</vt:lpstr>
      <vt:lpstr>Equivalences so far…</vt:lpstr>
      <vt:lpstr>Regular Expressions</vt:lpstr>
      <vt:lpstr>Regular operations</vt:lpstr>
      <vt:lpstr>Regular Expressions</vt:lpstr>
      <vt:lpstr>Union ∪ ( disjunction, OR, |, +)  </vt:lpstr>
      <vt:lpstr>Concatenation: represented by juxtaposition (no punctuation) or middle dot ( · ) </vt:lpstr>
      <vt:lpstr>Kleene Star: represented by an asterisk aka star (*)</vt:lpstr>
      <vt:lpstr>Formal definition</vt:lpstr>
      <vt:lpstr>Regular expressions and regular languages</vt:lpstr>
      <vt:lpstr>Regular expressions and regular languages</vt:lpstr>
      <vt:lpstr>Examples over Σ ={a,b}</vt:lpstr>
      <vt:lpstr>Regular expressions and regular languages</vt:lpstr>
      <vt:lpstr>Converting a regular expression to an NFA</vt:lpstr>
      <vt:lpstr>Examples :Describe each language as a regular expression over Σ ={0,1}</vt:lpstr>
      <vt:lpstr>Examples: over Σ ={x,y}</vt:lpstr>
      <vt:lpstr>RL to RE</vt:lpstr>
      <vt:lpstr>RL to RE</vt:lpstr>
      <vt:lpstr>Properties of regular expressions 1</vt:lpstr>
      <vt:lpstr>Properties of regular expressions</vt:lpstr>
      <vt:lpstr>Properties of Regular Expressions</vt:lpstr>
      <vt:lpstr>Properties of RE…</vt:lpstr>
      <vt:lpstr>Equivalences so far…</vt:lpstr>
      <vt:lpstr>PowerPoint Presentation</vt:lpstr>
      <vt:lpstr>Give English descriptions of the languages of the following regular expressions.</vt:lpstr>
      <vt:lpstr>Σ = {0, 1}. </vt:lpstr>
      <vt:lpstr>Σ = {0, 1}. </vt:lpstr>
      <vt:lpstr>Σ = {0, 1}. </vt:lpstr>
      <vt:lpstr>Σ = {a, b}. </vt:lpstr>
      <vt:lpstr>Building NFA from regular expressions</vt:lpstr>
      <vt:lpstr>Regular Expression from DFA</vt:lpstr>
      <vt:lpstr>Regular Expression from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Identities of 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afroza</dc:creator>
  <cp:lastModifiedBy>Dr. Afroza Nahar</cp:lastModifiedBy>
  <cp:revision>133</cp:revision>
  <dcterms:created xsi:type="dcterms:W3CDTF">2019-10-17T07:03:23Z</dcterms:created>
  <dcterms:modified xsi:type="dcterms:W3CDTF">2023-06-25T05:39:05Z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0x010100F2B22FDDD4094043A590E781D2F4E718</vt:lpwstr>
  </property>
</Properties>
</file>