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4"/>
  </p:notesMasterIdLst>
  <p:sldIdLst>
    <p:sldId id="283" r:id="rId5"/>
    <p:sldId id="284" r:id="rId6"/>
    <p:sldId id="285" r:id="rId7"/>
    <p:sldId id="286" r:id="rId8"/>
    <p:sldId id="287" r:id="rId9"/>
    <p:sldId id="288" r:id="rId10"/>
    <p:sldId id="289" r:id="rId11"/>
    <p:sldId id="290" r:id="rId12"/>
    <p:sldId id="291" r:id="rId13"/>
    <p:sldId id="292" r:id="rId14"/>
    <p:sldId id="293" r:id="rId15"/>
    <p:sldId id="294" r:id="rId16"/>
    <p:sldId id="269" r:id="rId17"/>
    <p:sldId id="295" r:id="rId18"/>
    <p:sldId id="300" r:id="rId19"/>
    <p:sldId id="297" r:id="rId20"/>
    <p:sldId id="298" r:id="rId21"/>
    <p:sldId id="29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93" autoAdjust="0"/>
  </p:normalViewPr>
  <p:slideViewPr>
    <p:cSldViewPr snapToGrid="0">
      <p:cViewPr varScale="1">
        <p:scale>
          <a:sx n="45" d="100"/>
          <a:sy n="45" d="100"/>
        </p:scale>
        <p:origin x="143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6</a:t>
            </a:fld>
            <a:endParaRPr lang="en-US"/>
          </a:p>
        </p:txBody>
      </p:sp>
    </p:spTree>
    <p:extLst>
      <p:ext uri="{BB962C8B-B14F-4D97-AF65-F5344CB8AC3E}">
        <p14:creationId xmlns:p14="http://schemas.microsoft.com/office/powerpoint/2010/main" val="2370044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sz="2000"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afrozar@aiub.edu</a:t>
            </a:r>
          </a:p>
          <a:p>
            <a:endParaRPr lang="en-US" dirty="0"/>
          </a:p>
        </p:txBody>
      </p:sp>
    </p:spTree>
    <p:extLst>
      <p:ext uri="{BB962C8B-B14F-4D97-AF65-F5344CB8AC3E}">
        <p14:creationId xmlns:p14="http://schemas.microsoft.com/office/powerpoint/2010/main" val="40885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solidFill>
                  <a:srgbClr val="FF0000"/>
                </a:solidFill>
              </a:rPr>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b="1" dirty="0">
                <a:solidFill>
                  <a:srgbClr val="0070C0"/>
                </a:solidFill>
              </a:rPr>
              <a:t>A finite automata has several parts – </a:t>
            </a:r>
          </a:p>
          <a:p>
            <a:pPr lvl="1" algn="just">
              <a:spcBef>
                <a:spcPts val="0"/>
              </a:spcBef>
              <a:spcAft>
                <a:spcPts val="1800"/>
              </a:spcAft>
              <a:buFont typeface="Wingdings" panose="05000000000000000000" pitchFamily="2" charset="2"/>
              <a:buChar char="Ø"/>
            </a:pPr>
            <a:r>
              <a:rPr lang="en-US" dirty="0"/>
              <a:t>Set of states (the auto door has close and open states).</a:t>
            </a:r>
          </a:p>
          <a:p>
            <a:pPr lvl="1" algn="just">
              <a:spcBef>
                <a:spcPts val="0"/>
              </a:spcBef>
              <a:spcAft>
                <a:spcPts val="1800"/>
              </a:spcAft>
              <a:buFont typeface="Wingdings" panose="05000000000000000000" pitchFamily="2" charset="2"/>
              <a:buChar char="Ø"/>
            </a:pPr>
            <a:r>
              <a:rPr lang="en-US" dirty="0">
                <a:solidFill>
                  <a:srgbClr val="0070C0"/>
                </a:solidFill>
              </a:rPr>
              <a:t>Rules for going from one state to another (if door is in CLOSED state and [rule] someone is only on the front pad, then the door will go to OPEN state) based on input (FRONT). Also known as transition rules.</a:t>
            </a:r>
          </a:p>
          <a:p>
            <a:pPr lvl="1" algn="just">
              <a:spcBef>
                <a:spcPts val="0"/>
              </a:spcBef>
              <a:spcAft>
                <a:spcPts val="1800"/>
              </a:spcAft>
              <a:buFont typeface="Wingdings" panose="05000000000000000000" pitchFamily="2" charset="2"/>
              <a:buChar char="Ø"/>
            </a:pPr>
            <a:r>
              <a:rPr lang="en-US" dirty="0"/>
              <a:t>It has a precise set of inputs (FRONT, REAR, BOTH, NEITHER).</a:t>
            </a:r>
          </a:p>
          <a:p>
            <a:pPr lvl="1" algn="just">
              <a:spcBef>
                <a:spcPts val="0"/>
              </a:spcBef>
              <a:spcAft>
                <a:spcPts val="1800"/>
              </a:spcAft>
              <a:buFont typeface="Wingdings" panose="05000000000000000000" pitchFamily="2" charset="2"/>
              <a:buChar char="Ø"/>
            </a:pPr>
            <a:r>
              <a:rPr lang="en-US" dirty="0"/>
              <a:t>Initial (start) state must be defined (CLOSED in the door example).</a:t>
            </a:r>
          </a:p>
          <a:p>
            <a:pPr lvl="1" algn="just">
              <a:spcBef>
                <a:spcPts val="0"/>
              </a:spcBef>
              <a:spcAft>
                <a:spcPts val="1800"/>
              </a:spcAft>
              <a:buFont typeface="Wingdings" panose="05000000000000000000" pitchFamily="2" charset="2"/>
              <a:buChar char="Ø"/>
            </a:pPr>
            <a:r>
              <a:rPr lang="en-US" dirty="0">
                <a:solidFill>
                  <a:srgbClr val="0070C0"/>
                </a:solidFill>
              </a:rPr>
              <a:t>May have one or more state(s) as goal to reach from start state. Also known as set of final/accept states (CLOSED as the last input signal is NIETHER in the door example).</a:t>
            </a:r>
          </a:p>
          <a:p>
            <a:pPr lvl="1" algn="just">
              <a:spcBef>
                <a:spcPts val="0"/>
              </a:spcBef>
              <a:spcAft>
                <a:spcPts val="1800"/>
              </a:spcAft>
            </a:pPr>
            <a:endParaRPr lang="en-US" dirty="0"/>
          </a:p>
        </p:txBody>
      </p:sp>
    </p:spTree>
    <p:extLst>
      <p:ext uri="{BB962C8B-B14F-4D97-AF65-F5344CB8AC3E}">
        <p14:creationId xmlns:p14="http://schemas.microsoft.com/office/powerpoint/2010/main" val="41415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504F-42E7-4855-96AD-55CEAA162B2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8CAA513-CE03-44C2-91EC-2E39AA07CD54}"/>
              </a:ext>
            </a:extLst>
          </p:cNvPr>
          <p:cNvSpPr>
            <a:spLocks noGrp="1"/>
          </p:cNvSpPr>
          <p:nvPr>
            <p:ph type="body" sz="quarter" idx="12"/>
          </p:nvPr>
        </p:nvSpPr>
        <p:spPr/>
        <p:txBody>
          <a:bodyPr/>
          <a:lstStyle/>
          <a:p>
            <a:r>
              <a:rPr lang="en-US" sz="3200" dirty="0">
                <a:solidFill>
                  <a:srgbClr val="FF0000"/>
                </a:solidFill>
              </a:rPr>
              <a:t>FINITE STATE MACHINE (FSM)</a:t>
            </a:r>
          </a:p>
        </p:txBody>
      </p:sp>
      <p:grpSp>
        <p:nvGrpSpPr>
          <p:cNvPr id="4" name="Group 3">
            <a:extLst>
              <a:ext uri="{FF2B5EF4-FFF2-40B4-BE49-F238E27FC236}">
                <a16:creationId xmlns:a16="http://schemas.microsoft.com/office/drawing/2014/main" id="{44CE9F39-67FA-41C0-9C86-6BEA927670B9}"/>
              </a:ext>
            </a:extLst>
          </p:cNvPr>
          <p:cNvGrpSpPr/>
          <p:nvPr/>
        </p:nvGrpSpPr>
        <p:grpSpPr>
          <a:xfrm>
            <a:off x="533399" y="1371600"/>
            <a:ext cx="8256581" cy="3845023"/>
            <a:chOff x="533399" y="1371600"/>
            <a:chExt cx="8256581" cy="3845023"/>
          </a:xfrm>
        </p:grpSpPr>
        <p:grpSp>
          <p:nvGrpSpPr>
            <p:cNvPr id="5" name="Group 1">
              <a:extLst>
                <a:ext uri="{FF2B5EF4-FFF2-40B4-BE49-F238E27FC236}">
                  <a16:creationId xmlns:a16="http://schemas.microsoft.com/office/drawing/2014/main" id="{5D4382CA-B6CB-46FD-951B-0CD68B52C1D5}"/>
                </a:ext>
              </a:extLst>
            </p:cNvPr>
            <p:cNvGrpSpPr>
              <a:grpSpLocks/>
            </p:cNvGrpSpPr>
            <p:nvPr/>
          </p:nvGrpSpPr>
          <p:grpSpPr bwMode="auto">
            <a:xfrm>
              <a:off x="533399" y="1371600"/>
              <a:ext cx="8256581" cy="3845023"/>
              <a:chOff x="533399" y="1371600"/>
              <a:chExt cx="8256581" cy="3844506"/>
            </a:xfrm>
          </p:grpSpPr>
          <p:sp>
            <p:nvSpPr>
              <p:cNvPr id="8" name="Line 4">
                <a:extLst>
                  <a:ext uri="{FF2B5EF4-FFF2-40B4-BE49-F238E27FC236}">
                    <a16:creationId xmlns:a16="http://schemas.microsoft.com/office/drawing/2014/main" id="{8440C1B5-0CFB-4D4C-BD43-776F151A1B79}"/>
                  </a:ext>
                </a:extLst>
              </p:cNvPr>
              <p:cNvSpPr>
                <a:spLocks noChangeShapeType="1"/>
              </p:cNvSpPr>
              <p:nvPr/>
            </p:nvSpPr>
            <p:spPr bwMode="auto">
              <a:xfrm>
                <a:off x="2438400" y="25146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a:extLst>
                  <a:ext uri="{FF2B5EF4-FFF2-40B4-BE49-F238E27FC236}">
                    <a16:creationId xmlns:a16="http://schemas.microsoft.com/office/drawing/2014/main" id="{FC6434A0-C1EF-43C9-A4D8-1D4569479492}"/>
                  </a:ext>
                </a:extLst>
              </p:cNvPr>
              <p:cNvSpPr>
                <a:spLocks noChangeShapeType="1"/>
              </p:cNvSpPr>
              <p:nvPr/>
            </p:nvSpPr>
            <p:spPr bwMode="auto">
              <a:xfrm>
                <a:off x="2438400" y="2514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
                <a:extLst>
                  <a:ext uri="{FF2B5EF4-FFF2-40B4-BE49-F238E27FC236}">
                    <a16:creationId xmlns:a16="http://schemas.microsoft.com/office/drawing/2014/main" id="{6C14060B-5435-48DF-A30F-0017D2617D65}"/>
                  </a:ext>
                </a:extLst>
              </p:cNvPr>
              <p:cNvSpPr>
                <a:spLocks noChangeShapeType="1"/>
              </p:cNvSpPr>
              <p:nvPr/>
            </p:nvSpPr>
            <p:spPr bwMode="auto">
              <a:xfrm>
                <a:off x="6858000" y="2529588"/>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7">
                <a:extLst>
                  <a:ext uri="{FF2B5EF4-FFF2-40B4-BE49-F238E27FC236}">
                    <a16:creationId xmlns:a16="http://schemas.microsoft.com/office/drawing/2014/main" id="{5E2603C9-34C5-475E-8BEC-64468AA62ED1}"/>
                  </a:ext>
                </a:extLst>
              </p:cNvPr>
              <p:cNvSpPr>
                <a:spLocks noChangeShapeType="1"/>
              </p:cNvSpPr>
              <p:nvPr/>
            </p:nvSpPr>
            <p:spPr bwMode="auto">
              <a:xfrm>
                <a:off x="4724400" y="1752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a:extLst>
                  <a:ext uri="{FF2B5EF4-FFF2-40B4-BE49-F238E27FC236}">
                    <a16:creationId xmlns:a16="http://schemas.microsoft.com/office/drawing/2014/main" id="{C9D2A303-12A1-4562-9720-D6B29E970931}"/>
                  </a:ext>
                </a:extLst>
              </p:cNvPr>
              <p:cNvSpPr>
                <a:spLocks noChangeShapeType="1"/>
              </p:cNvSpPr>
              <p:nvPr/>
            </p:nvSpPr>
            <p:spPr bwMode="auto">
              <a:xfrm>
                <a:off x="1219200" y="38862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38686601-4B33-4B17-91A8-C51B3C515BC3}"/>
                  </a:ext>
                </a:extLst>
              </p:cNvPr>
              <p:cNvSpPr>
                <a:spLocks noChangeShapeType="1"/>
              </p:cNvSpPr>
              <p:nvPr/>
            </p:nvSpPr>
            <p:spPr bwMode="auto">
              <a:xfrm>
                <a:off x="5486400" y="38862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0">
                <a:extLst>
                  <a:ext uri="{FF2B5EF4-FFF2-40B4-BE49-F238E27FC236}">
                    <a16:creationId xmlns:a16="http://schemas.microsoft.com/office/drawing/2014/main" id="{27A13959-F295-4EA9-A402-24978206782C}"/>
                  </a:ext>
                </a:extLst>
              </p:cNvPr>
              <p:cNvSpPr>
                <a:spLocks noChangeShapeType="1"/>
              </p:cNvSpPr>
              <p:nvPr/>
            </p:nvSpPr>
            <p:spPr bwMode="auto">
              <a:xfrm>
                <a:off x="12192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1">
                <a:extLst>
                  <a:ext uri="{FF2B5EF4-FFF2-40B4-BE49-F238E27FC236}">
                    <a16:creationId xmlns:a16="http://schemas.microsoft.com/office/drawing/2014/main" id="{C9952CC8-C43F-4EFB-B685-E44078167896}"/>
                  </a:ext>
                </a:extLst>
              </p:cNvPr>
              <p:cNvSpPr>
                <a:spLocks noChangeShapeType="1"/>
              </p:cNvSpPr>
              <p:nvPr/>
            </p:nvSpPr>
            <p:spPr bwMode="auto">
              <a:xfrm>
                <a:off x="83058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2">
                <a:extLst>
                  <a:ext uri="{FF2B5EF4-FFF2-40B4-BE49-F238E27FC236}">
                    <a16:creationId xmlns:a16="http://schemas.microsoft.com/office/drawing/2014/main" id="{B806EC47-34D2-4840-A306-8C41CDE0DCC5}"/>
                  </a:ext>
                </a:extLst>
              </p:cNvPr>
              <p:cNvSpPr>
                <a:spLocks noChangeShapeType="1"/>
              </p:cNvSpPr>
              <p:nvPr/>
            </p:nvSpPr>
            <p:spPr bwMode="auto">
              <a:xfrm>
                <a:off x="3962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3">
                <a:extLst>
                  <a:ext uri="{FF2B5EF4-FFF2-40B4-BE49-F238E27FC236}">
                    <a16:creationId xmlns:a16="http://schemas.microsoft.com/office/drawing/2014/main" id="{E27F38D7-77BE-4155-850A-D8DB76159A43}"/>
                  </a:ext>
                </a:extLst>
              </p:cNvPr>
              <p:cNvSpPr>
                <a:spLocks noChangeShapeType="1"/>
              </p:cNvSpPr>
              <p:nvPr/>
            </p:nvSpPr>
            <p:spPr bwMode="auto">
              <a:xfrm>
                <a:off x="5486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4">
                <a:extLst>
                  <a:ext uri="{FF2B5EF4-FFF2-40B4-BE49-F238E27FC236}">
                    <a16:creationId xmlns:a16="http://schemas.microsoft.com/office/drawing/2014/main" id="{3C95C13D-9418-4041-A944-AE988C032530}"/>
                  </a:ext>
                </a:extLst>
              </p:cNvPr>
              <p:cNvSpPr txBox="1">
                <a:spLocks noChangeArrowheads="1"/>
              </p:cNvSpPr>
              <p:nvPr/>
            </p:nvSpPr>
            <p:spPr bwMode="auto">
              <a:xfrm>
                <a:off x="3200400" y="1371600"/>
                <a:ext cx="3657600" cy="40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000" b="1" dirty="0"/>
                  <a:t>Finite Automaton (FA)</a:t>
                </a:r>
              </a:p>
            </p:txBody>
          </p:sp>
          <p:sp>
            <p:nvSpPr>
              <p:cNvPr id="19" name="Text Box 15">
                <a:extLst>
                  <a:ext uri="{FF2B5EF4-FFF2-40B4-BE49-F238E27FC236}">
                    <a16:creationId xmlns:a16="http://schemas.microsoft.com/office/drawing/2014/main" id="{AA1465B6-7CA0-4BE4-AD2B-209B8AEEF93E}"/>
                  </a:ext>
                </a:extLst>
              </p:cNvPr>
              <p:cNvSpPr txBox="1">
                <a:spLocks noChangeArrowheads="1"/>
              </p:cNvSpPr>
              <p:nvPr/>
            </p:nvSpPr>
            <p:spPr bwMode="auto">
              <a:xfrm>
                <a:off x="1219200" y="3276600"/>
                <a:ext cx="266700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 output</a:t>
                </a:r>
              </a:p>
            </p:txBody>
          </p:sp>
          <p:sp>
            <p:nvSpPr>
              <p:cNvPr id="20" name="Text Box 16">
                <a:extLst>
                  <a:ext uri="{FF2B5EF4-FFF2-40B4-BE49-F238E27FC236}">
                    <a16:creationId xmlns:a16="http://schemas.microsoft.com/office/drawing/2014/main" id="{DC229424-51EB-4BCF-B830-D34F792B6C6F}"/>
                  </a:ext>
                </a:extLst>
              </p:cNvPr>
              <p:cNvSpPr txBox="1">
                <a:spLocks noChangeArrowheads="1"/>
              </p:cNvSpPr>
              <p:nvPr/>
            </p:nvSpPr>
            <p:spPr bwMode="auto">
              <a:xfrm>
                <a:off x="5410200" y="3309096"/>
                <a:ext cx="310896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without output</a:t>
                </a:r>
              </a:p>
            </p:txBody>
          </p:sp>
          <p:sp>
            <p:nvSpPr>
              <p:cNvPr id="21" name="Text Box 17">
                <a:extLst>
                  <a:ext uri="{FF2B5EF4-FFF2-40B4-BE49-F238E27FC236}">
                    <a16:creationId xmlns:a16="http://schemas.microsoft.com/office/drawing/2014/main" id="{F1EE9D3A-AE53-453D-A195-49632A8EEE64}"/>
                  </a:ext>
                </a:extLst>
              </p:cNvPr>
              <p:cNvSpPr txBox="1">
                <a:spLocks noChangeArrowheads="1"/>
              </p:cNvSpPr>
              <p:nvPr/>
            </p:nvSpPr>
            <p:spPr bwMode="auto">
              <a:xfrm>
                <a:off x="533399" y="4816848"/>
                <a:ext cx="1943723"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Moore Machine</a:t>
                </a:r>
              </a:p>
            </p:txBody>
          </p:sp>
          <p:sp>
            <p:nvSpPr>
              <p:cNvPr id="22" name="Text Box 18">
                <a:extLst>
                  <a:ext uri="{FF2B5EF4-FFF2-40B4-BE49-F238E27FC236}">
                    <a16:creationId xmlns:a16="http://schemas.microsoft.com/office/drawing/2014/main" id="{FB89545B-CC1A-4A79-8E9B-CCB049E2E504}"/>
                  </a:ext>
                </a:extLst>
              </p:cNvPr>
              <p:cNvSpPr txBox="1">
                <a:spLocks noChangeArrowheads="1"/>
              </p:cNvSpPr>
              <p:nvPr/>
            </p:nvSpPr>
            <p:spPr bwMode="auto">
              <a:xfrm>
                <a:off x="2721976" y="4796400"/>
                <a:ext cx="2078624"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Mealy Machine</a:t>
                </a:r>
              </a:p>
            </p:txBody>
          </p:sp>
          <p:sp>
            <p:nvSpPr>
              <p:cNvPr id="23" name="Text Box 19">
                <a:extLst>
                  <a:ext uri="{FF2B5EF4-FFF2-40B4-BE49-F238E27FC236}">
                    <a16:creationId xmlns:a16="http://schemas.microsoft.com/office/drawing/2014/main" id="{9744D491-687D-4CF8-B570-200DA99A3D70}"/>
                  </a:ext>
                </a:extLst>
              </p:cNvPr>
              <p:cNvSpPr txBox="1">
                <a:spLocks noChangeArrowheads="1"/>
              </p:cNvSpPr>
              <p:nvPr/>
            </p:nvSpPr>
            <p:spPr bwMode="auto">
              <a:xfrm>
                <a:off x="5108392" y="4816848"/>
                <a:ext cx="100584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DFA	</a:t>
                </a:r>
              </a:p>
            </p:txBody>
          </p:sp>
          <p:sp>
            <p:nvSpPr>
              <p:cNvPr id="24" name="Text Box 20">
                <a:extLst>
                  <a:ext uri="{FF2B5EF4-FFF2-40B4-BE49-F238E27FC236}">
                    <a16:creationId xmlns:a16="http://schemas.microsoft.com/office/drawing/2014/main" id="{9EFAD392-22B4-439B-8653-CBE911AF3235}"/>
                  </a:ext>
                </a:extLst>
              </p:cNvPr>
              <p:cNvSpPr txBox="1">
                <a:spLocks noChangeArrowheads="1"/>
              </p:cNvSpPr>
              <p:nvPr/>
            </p:nvSpPr>
            <p:spPr bwMode="auto">
              <a:xfrm>
                <a:off x="7601260" y="4846824"/>
                <a:ext cx="118872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e-NFA</a:t>
                </a:r>
              </a:p>
            </p:txBody>
          </p:sp>
        </p:grpSp>
        <p:sp>
          <p:nvSpPr>
            <p:cNvPr id="6" name="Text Box 19">
              <a:extLst>
                <a:ext uri="{FF2B5EF4-FFF2-40B4-BE49-F238E27FC236}">
                  <a16:creationId xmlns:a16="http://schemas.microsoft.com/office/drawing/2014/main" id="{CBBDC3EA-F13F-46C2-9761-BFDCC79AF992}"/>
                </a:ext>
              </a:extLst>
            </p:cNvPr>
            <p:cNvSpPr txBox="1">
              <a:spLocks noChangeArrowheads="1"/>
            </p:cNvSpPr>
            <p:nvPr/>
          </p:nvSpPr>
          <p:spPr bwMode="auto">
            <a:xfrm>
              <a:off x="6422025" y="4849791"/>
              <a:ext cx="100584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NFA	</a:t>
              </a:r>
            </a:p>
          </p:txBody>
        </p:sp>
        <p:sp>
          <p:nvSpPr>
            <p:cNvPr id="7" name="Line 6">
              <a:extLst>
                <a:ext uri="{FF2B5EF4-FFF2-40B4-BE49-F238E27FC236}">
                  <a16:creationId xmlns:a16="http://schemas.microsoft.com/office/drawing/2014/main" id="{84F62F21-390B-483F-B6F9-61CE9B6A7F7E}"/>
                </a:ext>
              </a:extLst>
            </p:cNvPr>
            <p:cNvSpPr>
              <a:spLocks noChangeShapeType="1"/>
            </p:cNvSpPr>
            <p:nvPr/>
          </p:nvSpPr>
          <p:spPr bwMode="auto">
            <a:xfrm>
              <a:off x="6858000" y="3953804"/>
              <a:ext cx="0" cy="762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7626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solidFill>
                  <a:srgbClr val="FF0000"/>
                </a:solidFill>
              </a:rPr>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73155" y="846142"/>
            <a:ext cx="8997694" cy="5591175"/>
          </a:xfrm>
        </p:spPr>
        <p:txBody>
          <a:bodyPr>
            <a:normAutofit fontScale="92500" lnSpcReduction="20000"/>
          </a:bodyPr>
          <a:lstStyle/>
          <a:p>
            <a:pPr algn="just" eaLnBrk="1" hangingPunct="1">
              <a:buClrTx/>
            </a:pPr>
            <a:r>
              <a:rPr lang="en-US" altLang="en-US" sz="2400" dirty="0"/>
              <a:t>Every step of a computation follows in a unique way from the preceding step </a:t>
            </a:r>
            <a:r>
              <a:rPr lang="en-US" altLang="en-US" sz="2400" b="1" dirty="0"/>
              <a:t>(deterministic computation).</a:t>
            </a:r>
          </a:p>
          <a:p>
            <a:pPr algn="just" eaLnBrk="1" hangingPunct="1">
              <a:buClrTx/>
            </a:pPr>
            <a:r>
              <a:rPr lang="en-US" altLang="en-US" sz="2400" dirty="0">
                <a:solidFill>
                  <a:srgbClr val="0070C0"/>
                </a:solidFill>
              </a:rPr>
              <a:t>When the machine is in a given state and reads the next input symbol, we know the next state will be – it is determined.</a:t>
            </a:r>
          </a:p>
          <a:p>
            <a:pPr>
              <a:buClrTx/>
            </a:pPr>
            <a:r>
              <a:rPr lang="en-US" dirty="0"/>
              <a:t>The transition rules are of the form – </a:t>
            </a:r>
          </a:p>
          <a:p>
            <a:pPr lvl="1" algn="just">
              <a:buFont typeface="Wingdings" panose="05000000000000000000" pitchFamily="2" charset="2"/>
              <a:buChar char="Ø"/>
            </a:pPr>
            <a:r>
              <a:rPr lang="en-US" dirty="0"/>
              <a:t>Each state must have exactly one transition for each input from the input set to any individual state (including itself).</a:t>
            </a:r>
          </a:p>
          <a:p>
            <a:pPr lvl="1" algn="just">
              <a:buFont typeface="Wingdings" panose="05000000000000000000" pitchFamily="2" charset="2"/>
              <a:buChar char="Ø"/>
            </a:pPr>
            <a:r>
              <a:rPr lang="en-US" dirty="0">
                <a:solidFill>
                  <a:srgbClr val="0070C0"/>
                </a:solidFill>
              </a:rPr>
              <a:t>If there are </a:t>
            </a:r>
            <a:r>
              <a:rPr lang="en-US" b="1" i="1" dirty="0">
                <a:solidFill>
                  <a:srgbClr val="0070C0"/>
                </a:solidFill>
              </a:rPr>
              <a:t>n</a:t>
            </a:r>
            <a:r>
              <a:rPr lang="en-US" dirty="0">
                <a:solidFill>
                  <a:srgbClr val="0070C0"/>
                </a:solidFill>
              </a:rPr>
              <a:t> number of inputs, then each state must have exactly </a:t>
            </a:r>
            <a:r>
              <a:rPr lang="en-US" b="1" i="1" dirty="0">
                <a:solidFill>
                  <a:srgbClr val="0070C0"/>
                </a:solidFill>
              </a:rPr>
              <a:t>n</a:t>
            </a:r>
            <a:r>
              <a:rPr lang="en-US" dirty="0">
                <a:solidFill>
                  <a:srgbClr val="0070C0"/>
                </a:solidFill>
              </a:rPr>
              <a:t> transitions to any states including itself. </a:t>
            </a:r>
          </a:p>
          <a:p>
            <a:pPr lvl="1" algn="just">
              <a:buFont typeface="Wingdings" panose="05000000000000000000" pitchFamily="2" charset="2"/>
              <a:buChar char="Ø"/>
            </a:pPr>
            <a:r>
              <a:rPr lang="en-US" dirty="0"/>
              <a:t>There may be zero (no transition) or more transition from one state to another; each transition for different input.</a:t>
            </a:r>
          </a:p>
          <a:p>
            <a:pPr>
              <a:buClrTx/>
            </a:pPr>
            <a:r>
              <a:rPr lang="en-US" altLang="en-US" dirty="0">
                <a:solidFill>
                  <a:schemeClr val="bg2">
                    <a:lumMod val="50000"/>
                  </a:schemeClr>
                </a:solidFill>
              </a:rPr>
              <a:t>Let us go through – </a:t>
            </a:r>
          </a:p>
          <a:p>
            <a:pPr marL="800100" lvl="1" indent="-342900">
              <a:buFont typeface="Wingdings" panose="05000000000000000000" pitchFamily="2" charset="2"/>
              <a:buChar char="Ø"/>
            </a:pPr>
            <a:r>
              <a:rPr lang="en-US" altLang="en-US" dirty="0"/>
              <a:t>a precise definition of a deterministic finite automaton, </a:t>
            </a:r>
          </a:p>
          <a:p>
            <a:pPr marL="800100" lvl="1" indent="-342900">
              <a:buFont typeface="Wingdings" panose="05000000000000000000" pitchFamily="2" charset="2"/>
              <a:buChar char="Ø"/>
            </a:pPr>
            <a:r>
              <a:rPr lang="en-US" altLang="en-US" dirty="0"/>
              <a:t>terminology for describing and manipulating DFA,</a:t>
            </a:r>
          </a:p>
          <a:p>
            <a:pPr marL="800100" lvl="1" indent="-342900">
              <a:buFont typeface="Wingdings" panose="05000000000000000000" pitchFamily="2" charset="2"/>
              <a:buChar char="Ø"/>
            </a:pPr>
            <a:r>
              <a:rPr lang="en-US" altLang="en-US" dirty="0"/>
              <a:t>theoretical results that describe their powers and limitations. </a:t>
            </a:r>
          </a:p>
          <a:p>
            <a:pPr>
              <a:spcBef>
                <a:spcPts val="1800"/>
              </a:spcBef>
              <a:buClrTx/>
            </a:pPr>
            <a:r>
              <a:rPr lang="en-US" altLang="en-US" dirty="0">
                <a:solidFill>
                  <a:srgbClr val="0070C0"/>
                </a:solidFill>
              </a:rPr>
              <a:t>Let us now investigate the terminology through an example.</a:t>
            </a:r>
          </a:p>
          <a:p>
            <a:pPr algn="just"/>
            <a:endParaRPr lang="en-US" dirty="0"/>
          </a:p>
        </p:txBody>
      </p:sp>
    </p:spTree>
    <p:extLst>
      <p:ext uri="{BB962C8B-B14F-4D97-AF65-F5344CB8AC3E}">
        <p14:creationId xmlns:p14="http://schemas.microsoft.com/office/powerpoint/2010/main" val="16504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5CB2B5-53C4-4A61-A3C4-9A5D7C3315EE}"/>
              </a:ext>
            </a:extLst>
          </p:cNvPr>
          <p:cNvSpPr>
            <a:spLocks noGrp="1"/>
          </p:cNvSpPr>
          <p:nvPr>
            <p:ph idx="1"/>
          </p:nvPr>
        </p:nvSpPr>
        <p:spPr>
          <a:xfrm>
            <a:off x="18723" y="2283599"/>
            <a:ext cx="9105691" cy="4136909"/>
          </a:xfrm>
          <a:solidFill>
            <a:schemeClr val="bg1"/>
          </a:solidFill>
        </p:spPr>
        <p:txBody>
          <a:bodyPr>
            <a:normAutofit fontScale="85000" lnSpcReduction="20000"/>
          </a:bodyPr>
          <a:lstStyle/>
          <a:p>
            <a:pPr>
              <a:lnSpc>
                <a:spcPct val="110000"/>
              </a:lnSpc>
              <a:spcBef>
                <a:spcPts val="0"/>
              </a:spcBef>
              <a:spcAft>
                <a:spcPts val="600"/>
              </a:spcAft>
              <a:buClrTx/>
            </a:pPr>
            <a:r>
              <a:rPr lang="en-US" altLang="en-US" sz="2000" dirty="0"/>
              <a:t>This state diagram has three </a:t>
            </a:r>
            <a:r>
              <a:rPr lang="en-US" altLang="en-US" sz="2000" i="1" dirty="0"/>
              <a:t>states</a:t>
            </a:r>
            <a:r>
              <a:rPr lang="en-US" altLang="en-US" sz="2000" dirty="0"/>
              <a:t>, labeled </a:t>
            </a:r>
            <a:r>
              <a:rPr lang="en-US" altLang="en-US" sz="2000" i="1" dirty="0"/>
              <a:t>q</a:t>
            </a:r>
            <a:r>
              <a:rPr lang="en-US" altLang="en-US" sz="2000" baseline="-25000" dirty="0"/>
              <a:t>1</a:t>
            </a:r>
            <a:r>
              <a:rPr lang="en-US" altLang="en-US" sz="2000" dirty="0"/>
              <a:t>, </a:t>
            </a:r>
            <a:r>
              <a:rPr lang="en-US" altLang="en-US" sz="2000" i="1" dirty="0"/>
              <a:t>q</a:t>
            </a:r>
            <a:r>
              <a:rPr lang="en-US" altLang="en-US" sz="2000" baseline="-25000" dirty="0"/>
              <a:t>2</a:t>
            </a:r>
            <a:r>
              <a:rPr lang="en-US" altLang="en-US" sz="2000" dirty="0"/>
              <a:t>, and </a:t>
            </a:r>
            <a:r>
              <a:rPr lang="en-US" altLang="en-US" sz="2000" i="1" dirty="0"/>
              <a:t>q</a:t>
            </a:r>
            <a:r>
              <a:rPr lang="en-US" altLang="en-US" sz="2000" baseline="-25000" dirty="0"/>
              <a:t>3</a:t>
            </a:r>
            <a:r>
              <a:rPr lang="en-US" altLang="en-US" sz="2000" dirty="0"/>
              <a:t>.</a:t>
            </a:r>
          </a:p>
          <a:p>
            <a:pPr>
              <a:lnSpc>
                <a:spcPct val="110000"/>
              </a:lnSpc>
              <a:spcBef>
                <a:spcPts val="0"/>
              </a:spcBef>
              <a:spcAft>
                <a:spcPts val="600"/>
              </a:spcAft>
              <a:buClrTx/>
            </a:pPr>
            <a:r>
              <a:rPr lang="en-US" altLang="en-US" sz="2000" dirty="0">
                <a:solidFill>
                  <a:schemeClr val="bg2">
                    <a:lumMod val="50000"/>
                  </a:schemeClr>
                </a:solidFill>
              </a:rPr>
              <a:t>The </a:t>
            </a:r>
            <a:r>
              <a:rPr lang="en-US" altLang="en-US" sz="2000" i="1" dirty="0">
                <a:solidFill>
                  <a:schemeClr val="bg2">
                    <a:lumMod val="50000"/>
                  </a:schemeClr>
                </a:solidFill>
              </a:rPr>
              <a:t>start state </a:t>
            </a:r>
            <a:r>
              <a:rPr lang="en-US" altLang="en-US" sz="2000" dirty="0">
                <a:solidFill>
                  <a:schemeClr val="bg2">
                    <a:lumMod val="50000"/>
                  </a:schemeClr>
                </a:solidFill>
              </a:rPr>
              <a:t>is </a:t>
            </a:r>
            <a:r>
              <a:rPr lang="en-US" altLang="en-US" sz="2000" i="1" dirty="0">
                <a:solidFill>
                  <a:schemeClr val="bg2">
                    <a:lumMod val="50000"/>
                  </a:schemeClr>
                </a:solidFill>
              </a:rPr>
              <a:t>q</a:t>
            </a:r>
            <a:r>
              <a:rPr lang="en-US" altLang="en-US" sz="2000" baseline="-25000" dirty="0">
                <a:solidFill>
                  <a:schemeClr val="bg2">
                    <a:lumMod val="50000"/>
                  </a:schemeClr>
                </a:solidFill>
              </a:rPr>
              <a:t>1</a:t>
            </a:r>
            <a:r>
              <a:rPr lang="en-US" altLang="en-US" sz="2000" dirty="0">
                <a:solidFill>
                  <a:schemeClr val="bg2">
                    <a:lumMod val="50000"/>
                  </a:schemeClr>
                </a:solidFill>
              </a:rPr>
              <a:t>, indicated by the arrow pointing at it from no where.</a:t>
            </a:r>
          </a:p>
          <a:p>
            <a:pPr>
              <a:lnSpc>
                <a:spcPct val="110000"/>
              </a:lnSpc>
              <a:spcBef>
                <a:spcPts val="0"/>
              </a:spcBef>
              <a:spcAft>
                <a:spcPts val="600"/>
              </a:spcAft>
              <a:buClrTx/>
            </a:pPr>
            <a:r>
              <a:rPr lang="en-US" altLang="en-US" sz="2000" dirty="0"/>
              <a:t>The </a:t>
            </a:r>
            <a:r>
              <a:rPr lang="en-US" altLang="en-US" sz="2000" i="1" dirty="0"/>
              <a:t>accept state</a:t>
            </a:r>
            <a:r>
              <a:rPr lang="en-US" altLang="en-US" sz="2000" dirty="0"/>
              <a:t>, </a:t>
            </a:r>
            <a:r>
              <a:rPr lang="en-US" altLang="en-US" sz="2000" i="1" dirty="0"/>
              <a:t>q</a:t>
            </a:r>
            <a:r>
              <a:rPr lang="en-US" altLang="en-US" sz="2000" baseline="-25000" dirty="0"/>
              <a:t>2</a:t>
            </a:r>
            <a:r>
              <a:rPr lang="en-US" altLang="en-US" sz="2000" dirty="0"/>
              <a:t>, is the one with a double circle.</a:t>
            </a:r>
          </a:p>
          <a:p>
            <a:pPr>
              <a:lnSpc>
                <a:spcPct val="110000"/>
              </a:lnSpc>
              <a:spcBef>
                <a:spcPts val="0"/>
              </a:spcBef>
              <a:spcAft>
                <a:spcPts val="600"/>
              </a:spcAft>
              <a:buClrTx/>
            </a:pPr>
            <a:r>
              <a:rPr lang="en-US" altLang="en-US" sz="2000" dirty="0">
                <a:solidFill>
                  <a:schemeClr val="bg2">
                    <a:lumMod val="50000"/>
                  </a:schemeClr>
                </a:solidFill>
              </a:rPr>
              <a:t>The arrow going from one state from another are called </a:t>
            </a:r>
            <a:r>
              <a:rPr lang="en-US" altLang="en-US" sz="2000" i="1" dirty="0">
                <a:solidFill>
                  <a:schemeClr val="bg2">
                    <a:lumMod val="50000"/>
                  </a:schemeClr>
                </a:solidFill>
              </a:rPr>
              <a:t>transitions</a:t>
            </a:r>
            <a:r>
              <a:rPr lang="en-US" altLang="en-US" sz="2000" dirty="0">
                <a:solidFill>
                  <a:schemeClr val="bg2">
                    <a:lumMod val="50000"/>
                  </a:schemeClr>
                </a:solidFill>
              </a:rPr>
              <a:t>.</a:t>
            </a:r>
          </a:p>
          <a:p>
            <a:pPr>
              <a:lnSpc>
                <a:spcPct val="110000"/>
              </a:lnSpc>
              <a:spcBef>
                <a:spcPts val="0"/>
              </a:spcBef>
              <a:spcAft>
                <a:spcPts val="600"/>
              </a:spcAft>
              <a:buClrTx/>
            </a:pPr>
            <a:r>
              <a:rPr lang="en-US" altLang="en-US" sz="2000" dirty="0"/>
              <a:t>The symbol(s) along the transition is called </a:t>
            </a:r>
            <a:r>
              <a:rPr lang="en-US" altLang="en-US" sz="2000" i="1" dirty="0"/>
              <a:t>label</a:t>
            </a:r>
            <a:r>
              <a:rPr lang="en-US" altLang="en-US" sz="2000" dirty="0"/>
              <a:t>. </a:t>
            </a:r>
          </a:p>
          <a:p>
            <a:pPr>
              <a:lnSpc>
                <a:spcPct val="110000"/>
              </a:lnSpc>
              <a:spcBef>
                <a:spcPts val="0"/>
              </a:spcBef>
              <a:spcAft>
                <a:spcPts val="600"/>
              </a:spcAft>
              <a:buClrTx/>
            </a:pPr>
            <a:r>
              <a:rPr lang="en-US" altLang="en-US" sz="2000" dirty="0">
                <a:solidFill>
                  <a:schemeClr val="bg2">
                    <a:lumMod val="50000"/>
                  </a:schemeClr>
                </a:solidFill>
              </a:rPr>
              <a:t>Each label is from input set {0,1}.</a:t>
            </a:r>
          </a:p>
          <a:p>
            <a:pPr>
              <a:lnSpc>
                <a:spcPct val="110000"/>
              </a:lnSpc>
              <a:spcBef>
                <a:spcPts val="0"/>
              </a:spcBef>
              <a:spcAft>
                <a:spcPts val="600"/>
              </a:spcAft>
              <a:buClrTx/>
            </a:pPr>
            <a:r>
              <a:rPr lang="en-US" altLang="en-US" sz="2000" dirty="0"/>
              <a:t>From each state there are exactly one transition for each input 0 and 1.</a:t>
            </a:r>
          </a:p>
          <a:p>
            <a:pPr>
              <a:lnSpc>
                <a:spcPct val="110000"/>
              </a:lnSpc>
              <a:spcBef>
                <a:spcPts val="0"/>
              </a:spcBef>
              <a:spcAft>
                <a:spcPts val="600"/>
              </a:spcAft>
              <a:buClrTx/>
            </a:pPr>
            <a:r>
              <a:rPr lang="en-US" altLang="en-US" sz="2000" b="1" dirty="0">
                <a:solidFill>
                  <a:schemeClr val="bg2">
                    <a:lumMod val="50000"/>
                  </a:schemeClr>
                </a:solidFill>
              </a:rPr>
              <a:t>M</a:t>
            </a:r>
            <a:r>
              <a:rPr lang="en-US" altLang="en-US" sz="2000" b="1" baseline="-25000" dirty="0">
                <a:solidFill>
                  <a:schemeClr val="bg2">
                    <a:lumMod val="50000"/>
                  </a:schemeClr>
                </a:solidFill>
              </a:rPr>
              <a:t>1</a:t>
            </a:r>
            <a:r>
              <a:rPr lang="en-US" altLang="en-US" sz="2000" b="1" dirty="0">
                <a:solidFill>
                  <a:schemeClr val="bg2">
                    <a:lumMod val="50000"/>
                  </a:schemeClr>
                </a:solidFill>
              </a:rPr>
              <a:t> works as follows – </a:t>
            </a:r>
          </a:p>
          <a:p>
            <a:pPr lvl="1">
              <a:lnSpc>
                <a:spcPct val="110000"/>
              </a:lnSpc>
              <a:spcBef>
                <a:spcPts val="0"/>
              </a:spcBef>
              <a:spcAft>
                <a:spcPts val="600"/>
              </a:spcAft>
              <a:buFont typeface="Wingdings" panose="05000000000000000000" pitchFamily="2" charset="2"/>
              <a:buChar char="Ø"/>
            </a:pPr>
            <a:r>
              <a:rPr lang="en-US" altLang="en-US" sz="1800" dirty="0"/>
              <a:t>The automaton receives the symbols from the input string one by one from left to right.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After reading each symbol, M1 moves from one state to another along the transition that has the symbol as its label. </a:t>
            </a:r>
          </a:p>
          <a:p>
            <a:pPr lvl="1">
              <a:lnSpc>
                <a:spcPct val="110000"/>
              </a:lnSpc>
              <a:spcBef>
                <a:spcPts val="0"/>
              </a:spcBef>
              <a:spcAft>
                <a:spcPts val="600"/>
              </a:spcAft>
              <a:buFont typeface="Wingdings" panose="05000000000000000000" pitchFamily="2" charset="2"/>
              <a:buChar char="Ø"/>
            </a:pPr>
            <a:r>
              <a:rPr lang="en-US" altLang="en-US" sz="1800" dirty="0"/>
              <a:t>When it reads the last symbol, M1 produces the output.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The output is ACCEPT if M1 is now in an accept state and REJECT if it is not.</a:t>
            </a:r>
          </a:p>
          <a:p>
            <a:pPr marL="257175" lvl="1" indent="0">
              <a:lnSpc>
                <a:spcPct val="110000"/>
              </a:lnSpc>
              <a:spcBef>
                <a:spcPts val="0"/>
              </a:spcBef>
              <a:spcAft>
                <a:spcPts val="600"/>
              </a:spcAft>
              <a:buNone/>
            </a:pPr>
            <a:endParaRPr lang="en-US" altLang="en-US" sz="1800" dirty="0">
              <a:solidFill>
                <a:schemeClr val="bg2">
                  <a:lumMod val="50000"/>
                </a:schemeClr>
              </a:solidFill>
              <a:highlight>
                <a:srgbClr val="FFFF00"/>
              </a:highlight>
            </a:endParaRPr>
          </a:p>
        </p:txBody>
      </p:sp>
      <p:sp>
        <p:nvSpPr>
          <p:cNvPr id="3" name="Footer Placeholder 2">
            <a:extLst>
              <a:ext uri="{FF2B5EF4-FFF2-40B4-BE49-F238E27FC236}">
                <a16:creationId xmlns:a16="http://schemas.microsoft.com/office/drawing/2014/main" id="{A1476F03-AA8C-4158-B6D1-DFBDA3AA2A2F}"/>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01634FDE-D157-41E9-95B0-8560AB882BFE}"/>
              </a:ext>
            </a:extLst>
          </p:cNvPr>
          <p:cNvSpPr>
            <a:spLocks noGrp="1"/>
          </p:cNvSpPr>
          <p:nvPr>
            <p:ph type="body" sz="half" idx="2"/>
          </p:nvPr>
        </p:nvSpPr>
        <p:spPr>
          <a:xfrm>
            <a:off x="18723" y="1359675"/>
            <a:ext cx="3027361" cy="905370"/>
          </a:xfrm>
        </p:spPr>
        <p:txBody>
          <a:bodyPr>
            <a:normAutofit fontScale="92500" lnSpcReduction="10000"/>
          </a:bodyPr>
          <a:lstStyle/>
          <a:p>
            <a:r>
              <a:rPr lang="en-US" dirty="0"/>
              <a:t>Deterministic Finite Automata (DFA)</a:t>
            </a:r>
          </a:p>
          <a:p>
            <a:r>
              <a:rPr lang="en-US" dirty="0"/>
              <a:t>State Diagram</a:t>
            </a:r>
            <a:endParaRPr lang="en-US" baseline="-25000" dirty="0"/>
          </a:p>
        </p:txBody>
      </p:sp>
      <p:sp>
        <p:nvSpPr>
          <p:cNvPr id="5" name="Title 4">
            <a:extLst>
              <a:ext uri="{FF2B5EF4-FFF2-40B4-BE49-F238E27FC236}">
                <a16:creationId xmlns:a16="http://schemas.microsoft.com/office/drawing/2014/main" id="{D1F59C6C-F8F6-4EC0-9A32-CD5CA8201D5C}"/>
              </a:ext>
            </a:extLst>
          </p:cNvPr>
          <p:cNvSpPr>
            <a:spLocks noGrp="1"/>
          </p:cNvSpPr>
          <p:nvPr>
            <p:ph type="title"/>
          </p:nvPr>
        </p:nvSpPr>
        <p:spPr>
          <a:xfrm>
            <a:off x="10010" y="825141"/>
            <a:ext cx="3027361" cy="515980"/>
          </a:xfrm>
        </p:spPr>
        <p:txBody>
          <a:bodyPr/>
          <a:lstStyle/>
          <a:p>
            <a:r>
              <a:rPr lang="en-US" dirty="0"/>
              <a:t>Terminologies</a:t>
            </a:r>
          </a:p>
        </p:txBody>
      </p:sp>
      <p:pic>
        <p:nvPicPr>
          <p:cNvPr id="12" name="Picture Placeholder 11" descr="A drawing of a person&#10;&#10;Description automatically generated">
            <a:extLst>
              <a:ext uri="{FF2B5EF4-FFF2-40B4-BE49-F238E27FC236}">
                <a16:creationId xmlns:a16="http://schemas.microsoft.com/office/drawing/2014/main" id="{3BE4A607-C083-4AA2-B88A-830CD6E7292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193670" y="140715"/>
            <a:ext cx="5930744" cy="2177695"/>
          </a:xfrm>
        </p:spPr>
      </p:pic>
    </p:spTree>
    <p:extLst>
      <p:ext uri="{BB962C8B-B14F-4D97-AF65-F5344CB8AC3E}">
        <p14:creationId xmlns:p14="http://schemas.microsoft.com/office/powerpoint/2010/main" val="1367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spcAft>
                <a:spcPts val="600"/>
              </a:spcAft>
              <a:buClrTx/>
            </a:pPr>
            <a:r>
              <a:rPr lang="en-US" altLang="en-US" dirty="0">
                <a:solidFill>
                  <a:schemeClr val="bg2">
                    <a:lumMod val="50000"/>
                  </a:schemeClr>
                </a:solidFill>
              </a:rPr>
              <a:t>After feeding the input string </a:t>
            </a:r>
            <a:r>
              <a:rPr lang="en-US" altLang="en-US" b="1" dirty="0">
                <a:solidFill>
                  <a:schemeClr val="bg2">
                    <a:lumMod val="50000"/>
                  </a:schemeClr>
                </a:solidFill>
              </a:rPr>
              <a:t>1101</a:t>
            </a:r>
            <a:r>
              <a:rPr lang="en-US" altLang="en-US" dirty="0">
                <a:solidFill>
                  <a:schemeClr val="bg2">
                    <a:lumMod val="50000"/>
                  </a:schemeClr>
                </a:solidFill>
              </a:rPr>
              <a:t> to the above machine, the processing proceeds as follows – </a:t>
            </a:r>
          </a:p>
          <a:p>
            <a:pPr lvl="1" algn="just">
              <a:spcBef>
                <a:spcPts val="0"/>
              </a:spcBef>
              <a:spcAft>
                <a:spcPts val="600"/>
              </a:spcAft>
              <a:buFont typeface="Wingdings" panose="05000000000000000000" pitchFamily="2" charset="2"/>
              <a:buChar char="Ø"/>
            </a:pPr>
            <a:r>
              <a:rPr lang="en-US" altLang="en-US" sz="2000" dirty="0"/>
              <a:t>Start in state </a:t>
            </a:r>
            <a:r>
              <a:rPr lang="en-US" altLang="en-US" sz="2000" i="1" dirty="0"/>
              <a:t>q</a:t>
            </a:r>
            <a:r>
              <a:rPr lang="en-US" altLang="en-US" sz="2000" baseline="-25000" dirty="0"/>
              <a:t>1</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1</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0,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3</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3</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Accept, as the machine </a:t>
            </a:r>
            <a:r>
              <a:rPr lang="en-US" altLang="en-US" sz="2000" i="1" dirty="0"/>
              <a:t>M</a:t>
            </a:r>
            <a:r>
              <a:rPr lang="en-US" altLang="en-US" sz="2000" baseline="-25000" dirty="0"/>
              <a:t>1</a:t>
            </a:r>
            <a:r>
              <a:rPr lang="en-US" altLang="en-US" sz="2000" dirty="0"/>
              <a:t> is in an accept state </a:t>
            </a:r>
            <a:r>
              <a:rPr lang="en-US" altLang="en-US" sz="2000" i="1" dirty="0"/>
              <a:t>q</a:t>
            </a:r>
            <a:r>
              <a:rPr lang="en-US" altLang="en-US" sz="2000" baseline="-25000" dirty="0"/>
              <a:t>2</a:t>
            </a:r>
            <a:r>
              <a:rPr lang="en-US" altLang="en-US" sz="2000" dirty="0"/>
              <a:t> at the end of the input string.</a:t>
            </a:r>
            <a:r>
              <a:rPr lang="en-US" altLang="en-US" sz="2000" dirty="0">
                <a:highlight>
                  <a:srgbClr val="FFFF00"/>
                </a:highlight>
              </a:rPr>
              <a:t> SEC:F</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31633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3E2A01-19BC-FD1A-48DB-CA07DE7717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07CBFC-F043-CE67-B854-E9AD3C1B6CA5}"/>
              </a:ext>
            </a:extLst>
          </p:cNvPr>
          <p:cNvSpPr>
            <a:spLocks noGrp="1"/>
          </p:cNvSpPr>
          <p:nvPr>
            <p:ph type="body" sz="quarter" idx="12"/>
          </p:nvPr>
        </p:nvSpPr>
        <p:spPr/>
        <p:txBody>
          <a:bodyPr/>
          <a:lstStyle/>
          <a:p>
            <a:r>
              <a:rPr lang="en-US" b="1" dirty="0">
                <a:solidFill>
                  <a:srgbClr val="FF0000"/>
                </a:solidFill>
              </a:rPr>
              <a:t>Formal Definition - DFA</a:t>
            </a:r>
          </a:p>
        </p:txBody>
      </p:sp>
      <p:sp>
        <p:nvSpPr>
          <p:cNvPr id="4" name="Text Placeholder 3">
            <a:extLst>
              <a:ext uri="{FF2B5EF4-FFF2-40B4-BE49-F238E27FC236}">
                <a16:creationId xmlns:a16="http://schemas.microsoft.com/office/drawing/2014/main" id="{734F280F-E316-E891-D37B-4D70B2219912}"/>
              </a:ext>
            </a:extLst>
          </p:cNvPr>
          <p:cNvSpPr txBox="1">
            <a:spLocks/>
          </p:cNvSpPr>
          <p:nvPr/>
        </p:nvSpPr>
        <p:spPr>
          <a:xfrm>
            <a:off x="2" y="846142"/>
            <a:ext cx="9136063"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buClrTx/>
            </a:pPr>
            <a:r>
              <a:rPr lang="en-US" altLang="en-US" sz="2800"/>
              <a:t>A Deterministic Finite Automaton (DFA) is a </a:t>
            </a:r>
            <a:br>
              <a:rPr lang="en-US" altLang="en-US" sz="2800"/>
            </a:br>
            <a:r>
              <a:rPr lang="en-US" altLang="en-US" sz="2800">
                <a:solidFill>
                  <a:schemeClr val="bg2">
                    <a:lumMod val="50000"/>
                  </a:schemeClr>
                </a:solidFill>
              </a:rPr>
              <a:t>5-tuple </a:t>
            </a:r>
            <a:r>
              <a:rPr lang="en-US" altLang="en-US" sz="2800" b="1">
                <a:solidFill>
                  <a:schemeClr val="bg2">
                    <a:lumMod val="50000"/>
                  </a:schemeClr>
                </a:solidFill>
              </a:rPr>
              <a:t>(</a:t>
            </a:r>
            <a:r>
              <a:rPr lang="en-US" altLang="en-US" sz="2800" b="1" i="1">
                <a:solidFill>
                  <a:schemeClr val="bg2">
                    <a:lumMod val="50000"/>
                  </a:schemeClr>
                </a:solidFill>
              </a:rPr>
              <a:t>Q</a:t>
            </a:r>
            <a:r>
              <a:rPr lang="en-US" altLang="en-US" sz="2800" b="1">
                <a:solidFill>
                  <a:schemeClr val="bg2">
                    <a:lumMod val="50000"/>
                  </a:schemeClr>
                </a:solidFill>
              </a:rPr>
              <a:t>, </a:t>
            </a:r>
            <a:r>
              <a:rPr lang="el-GR" altLang="en-US" sz="2800" b="1">
                <a:solidFill>
                  <a:schemeClr val="bg2">
                    <a:lumMod val="50000"/>
                  </a:schemeClr>
                </a:solidFill>
                <a:cs typeface="Arial" panose="020B0604020202020204" pitchFamily="34" charset="0"/>
              </a:rPr>
              <a:t>Σ</a:t>
            </a:r>
            <a:r>
              <a:rPr lang="en-US" altLang="en-US" sz="2800" b="1">
                <a:solidFill>
                  <a:schemeClr val="bg2">
                    <a:lumMod val="50000"/>
                  </a:schemeClr>
                </a:solidFill>
                <a:cs typeface="Arial" panose="020B0604020202020204" pitchFamily="34" charset="0"/>
              </a:rPr>
              <a:t>, </a:t>
            </a:r>
            <a:r>
              <a:rPr lang="en-US" altLang="en-US" sz="2800" b="1" i="1">
                <a:solidFill>
                  <a:schemeClr val="bg2">
                    <a:lumMod val="50000"/>
                  </a:schemeClr>
                </a:solidFill>
                <a:cs typeface="Arial" panose="020B0604020202020204" pitchFamily="34" charset="0"/>
                <a:sym typeface="Symbol" panose="05050102010706020507" pitchFamily="18" charset="2"/>
              </a:rPr>
              <a:t></a:t>
            </a:r>
            <a:r>
              <a:rPr lang="en-US" altLang="en-US" sz="2800" b="1">
                <a:solidFill>
                  <a:schemeClr val="bg2">
                    <a:lumMod val="50000"/>
                  </a:schemeClr>
                </a:solidFill>
                <a:cs typeface="Arial" panose="020B0604020202020204" pitchFamily="34" charset="0"/>
                <a:sym typeface="Symbol" panose="05050102010706020507" pitchFamily="18" charset="2"/>
              </a:rPr>
              <a:t>, </a:t>
            </a:r>
            <a:r>
              <a:rPr lang="en-US" altLang="en-US" sz="2800" b="1" i="1">
                <a:solidFill>
                  <a:schemeClr val="bg2">
                    <a:lumMod val="50000"/>
                  </a:schemeClr>
                </a:solidFill>
                <a:cs typeface="Arial" panose="020B0604020202020204" pitchFamily="34" charset="0"/>
                <a:sym typeface="Symbol" panose="05050102010706020507" pitchFamily="18" charset="2"/>
              </a:rPr>
              <a:t>q</a:t>
            </a:r>
            <a:r>
              <a:rPr lang="en-US" altLang="en-US" sz="2800" b="1" baseline="-25000">
                <a:solidFill>
                  <a:schemeClr val="bg2">
                    <a:lumMod val="50000"/>
                  </a:schemeClr>
                </a:solidFill>
                <a:cs typeface="Arial" panose="020B0604020202020204" pitchFamily="34" charset="0"/>
                <a:sym typeface="Symbol" panose="05050102010706020507" pitchFamily="18" charset="2"/>
              </a:rPr>
              <a:t>0</a:t>
            </a:r>
            <a:r>
              <a:rPr lang="en-US" altLang="en-US" sz="2800" b="1">
                <a:solidFill>
                  <a:schemeClr val="bg2">
                    <a:lumMod val="50000"/>
                  </a:schemeClr>
                </a:solidFill>
                <a:cs typeface="Arial" panose="020B0604020202020204" pitchFamily="34" charset="0"/>
                <a:sym typeface="Symbol" panose="05050102010706020507" pitchFamily="18" charset="2"/>
              </a:rPr>
              <a:t>, </a:t>
            </a:r>
            <a:r>
              <a:rPr lang="en-US" altLang="en-US" sz="2800" b="1" i="1">
                <a:solidFill>
                  <a:schemeClr val="bg2">
                    <a:lumMod val="50000"/>
                  </a:schemeClr>
                </a:solidFill>
                <a:cs typeface="Arial" panose="020B0604020202020204" pitchFamily="34" charset="0"/>
                <a:sym typeface="Symbol" panose="05050102010706020507" pitchFamily="18" charset="2"/>
              </a:rPr>
              <a:t>F</a:t>
            </a:r>
            <a:r>
              <a:rPr lang="en-US" altLang="en-US" sz="2800" b="1">
                <a:solidFill>
                  <a:schemeClr val="bg2">
                    <a:lumMod val="50000"/>
                  </a:schemeClr>
                </a:solidFill>
              </a:rPr>
              <a:t>), </a:t>
            </a:r>
            <a:r>
              <a:rPr lang="en-US" altLang="en-US" sz="2800"/>
              <a:t>where </a:t>
            </a:r>
          </a:p>
          <a:p>
            <a:pPr marL="914400" lvl="1" indent="-457200">
              <a:spcBef>
                <a:spcPts val="0"/>
              </a:spcBef>
              <a:spcAft>
                <a:spcPts val="1200"/>
              </a:spcAft>
              <a:buFont typeface="Wingdings" pitchFamily="2" charset="2"/>
              <a:buChar char="Ø"/>
            </a:pPr>
            <a:r>
              <a:rPr lang="en-US" altLang="en-US" sz="2600" i="1"/>
              <a:t>Q</a:t>
            </a:r>
            <a:r>
              <a:rPr lang="en-US" altLang="en-US" sz="2600"/>
              <a:t> is a finite set called the </a:t>
            </a:r>
            <a:r>
              <a:rPr lang="en-US" altLang="en-US" sz="2600" b="1" i="1"/>
              <a:t>states</a:t>
            </a:r>
            <a:r>
              <a:rPr lang="en-US" altLang="en-US" sz="2600"/>
              <a:t>,</a:t>
            </a:r>
          </a:p>
          <a:p>
            <a:pPr marL="914400" lvl="1" indent="-457200">
              <a:spcBef>
                <a:spcPts val="0"/>
              </a:spcBef>
              <a:spcAft>
                <a:spcPts val="1200"/>
              </a:spcAft>
              <a:buFont typeface="Wingdings" pitchFamily="2" charset="2"/>
              <a:buChar char="Ø"/>
            </a:pPr>
            <a:r>
              <a:rPr lang="el-GR" altLang="en-US" sz="2600">
                <a:cs typeface="Arial" panose="020B0604020202020204" pitchFamily="34" charset="0"/>
              </a:rPr>
              <a:t>Σ</a:t>
            </a:r>
            <a:r>
              <a:rPr lang="en-US" altLang="en-US" sz="2600">
                <a:cs typeface="Arial" panose="020B0604020202020204" pitchFamily="34" charset="0"/>
              </a:rPr>
              <a:t> is a finite set called the </a:t>
            </a:r>
            <a:r>
              <a:rPr lang="en-US" altLang="en-US" sz="2600" b="1" i="1">
                <a:cs typeface="Arial" panose="020B0604020202020204" pitchFamily="34" charset="0"/>
              </a:rPr>
              <a:t>alphabet</a:t>
            </a:r>
            <a:r>
              <a:rPr lang="en-US" altLang="en-US" sz="2600">
                <a:cs typeface="Arial" panose="020B0604020202020204" pitchFamily="34" charset="0"/>
              </a:rPr>
              <a:t>,</a:t>
            </a:r>
          </a:p>
          <a:p>
            <a:pPr marL="914400" lvl="1" indent="-457200">
              <a:spcBef>
                <a:spcPts val="0"/>
              </a:spcBef>
              <a:spcAft>
                <a:spcPts val="1200"/>
              </a:spcAft>
              <a:buFont typeface="Wingdings" pitchFamily="2" charset="2"/>
              <a:buChar char="Ø"/>
            </a:pPr>
            <a:r>
              <a:rPr lang="en-US" altLang="en-US" sz="2600" i="1">
                <a:solidFill>
                  <a:schemeClr val="bg2">
                    <a:lumMod val="50000"/>
                  </a:schemeClr>
                </a:solidFill>
                <a:cs typeface="Arial" panose="020B0604020202020204" pitchFamily="34" charset="0"/>
                <a:sym typeface="Symbol" panose="05050102010706020507" pitchFamily="18" charset="2"/>
              </a:rPr>
              <a:t> </a:t>
            </a:r>
            <a:r>
              <a:rPr lang="en-US" altLang="en-US" sz="2600">
                <a:solidFill>
                  <a:schemeClr val="bg2">
                    <a:lumMod val="50000"/>
                  </a:schemeClr>
                </a:solidFill>
                <a:cs typeface="Arial" panose="020B0604020202020204" pitchFamily="34" charset="0"/>
                <a:sym typeface="Symbol" panose="05050102010706020507" pitchFamily="18" charset="2"/>
              </a:rPr>
              <a:t>: </a:t>
            </a:r>
            <a:r>
              <a:rPr lang="en-US" altLang="en-US" sz="2600" i="1">
                <a:solidFill>
                  <a:schemeClr val="bg2">
                    <a:lumMod val="50000"/>
                  </a:schemeClr>
                </a:solidFill>
                <a:cs typeface="Arial" panose="020B0604020202020204" pitchFamily="34" charset="0"/>
                <a:sym typeface="Symbol" panose="05050102010706020507" pitchFamily="18" charset="2"/>
              </a:rPr>
              <a:t>Q</a:t>
            </a:r>
            <a:r>
              <a:rPr lang="en-US" altLang="en-US" sz="2600">
                <a:solidFill>
                  <a:schemeClr val="bg2">
                    <a:lumMod val="50000"/>
                  </a:schemeClr>
                </a:solidFill>
                <a:cs typeface="Arial" panose="020B0604020202020204" pitchFamily="34" charset="0"/>
                <a:sym typeface="Symbol" panose="05050102010706020507" pitchFamily="18" charset="2"/>
              </a:rPr>
              <a:t>  </a:t>
            </a:r>
            <a:r>
              <a:rPr lang="el-GR" altLang="en-US" sz="2600">
                <a:solidFill>
                  <a:schemeClr val="bg2">
                    <a:lumMod val="50000"/>
                  </a:schemeClr>
                </a:solidFill>
                <a:cs typeface="Arial" panose="020B0604020202020204" pitchFamily="34" charset="0"/>
              </a:rPr>
              <a:t>Σ</a:t>
            </a:r>
            <a:r>
              <a:rPr lang="en-US" altLang="en-US" sz="2600">
                <a:solidFill>
                  <a:schemeClr val="bg2">
                    <a:lumMod val="50000"/>
                  </a:schemeClr>
                </a:solidFill>
                <a:cs typeface="Arial" panose="020B0604020202020204" pitchFamily="34" charset="0"/>
              </a:rPr>
              <a:t> </a:t>
            </a:r>
            <a:r>
              <a:rPr lang="en-US" altLang="en-US" sz="2600">
                <a:solidFill>
                  <a:schemeClr val="bg2">
                    <a:lumMod val="50000"/>
                  </a:schemeClr>
                </a:solidFill>
                <a:cs typeface="Arial" panose="020B0604020202020204" pitchFamily="34" charset="0"/>
                <a:sym typeface="Symbol" panose="05050102010706020507" pitchFamily="18" charset="2"/>
              </a:rPr>
              <a:t> </a:t>
            </a:r>
            <a:r>
              <a:rPr lang="en-US" altLang="en-US" sz="2600" i="1">
                <a:solidFill>
                  <a:schemeClr val="bg2">
                    <a:lumMod val="50000"/>
                  </a:schemeClr>
                </a:solidFill>
                <a:cs typeface="Arial" panose="020B0604020202020204" pitchFamily="34" charset="0"/>
                <a:sym typeface="Symbol" panose="05050102010706020507" pitchFamily="18" charset="2"/>
              </a:rPr>
              <a:t>Q</a:t>
            </a:r>
            <a:r>
              <a:rPr lang="en-US" altLang="en-US" sz="2600">
                <a:solidFill>
                  <a:schemeClr val="bg2">
                    <a:lumMod val="50000"/>
                  </a:schemeClr>
                </a:solidFill>
                <a:cs typeface="Arial" panose="020B0604020202020204" pitchFamily="34" charset="0"/>
                <a:sym typeface="Symbol" panose="05050102010706020507" pitchFamily="18" charset="2"/>
              </a:rPr>
              <a:t> is the </a:t>
            </a:r>
            <a:r>
              <a:rPr lang="en-US" altLang="en-US" sz="2600" b="1" i="1">
                <a:solidFill>
                  <a:schemeClr val="bg2">
                    <a:lumMod val="50000"/>
                  </a:schemeClr>
                </a:solidFill>
                <a:cs typeface="Arial" panose="020B0604020202020204" pitchFamily="34" charset="0"/>
                <a:sym typeface="Symbol" panose="05050102010706020507" pitchFamily="18" charset="2"/>
              </a:rPr>
              <a:t>transition function</a:t>
            </a:r>
            <a:r>
              <a:rPr lang="en-US" altLang="en-US" sz="2600">
                <a:solidFill>
                  <a:schemeClr val="bg2">
                    <a:lumMod val="50000"/>
                  </a:schemeClr>
                </a:solidFill>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a:cs typeface="Arial" panose="020B0604020202020204" pitchFamily="34" charset="0"/>
                <a:sym typeface="Symbol" panose="05050102010706020507" pitchFamily="18" charset="2"/>
              </a:rPr>
              <a:t>q</a:t>
            </a:r>
            <a:r>
              <a:rPr lang="en-US" altLang="en-US" sz="2600" baseline="-25000">
                <a:cs typeface="Arial" panose="020B0604020202020204" pitchFamily="34" charset="0"/>
                <a:sym typeface="Symbol" panose="05050102010706020507" pitchFamily="18" charset="2"/>
              </a:rPr>
              <a:t>0</a:t>
            </a:r>
            <a:r>
              <a:rPr lang="en-US" altLang="en-US" sz="2600" i="1">
                <a:cs typeface="Arial" panose="020B0604020202020204" pitchFamily="34" charset="0"/>
                <a:sym typeface="Symbol" panose="05050102010706020507" pitchFamily="18" charset="2"/>
              </a:rPr>
              <a:t> </a:t>
            </a:r>
            <a:r>
              <a:rPr lang="en-US" altLang="en-US" sz="2600">
                <a:cs typeface="Arial" panose="020B0604020202020204" pitchFamily="34" charset="0"/>
                <a:sym typeface="Symbol" panose="05050102010706020507" pitchFamily="18" charset="2"/>
              </a:rPr>
              <a:t> </a:t>
            </a:r>
            <a:r>
              <a:rPr lang="en-US" altLang="en-US" sz="2600" i="1">
                <a:cs typeface="Arial" panose="020B0604020202020204" pitchFamily="34" charset="0"/>
                <a:sym typeface="Symbol" panose="05050102010706020507" pitchFamily="18" charset="2"/>
              </a:rPr>
              <a:t>Q</a:t>
            </a:r>
            <a:r>
              <a:rPr lang="en-US" altLang="en-US" sz="2600">
                <a:cs typeface="Arial" panose="020B0604020202020204" pitchFamily="34" charset="0"/>
                <a:sym typeface="Symbol" panose="05050102010706020507" pitchFamily="18" charset="2"/>
              </a:rPr>
              <a:t> is the </a:t>
            </a:r>
            <a:r>
              <a:rPr lang="en-US" altLang="en-US" sz="2600" b="1" i="1">
                <a:cs typeface="Arial" panose="020B0604020202020204" pitchFamily="34" charset="0"/>
                <a:sym typeface="Symbol" panose="05050102010706020507" pitchFamily="18" charset="2"/>
              </a:rPr>
              <a:t>start state</a:t>
            </a:r>
            <a:r>
              <a:rPr lang="en-US" altLang="en-US" sz="260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a:cs typeface="Arial" panose="020B0604020202020204" pitchFamily="34" charset="0"/>
                <a:sym typeface="Symbol" panose="05050102010706020507" pitchFamily="18" charset="2"/>
              </a:rPr>
              <a:t>F</a:t>
            </a:r>
            <a:r>
              <a:rPr lang="en-US" altLang="en-US" sz="2600">
                <a:cs typeface="Arial" panose="020B0604020202020204" pitchFamily="34" charset="0"/>
                <a:sym typeface="Symbol" panose="05050102010706020507" pitchFamily="18" charset="2"/>
              </a:rPr>
              <a:t>  </a:t>
            </a:r>
            <a:r>
              <a:rPr lang="en-US" altLang="en-US" sz="2600" i="1">
                <a:cs typeface="Arial" panose="020B0604020202020204" pitchFamily="34" charset="0"/>
                <a:sym typeface="Symbol" panose="05050102010706020507" pitchFamily="18" charset="2"/>
              </a:rPr>
              <a:t>Q</a:t>
            </a:r>
            <a:r>
              <a:rPr lang="en-US" altLang="en-US" sz="2600">
                <a:cs typeface="Arial" panose="020B0604020202020204" pitchFamily="34" charset="0"/>
                <a:sym typeface="Symbol" panose="05050102010706020507" pitchFamily="18" charset="2"/>
              </a:rPr>
              <a:t> is the set of </a:t>
            </a:r>
            <a:r>
              <a:rPr lang="en-US" altLang="en-US" sz="2600" b="1" i="1">
                <a:cs typeface="Arial" panose="020B0604020202020204" pitchFamily="34" charset="0"/>
                <a:sym typeface="Symbol" panose="05050102010706020507" pitchFamily="18" charset="2"/>
              </a:rPr>
              <a:t>accept</a:t>
            </a:r>
            <a:r>
              <a:rPr lang="en-US" altLang="en-US" sz="2600">
                <a:cs typeface="Arial" panose="020B0604020202020204" pitchFamily="34" charset="0"/>
                <a:sym typeface="Symbol" panose="05050102010706020507" pitchFamily="18" charset="2"/>
              </a:rPr>
              <a:t> (</a:t>
            </a:r>
            <a:r>
              <a:rPr lang="en-US" altLang="en-US" sz="2600" i="1">
                <a:cs typeface="Arial" panose="020B0604020202020204" pitchFamily="34" charset="0"/>
                <a:sym typeface="Symbol" panose="05050102010706020507" pitchFamily="18" charset="2"/>
              </a:rPr>
              <a:t>final</a:t>
            </a:r>
            <a:r>
              <a:rPr lang="en-US" altLang="en-US" sz="2600">
                <a:cs typeface="Arial" panose="020B0604020202020204" pitchFamily="34" charset="0"/>
                <a:sym typeface="Symbol" panose="05050102010706020507" pitchFamily="18" charset="2"/>
              </a:rPr>
              <a:t>) </a:t>
            </a:r>
            <a:r>
              <a:rPr lang="en-US" altLang="en-US" sz="2600" b="1" i="1">
                <a:cs typeface="Arial" panose="020B0604020202020204" pitchFamily="34" charset="0"/>
                <a:sym typeface="Symbol" panose="05050102010706020507" pitchFamily="18" charset="2"/>
              </a:rPr>
              <a:t>states</a:t>
            </a:r>
            <a:r>
              <a:rPr lang="en-US" altLang="en-US" sz="260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endParaRPr lang="en-US" altLang="en-US" sz="2000">
              <a:cs typeface="Arial" panose="020B0604020202020204" pitchFamily="34" charset="0"/>
              <a:sym typeface="Symbol" panose="05050102010706020507" pitchFamily="18" charset="2"/>
            </a:endParaRPr>
          </a:p>
          <a:p>
            <a:pPr>
              <a:spcBef>
                <a:spcPts val="0"/>
              </a:spcBef>
              <a:spcAft>
                <a:spcPts val="1200"/>
              </a:spcAft>
              <a:buClrTx/>
            </a:pPr>
            <a:r>
              <a:rPr lang="en-US" altLang="en-US" sz="2800">
                <a:solidFill>
                  <a:srgbClr val="0070C0"/>
                </a:solidFill>
                <a:cs typeface="Arial" panose="020B0604020202020204" pitchFamily="34" charset="0"/>
                <a:sym typeface="Symbol" panose="05050102010706020507" pitchFamily="18" charset="2"/>
              </a:rPr>
              <a:t>If A is the set of all strings that a machine </a:t>
            </a:r>
            <a:r>
              <a:rPr lang="en-US" altLang="en-US" sz="2800" i="1">
                <a:solidFill>
                  <a:srgbClr val="0070C0"/>
                </a:solidFill>
                <a:cs typeface="Arial" panose="020B0604020202020204" pitchFamily="34" charset="0"/>
                <a:sym typeface="Symbol" panose="05050102010706020507" pitchFamily="18" charset="2"/>
              </a:rPr>
              <a:t>M</a:t>
            </a:r>
            <a:r>
              <a:rPr lang="en-US" altLang="en-US" sz="2800">
                <a:solidFill>
                  <a:srgbClr val="0070C0"/>
                </a:solidFill>
                <a:cs typeface="Arial" panose="020B0604020202020204" pitchFamily="34" charset="0"/>
                <a:sym typeface="Symbol" panose="05050102010706020507" pitchFamily="18" charset="2"/>
              </a:rPr>
              <a:t> accepts, we say that </a:t>
            </a:r>
            <a:r>
              <a:rPr lang="en-US" altLang="en-US" sz="2800" i="1">
                <a:solidFill>
                  <a:srgbClr val="0070C0"/>
                </a:solidFill>
                <a:cs typeface="Arial" panose="020B0604020202020204" pitchFamily="34" charset="0"/>
                <a:sym typeface="Symbol" panose="05050102010706020507" pitchFamily="18" charset="2"/>
              </a:rPr>
              <a:t>A</a:t>
            </a:r>
            <a:r>
              <a:rPr lang="en-US" altLang="en-US" sz="2800">
                <a:solidFill>
                  <a:srgbClr val="0070C0"/>
                </a:solidFill>
                <a:cs typeface="Arial" panose="020B0604020202020204" pitchFamily="34" charset="0"/>
                <a:sym typeface="Symbol" panose="05050102010706020507" pitchFamily="18" charset="2"/>
              </a:rPr>
              <a:t> is the </a:t>
            </a:r>
            <a:r>
              <a:rPr lang="en-US" altLang="en-US" sz="2800" b="1" i="1">
                <a:solidFill>
                  <a:srgbClr val="0070C0"/>
                </a:solidFill>
                <a:cs typeface="Arial" panose="020B0604020202020204" pitchFamily="34" charset="0"/>
                <a:sym typeface="Symbol" panose="05050102010706020507" pitchFamily="18" charset="2"/>
              </a:rPr>
              <a:t>language of machine</a:t>
            </a:r>
            <a:r>
              <a:rPr lang="en-US" altLang="en-US" sz="2800" b="1">
                <a:solidFill>
                  <a:srgbClr val="0070C0"/>
                </a:solidFill>
                <a:cs typeface="Arial" panose="020B0604020202020204" pitchFamily="34" charset="0"/>
                <a:sym typeface="Symbol" panose="05050102010706020507" pitchFamily="18" charset="2"/>
              </a:rPr>
              <a:t> </a:t>
            </a:r>
            <a:r>
              <a:rPr lang="en-US" altLang="en-US" sz="2800" b="1" i="1">
                <a:solidFill>
                  <a:srgbClr val="0070C0"/>
                </a:solidFill>
                <a:cs typeface="Arial" panose="020B0604020202020204" pitchFamily="34" charset="0"/>
                <a:sym typeface="Symbol" panose="05050102010706020507" pitchFamily="18" charset="2"/>
              </a:rPr>
              <a:t>M</a:t>
            </a:r>
            <a:r>
              <a:rPr lang="en-US" altLang="en-US" sz="2800">
                <a:solidFill>
                  <a:srgbClr val="0070C0"/>
                </a:solidFill>
                <a:cs typeface="Arial" panose="020B0604020202020204" pitchFamily="34" charset="0"/>
                <a:sym typeface="Symbol" panose="05050102010706020507" pitchFamily="18" charset="2"/>
              </a:rPr>
              <a:t> and write </a:t>
            </a:r>
            <a:r>
              <a:rPr lang="en-US" altLang="en-US" sz="2800" i="1">
                <a:solidFill>
                  <a:srgbClr val="0070C0"/>
                </a:solidFill>
                <a:cs typeface="Arial" panose="020B0604020202020204" pitchFamily="34" charset="0"/>
                <a:sym typeface="Symbol" panose="05050102010706020507" pitchFamily="18" charset="2"/>
              </a:rPr>
              <a:t>L</a:t>
            </a:r>
            <a:r>
              <a:rPr lang="en-US" altLang="en-US" sz="2800">
                <a:solidFill>
                  <a:srgbClr val="0070C0"/>
                </a:solidFill>
                <a:cs typeface="Arial" panose="020B0604020202020204" pitchFamily="34" charset="0"/>
                <a:sym typeface="Symbol" panose="05050102010706020507" pitchFamily="18" charset="2"/>
              </a:rPr>
              <a:t>(</a:t>
            </a:r>
            <a:r>
              <a:rPr lang="en-US" altLang="en-US" sz="2800" i="1">
                <a:solidFill>
                  <a:srgbClr val="0070C0"/>
                </a:solidFill>
                <a:cs typeface="Arial" panose="020B0604020202020204" pitchFamily="34" charset="0"/>
                <a:sym typeface="Symbol" panose="05050102010706020507" pitchFamily="18" charset="2"/>
              </a:rPr>
              <a:t>M</a:t>
            </a:r>
            <a:r>
              <a:rPr lang="en-US" altLang="en-US" sz="2800">
                <a:solidFill>
                  <a:srgbClr val="0070C0"/>
                </a:solidFill>
                <a:cs typeface="Arial" panose="020B0604020202020204" pitchFamily="34" charset="0"/>
                <a:sym typeface="Symbol" panose="05050102010706020507" pitchFamily="18" charset="2"/>
              </a:rPr>
              <a:t>)=</a:t>
            </a:r>
            <a:r>
              <a:rPr lang="en-US" altLang="en-US" sz="2800" i="1">
                <a:solidFill>
                  <a:srgbClr val="0070C0"/>
                </a:solidFill>
                <a:cs typeface="Arial" panose="020B0604020202020204" pitchFamily="34" charset="0"/>
                <a:sym typeface="Symbol" panose="05050102010706020507" pitchFamily="18" charset="2"/>
              </a:rPr>
              <a:t>A</a:t>
            </a:r>
            <a:r>
              <a:rPr lang="en-US" altLang="en-US" sz="2800">
                <a:solidFill>
                  <a:srgbClr val="0070C0"/>
                </a:solidFill>
                <a:cs typeface="Arial" panose="020B0604020202020204" pitchFamily="34" charset="0"/>
                <a:sym typeface="Symbol" panose="05050102010706020507" pitchFamily="18" charset="2"/>
              </a:rPr>
              <a:t>, </a:t>
            </a:r>
            <a:r>
              <a:rPr lang="en-US" altLang="en-US" sz="2800" b="1" i="1">
                <a:solidFill>
                  <a:srgbClr val="0070C0"/>
                </a:solidFill>
                <a:cs typeface="Arial" panose="020B0604020202020204" pitchFamily="34" charset="0"/>
                <a:sym typeface="Symbol" panose="05050102010706020507" pitchFamily="18" charset="2"/>
              </a:rPr>
              <a:t>M recognizes A</a:t>
            </a:r>
            <a:r>
              <a:rPr lang="en-US" altLang="en-US" sz="2800">
                <a:solidFill>
                  <a:srgbClr val="0070C0"/>
                </a:solidFill>
                <a:cs typeface="Arial" panose="020B0604020202020204" pitchFamily="34" charset="0"/>
                <a:sym typeface="Symbol" panose="05050102010706020507" pitchFamily="18" charset="2"/>
              </a:rPr>
              <a:t> or </a:t>
            </a:r>
            <a:r>
              <a:rPr lang="en-US" altLang="en-US" sz="2800" b="1" i="1">
                <a:solidFill>
                  <a:srgbClr val="0070C0"/>
                </a:solidFill>
                <a:cs typeface="Arial" panose="020B0604020202020204" pitchFamily="34" charset="0"/>
                <a:sym typeface="Symbol" panose="05050102010706020507" pitchFamily="18" charset="2"/>
              </a:rPr>
              <a:t>M accepts A</a:t>
            </a:r>
            <a:r>
              <a:rPr lang="en-US" altLang="en-US" sz="2800">
                <a:solidFill>
                  <a:srgbClr val="0070C0"/>
                </a:solidFill>
                <a:cs typeface="Arial" panose="020B0604020202020204" pitchFamily="34" charset="0"/>
                <a:sym typeface="Symbol" panose="05050102010706020507" pitchFamily="18" charset="2"/>
              </a:rPr>
              <a:t>.</a:t>
            </a:r>
            <a:endParaRPr lang="en-US" altLang="en-US" sz="2800" dirty="0">
              <a:solidFill>
                <a:srgbClr val="0070C0"/>
              </a:solidFill>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7853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A98E4-A85F-4242-83BB-1E092E156301}"/>
              </a:ext>
            </a:extLst>
          </p:cNvPr>
          <p:cNvSpPr>
            <a:spLocks noGrp="1"/>
          </p:cNvSpPr>
          <p:nvPr>
            <p:ph idx="1"/>
          </p:nvPr>
        </p:nvSpPr>
        <p:spPr>
          <a:xfrm>
            <a:off x="18723" y="3062026"/>
            <a:ext cx="9080491" cy="3375010"/>
          </a:xfrm>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p:txBody>
          <a:bodyPr/>
          <a:lstStyle/>
          <a:p>
            <a:r>
              <a:rPr lang="en-US" dirty="0"/>
              <a:t>Formal Definition for Machine M</a:t>
            </a:r>
            <a:r>
              <a:rPr lang="en-US" baseline="-25000" dirty="0"/>
              <a:t>1</a:t>
            </a:r>
            <a:r>
              <a:rPr lang="en-US" dirty="0"/>
              <a:t>.</a:t>
            </a:r>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p:txBody>
          <a:bodyPr/>
          <a:lstStyle/>
          <a:p>
            <a:r>
              <a:rPr lang="en-US" b="1" dirty="0"/>
              <a:t>Example</a:t>
            </a:r>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solidFill>
                  <a:schemeClr val="bg2">
                    <a:lumMod val="50000"/>
                  </a:schemeClr>
                </a:solidFill>
              </a:rPr>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solidFill>
                  <a:schemeClr val="bg2">
                    <a:lumMod val="50000"/>
                  </a:schemeClr>
                </a:solidFill>
              </a:rPr>
              <a:t>Transition Table</a:t>
            </a:r>
          </a:p>
        </p:txBody>
      </p:sp>
      <p:pic>
        <p:nvPicPr>
          <p:cNvPr id="14" name="Picture Placeholder 11" descr="A drawing of a person&#10;&#10;Description automatically generated">
            <a:extLst>
              <a:ext uri="{FF2B5EF4-FFF2-40B4-BE49-F238E27FC236}">
                <a16:creationId xmlns:a16="http://schemas.microsoft.com/office/drawing/2014/main" id="{F9B5C2CA-AB95-44C1-B99A-27A9F9405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430" y="140715"/>
            <a:ext cx="5930744" cy="2419605"/>
          </a:xfrm>
          <a:prstGeom prst="rect">
            <a:avLst/>
          </a:prstGeom>
        </p:spPr>
      </p:pic>
    </p:spTree>
    <p:extLst>
      <p:ext uri="{BB962C8B-B14F-4D97-AF65-F5344CB8AC3E}">
        <p14:creationId xmlns:p14="http://schemas.microsoft.com/office/powerpoint/2010/main" val="37337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solidFill>
                  <a:srgbClr val="FF0000"/>
                </a:solidFill>
              </a:rPr>
              <a:t>Formal Definition of DFA Computation</a:t>
            </a:r>
            <a:endParaRPr lang="en-US" sz="3200" b="1" dirty="0">
              <a:solidFill>
                <a:srgbClr val="FF0000"/>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spcAft>
                <a:spcPts val="600"/>
              </a:spcAft>
              <a:buClrTx/>
            </a:pPr>
            <a:r>
              <a:rPr lang="en-US" altLang="en-US" sz="2800" dirty="0"/>
              <a:t>Now we formalize the Deterministic Finite Automaton’s computation, mathematically.</a:t>
            </a:r>
          </a:p>
          <a:p>
            <a:pPr algn="just">
              <a:lnSpc>
                <a:spcPct val="80000"/>
              </a:lnSpc>
              <a:spcAft>
                <a:spcPts val="600"/>
              </a:spcAft>
              <a:buClrTx/>
            </a:pPr>
            <a:r>
              <a:rPr lang="en-US" altLang="en-US" sz="2800" dirty="0">
                <a:solidFill>
                  <a:srgbClr val="0070C0"/>
                </a:solidFill>
              </a:rPr>
              <a:t>Let, </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M </a:t>
            </a:r>
            <a:r>
              <a:rPr lang="en-US" altLang="en-US" sz="2600" dirty="0">
                <a:solidFill>
                  <a:srgbClr val="0070C0"/>
                </a:solidFill>
              </a:rPr>
              <a:t>= (</a:t>
            </a:r>
            <a:r>
              <a:rPr lang="en-US" altLang="en-US" sz="2600" i="1" dirty="0">
                <a:solidFill>
                  <a:srgbClr val="0070C0"/>
                </a:solidFill>
              </a:rPr>
              <a:t>Q</a:t>
            </a:r>
            <a:r>
              <a:rPr lang="en-US" altLang="en-US" sz="2600" dirty="0">
                <a:solidFill>
                  <a:srgbClr val="0070C0"/>
                </a:solidFill>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a:t>
            </a:r>
            <a:r>
              <a:rPr lang="en-US" altLang="en-US" sz="2600" i="1" dirty="0">
                <a:solidFill>
                  <a:srgbClr val="0070C0"/>
                </a:solidFill>
                <a:cs typeface="Arial" panose="020B0604020202020204" pitchFamily="34" charset="0"/>
                <a:sym typeface="Symbol" panose="05050102010706020507" pitchFamily="18" charset="2"/>
              </a:rPr>
              <a:t></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q</a:t>
            </a:r>
            <a:r>
              <a:rPr lang="en-US" altLang="en-US" sz="2600" baseline="-25000" dirty="0">
                <a:solidFill>
                  <a:srgbClr val="0070C0"/>
                </a:solidFill>
                <a:cs typeface="Arial" panose="020B0604020202020204" pitchFamily="34" charset="0"/>
                <a:sym typeface="Symbol" panose="05050102010706020507" pitchFamily="18" charset="2"/>
              </a:rPr>
              <a:t>0</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F</a:t>
            </a:r>
            <a:r>
              <a:rPr lang="en-US" altLang="en-US" sz="2600" dirty="0">
                <a:solidFill>
                  <a:srgbClr val="0070C0"/>
                </a:solidFill>
              </a:rPr>
              <a:t>) be a DFA,</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w</a:t>
            </a:r>
            <a:r>
              <a:rPr lang="en-US" altLang="en-US" sz="2600" dirty="0">
                <a:solidFill>
                  <a:srgbClr val="0070C0"/>
                </a:solidFill>
              </a:rPr>
              <a:t> = </a:t>
            </a:r>
            <a:r>
              <a:rPr lang="en-US" altLang="en-US" sz="2600" i="1" dirty="0">
                <a:solidFill>
                  <a:srgbClr val="0070C0"/>
                </a:solidFill>
              </a:rPr>
              <a:t>w</a:t>
            </a:r>
            <a:r>
              <a:rPr lang="en-US" altLang="en-US" sz="2600" baseline="-25000" dirty="0">
                <a:solidFill>
                  <a:srgbClr val="0070C0"/>
                </a:solidFill>
              </a:rPr>
              <a:t>1</a:t>
            </a:r>
            <a:r>
              <a:rPr lang="en-US" altLang="en-US" sz="2600" i="1" dirty="0">
                <a:solidFill>
                  <a:srgbClr val="0070C0"/>
                </a:solidFill>
              </a:rPr>
              <a:t>w</a:t>
            </a:r>
            <a:r>
              <a:rPr lang="en-US" altLang="en-US" sz="2600" baseline="-25000" dirty="0">
                <a:solidFill>
                  <a:srgbClr val="0070C0"/>
                </a:solidFill>
              </a:rPr>
              <a:t>2</a:t>
            </a:r>
            <a:r>
              <a:rPr lang="en-US" altLang="en-US" sz="2600" dirty="0">
                <a:solidFill>
                  <a:srgbClr val="0070C0"/>
                </a:solidFill>
              </a:rPr>
              <a:t>…</a:t>
            </a:r>
            <a:r>
              <a:rPr lang="en-US" altLang="en-US" sz="2600" i="1" dirty="0" err="1">
                <a:solidFill>
                  <a:srgbClr val="0070C0"/>
                </a:solidFill>
              </a:rPr>
              <a:t>w</a:t>
            </a:r>
            <a:r>
              <a:rPr lang="en-US" altLang="en-US" sz="2600" baseline="-25000" dirty="0" err="1">
                <a:solidFill>
                  <a:srgbClr val="0070C0"/>
                </a:solidFill>
              </a:rPr>
              <a:t>n</a:t>
            </a:r>
            <a:r>
              <a:rPr lang="en-US" altLang="en-US" sz="2600" dirty="0">
                <a:solidFill>
                  <a:srgbClr val="0070C0"/>
                </a:solidFill>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800" baseline="30000" dirty="0">
                <a:solidFill>
                  <a:srgbClr val="0070C0"/>
                </a:solidFill>
                <a:cs typeface="Arial" panose="020B0604020202020204" pitchFamily="34" charset="0"/>
              </a:rPr>
              <a:t>*</a:t>
            </a:r>
            <a:r>
              <a:rPr lang="el-GR" altLang="en-US" sz="2600" dirty="0">
                <a:solidFill>
                  <a:srgbClr val="0070C0"/>
                </a:solidFill>
                <a:cs typeface="Arial" panose="020B0604020202020204" pitchFamily="34" charset="0"/>
              </a:rPr>
              <a:t> </a:t>
            </a:r>
            <a:r>
              <a:rPr lang="en-US" altLang="en-US" sz="2600" dirty="0">
                <a:solidFill>
                  <a:srgbClr val="0070C0"/>
                </a:solidFill>
                <a:cs typeface="Arial" panose="020B0604020202020204" pitchFamily="34" charset="0"/>
              </a:rPr>
              <a:t>(</a:t>
            </a:r>
            <a:r>
              <a:rPr lang="en-US" altLang="en-US" sz="2600" dirty="0">
                <a:solidFill>
                  <a:srgbClr val="0070C0"/>
                </a:solidFill>
              </a:rPr>
              <a:t>a string over the alphabet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where each </a:t>
            </a:r>
            <a:r>
              <a:rPr lang="en-US" altLang="en-US" sz="2600" i="1" dirty="0" err="1">
                <a:solidFill>
                  <a:srgbClr val="0070C0"/>
                </a:solidFill>
                <a:cs typeface="Arial" panose="020B0604020202020204" pitchFamily="34" charset="0"/>
              </a:rPr>
              <a:t>w</a:t>
            </a:r>
            <a:r>
              <a:rPr lang="en-US" altLang="en-US" sz="2600" baseline="-25000" dirty="0" err="1">
                <a:solidFill>
                  <a:srgbClr val="0070C0"/>
                </a:solidFill>
                <a:cs typeface="Arial" panose="020B0604020202020204" pitchFamily="34" charset="0"/>
              </a:rPr>
              <a:t>i</a:t>
            </a:r>
            <a:r>
              <a:rPr lang="en-US" altLang="en-US" sz="2600" dirty="0">
                <a:solidFill>
                  <a:srgbClr val="0070C0"/>
                </a:solidFill>
                <a:cs typeface="Arial" panose="020B0604020202020204" pitchFamily="34" charset="0"/>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a:t>
            </a:r>
          </a:p>
          <a:p>
            <a:pPr algn="just">
              <a:lnSpc>
                <a:spcPct val="80000"/>
              </a:lnSpc>
              <a:spcAft>
                <a:spcPts val="600"/>
              </a:spcAft>
              <a:buClrTx/>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lvl="1" algn="just">
              <a:lnSpc>
                <a:spcPct val="80000"/>
              </a:lnSpc>
              <a:spcAft>
                <a:spcPts val="600"/>
              </a:spcAft>
              <a:buFont typeface="Wingdings" panose="05000000000000000000" pitchFamily="2" charset="2"/>
              <a:buChar char="Ø"/>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lvl="1" algn="just">
              <a:lnSpc>
                <a:spcPct val="80000"/>
              </a:lnSpc>
              <a:spcAft>
                <a:spcPts val="600"/>
              </a:spcAft>
              <a:buFont typeface="Wingdings" panose="05000000000000000000" pitchFamily="2" charset="2"/>
              <a:buChar char="Ø"/>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lvl="1" algn="just">
              <a:lnSpc>
                <a:spcPct val="80000"/>
              </a:lnSpc>
              <a:spcAft>
                <a:spcPts val="600"/>
              </a:spcAft>
              <a:buFont typeface="Wingdings" panose="05000000000000000000" pitchFamily="2" charset="2"/>
              <a:buChar char="Ø"/>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spcAft>
                <a:spcPts val="600"/>
              </a:spcAft>
              <a:buClrTx/>
            </a:pP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dirty="0">
                <a:solidFill>
                  <a:srgbClr val="0070C0"/>
                </a:solidFill>
                <a:sym typeface="Symbol" panose="05050102010706020507" pitchFamily="18" charset="2"/>
              </a:rPr>
              <a:t>recognizes language</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if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i="1" dirty="0">
                <a:solidFill>
                  <a:srgbClr val="0070C0"/>
                </a:solidFill>
                <a:sym typeface="Symbol" panose="05050102010706020507" pitchFamily="18" charset="2"/>
              </a:rPr>
              <a:t>accepts</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a:t>
            </a:r>
            <a:endParaRPr lang="en-US" altLang="en-US" sz="2800" baseline="-25000" dirty="0">
              <a:solidFill>
                <a:srgbClr val="0070C0"/>
              </a:solidFill>
            </a:endParaRPr>
          </a:p>
          <a:p>
            <a:pPr algn="just">
              <a:spcAft>
                <a:spcPts val="600"/>
              </a:spcAft>
            </a:pPr>
            <a:endParaRPr lang="en-US" dirty="0"/>
          </a:p>
        </p:txBody>
      </p:sp>
    </p:spTree>
    <p:extLst>
      <p:ext uri="{BB962C8B-B14F-4D97-AF65-F5344CB8AC3E}">
        <p14:creationId xmlns:p14="http://schemas.microsoft.com/office/powerpoint/2010/main" val="12669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buClrTx/>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i="1" dirty="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buClrTx/>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b="1" dirty="0">
                <a:solidFill>
                  <a:schemeClr val="bg2">
                    <a:lumMod val="50000"/>
                  </a:schemeClr>
                </a:solidFill>
              </a:rPr>
              <a:t>Accept</a:t>
            </a:r>
            <a:r>
              <a:rPr lang="en-US" altLang="en-US" sz="1800" dirty="0"/>
              <a: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dirty="0">
                <a:solidFill>
                  <a:srgbClr val="FF0000"/>
                </a:solidFill>
                <a:sym typeface="Symbol" panose="05050102010706020507" pitchFamily="18" charset="2"/>
              </a:rPr>
              <a:t>recognizes language</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if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 : </a:t>
            </a: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i="1" dirty="0">
                <a:solidFill>
                  <a:srgbClr val="FF0000"/>
                </a:solidFill>
                <a:sym typeface="Symbol" panose="05050102010706020507" pitchFamily="18" charset="2"/>
              </a:rPr>
              <a:t>accepts</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a:t>
            </a:r>
            <a:endParaRPr lang="en-US" altLang="en-US" sz="1800" dirty="0">
              <a:solidFill>
                <a:srgbClr val="FF0000"/>
              </a:solidFill>
              <a:highlight>
                <a:srgbClr val="FFFF00"/>
              </a:highlight>
            </a:endParaRP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74076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buClrTx/>
            </a:pPr>
            <a:r>
              <a:rPr lang="en-US" b="1" dirty="0">
                <a:solidFill>
                  <a:srgbClr val="0070C0"/>
                </a:solidFill>
              </a:rPr>
              <a:t>Finite Automata (FA).</a:t>
            </a:r>
          </a:p>
          <a:p>
            <a:pPr lvl="1">
              <a:buFont typeface="Wingdings" panose="05000000000000000000" pitchFamily="2" charset="2"/>
              <a:buChar char="Ø"/>
            </a:pPr>
            <a:r>
              <a:rPr lang="en-US" dirty="0">
                <a:solidFill>
                  <a:schemeClr val="tx1">
                    <a:lumMod val="95000"/>
                    <a:lumOff val="5000"/>
                  </a:schemeClr>
                </a:solidFill>
              </a:rPr>
              <a:t>Example and Simulation of FA.</a:t>
            </a:r>
          </a:p>
          <a:p>
            <a:pPr lvl="1">
              <a:buFont typeface="Wingdings" panose="05000000000000000000" pitchFamily="2" charset="2"/>
              <a:buChar char="Ø"/>
            </a:pPr>
            <a:r>
              <a:rPr lang="en-US" dirty="0"/>
              <a:t>Finite state machine</a:t>
            </a:r>
            <a:r>
              <a:rPr lang="en-US" dirty="0">
                <a:solidFill>
                  <a:schemeClr val="tx1">
                    <a:lumMod val="95000"/>
                    <a:lumOff val="5000"/>
                  </a:schemeClr>
                </a:solidFill>
              </a:rPr>
              <a:t> models.</a:t>
            </a:r>
          </a:p>
          <a:p>
            <a:pPr lvl="1">
              <a:buFont typeface="Wingdings" panose="05000000000000000000" pitchFamily="2" charset="2"/>
              <a:buChar char="Ø"/>
            </a:pPr>
            <a:r>
              <a:rPr lang="en-US" dirty="0">
                <a:solidFill>
                  <a:schemeClr val="tx1">
                    <a:lumMod val="95000"/>
                    <a:lumOff val="5000"/>
                  </a:schemeClr>
                </a:solidFill>
              </a:rPr>
              <a:t>Definition</a:t>
            </a:r>
          </a:p>
          <a:p>
            <a:pPr>
              <a:buClrTx/>
            </a:pPr>
            <a:r>
              <a:rPr lang="en-US" b="1" dirty="0">
                <a:solidFill>
                  <a:srgbClr val="0070C0"/>
                </a:solidFill>
              </a:rPr>
              <a:t>Deterministic Finite Automata (all with examples)</a:t>
            </a:r>
          </a:p>
          <a:p>
            <a:pPr lvl="1">
              <a:buFont typeface="Wingdings" panose="05000000000000000000" pitchFamily="2" charset="2"/>
              <a:buChar char="Ø"/>
            </a:pPr>
            <a:r>
              <a:rPr lang="en-US" dirty="0">
                <a:solidFill>
                  <a:schemeClr val="tx1">
                    <a:lumMod val="95000"/>
                    <a:lumOff val="5000"/>
                  </a:schemeClr>
                </a:solidFill>
              </a:rPr>
              <a:t>Terminologies &amp; State Diagram</a:t>
            </a:r>
          </a:p>
          <a:p>
            <a:pPr lvl="1">
              <a:buFont typeface="Wingdings" panose="05000000000000000000" pitchFamily="2" charset="2"/>
              <a:buChar char="Ø"/>
            </a:pPr>
            <a:r>
              <a:rPr lang="en-US" dirty="0">
                <a:solidFill>
                  <a:schemeClr val="tx1">
                    <a:lumMod val="95000"/>
                    <a:lumOff val="5000"/>
                  </a:schemeClr>
                </a:solidFill>
              </a:rPr>
              <a:t>Formal Mathematical Definition</a:t>
            </a:r>
          </a:p>
          <a:p>
            <a:pPr lvl="1">
              <a:buFont typeface="Wingdings" panose="05000000000000000000" pitchFamily="2" charset="2"/>
              <a:buChar char="Ø"/>
            </a:pPr>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24200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buClr>
                <a:srgbClr val="0070C0"/>
              </a:buClr>
            </a:pPr>
            <a:r>
              <a:rPr lang="en-US" b="1" dirty="0">
                <a:solidFill>
                  <a:srgbClr val="0070C0"/>
                </a:solidFill>
              </a:rPr>
              <a:t>Understand, learn &amp; practice with example</a:t>
            </a:r>
          </a:p>
          <a:p>
            <a:pPr lvl="1">
              <a:spcAft>
                <a:spcPts val="600"/>
              </a:spcAft>
              <a:buFont typeface="Wingdings" panose="05000000000000000000" pitchFamily="2" charset="2"/>
              <a:buChar char="Ø"/>
            </a:pPr>
            <a:r>
              <a:rPr lang="en-US" dirty="0"/>
              <a:t>Finite Automata (FA)</a:t>
            </a:r>
          </a:p>
          <a:p>
            <a:pPr lvl="1">
              <a:spcAft>
                <a:spcPts val="600"/>
              </a:spcAft>
              <a:buFont typeface="Wingdings" panose="05000000000000000000" pitchFamily="2" charset="2"/>
              <a:buChar char="Ø"/>
            </a:pPr>
            <a:r>
              <a:rPr lang="en-US" dirty="0">
                <a:solidFill>
                  <a:schemeClr val="bg2">
                    <a:lumMod val="50000"/>
                  </a:schemeClr>
                </a:solidFill>
              </a:rPr>
              <a:t>FA Machine Models</a:t>
            </a:r>
          </a:p>
          <a:p>
            <a:pPr lvl="1">
              <a:spcAft>
                <a:spcPts val="600"/>
              </a:spcAft>
              <a:buFont typeface="Wingdings" panose="05000000000000000000" pitchFamily="2" charset="2"/>
              <a:buChar char="Ø"/>
            </a:pPr>
            <a:r>
              <a:rPr lang="en-US" dirty="0"/>
              <a:t>Finite State Machine</a:t>
            </a:r>
          </a:p>
          <a:p>
            <a:pPr lvl="1">
              <a:spcAft>
                <a:spcPts val="600"/>
              </a:spcAft>
              <a:buFont typeface="Wingdings" panose="05000000000000000000" pitchFamily="2" charset="2"/>
              <a:buChar char="Ø"/>
            </a:pPr>
            <a:r>
              <a:rPr lang="en-US" dirty="0">
                <a:solidFill>
                  <a:schemeClr val="bg2">
                    <a:lumMod val="50000"/>
                  </a:schemeClr>
                </a:solidFill>
              </a:rPr>
              <a:t>Deterministic Finite Automata (DFA)</a:t>
            </a:r>
          </a:p>
          <a:p>
            <a:pPr lvl="1">
              <a:spcAft>
                <a:spcPts val="600"/>
              </a:spcAft>
              <a:buFont typeface="Wingdings" panose="05000000000000000000" pitchFamily="2" charset="2"/>
              <a:buChar char="Ø"/>
            </a:pPr>
            <a:r>
              <a:rPr lang="en-US" dirty="0"/>
              <a:t>Formal Definition of DFA</a:t>
            </a:r>
          </a:p>
          <a:p>
            <a:pPr lvl="1">
              <a:spcAft>
                <a:spcPts val="600"/>
              </a:spcAft>
              <a:buFont typeface="Wingdings" panose="05000000000000000000" pitchFamily="2" charset="2"/>
              <a:buChar char="Ø"/>
            </a:pPr>
            <a:r>
              <a:rPr lang="en-US" dirty="0">
                <a:solidFill>
                  <a:schemeClr val="bg2">
                    <a:lumMod val="50000"/>
                  </a:schemeClr>
                </a:solidFill>
              </a:rPr>
              <a:t>Computational Definition of DFA</a:t>
            </a:r>
          </a:p>
          <a:p>
            <a:pPr lvl="1"/>
            <a:endParaRPr lang="en-US" dirty="0"/>
          </a:p>
        </p:txBody>
      </p:sp>
    </p:spTree>
    <p:extLst>
      <p:ext uri="{BB962C8B-B14F-4D97-AF65-F5344CB8AC3E}">
        <p14:creationId xmlns:p14="http://schemas.microsoft.com/office/powerpoint/2010/main" val="423218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solidFill>
                  <a:srgbClr val="FF0000"/>
                </a:solidFill>
              </a:rPr>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85000" lnSpcReduction="10000"/>
          </a:bodyPr>
          <a:lstStyle/>
          <a:p>
            <a:pPr>
              <a:spcBef>
                <a:spcPts val="0"/>
              </a:spcBef>
              <a:spcAft>
                <a:spcPts val="1200"/>
              </a:spcAft>
              <a:buClrTx/>
            </a:pPr>
            <a:r>
              <a:rPr lang="en-US" dirty="0"/>
              <a:t>Know all the components of a finite state machine.</a:t>
            </a:r>
          </a:p>
          <a:p>
            <a:pPr>
              <a:spcBef>
                <a:spcPts val="0"/>
              </a:spcBef>
              <a:spcAft>
                <a:spcPts val="1200"/>
              </a:spcAft>
              <a:buClrTx/>
            </a:pPr>
            <a:r>
              <a:rPr lang="en-US" dirty="0">
                <a:solidFill>
                  <a:schemeClr val="bg2">
                    <a:lumMod val="50000"/>
                  </a:schemeClr>
                </a:solidFill>
              </a:rPr>
              <a:t>Learn the terminologies, conditions, and representation of the machine models.</a:t>
            </a:r>
          </a:p>
          <a:p>
            <a:pPr>
              <a:spcBef>
                <a:spcPts val="0"/>
              </a:spcBef>
              <a:spcAft>
                <a:spcPts val="1200"/>
              </a:spcAft>
              <a:buClrTx/>
            </a:pPr>
            <a:r>
              <a:rPr lang="en-US" dirty="0"/>
              <a:t>How to define a machine model, along with its characteristics, using mathematical structure.</a:t>
            </a:r>
          </a:p>
          <a:p>
            <a:pPr>
              <a:spcBef>
                <a:spcPts val="0"/>
              </a:spcBef>
              <a:spcAft>
                <a:spcPts val="1200"/>
              </a:spcAft>
              <a:buClrTx/>
            </a:pPr>
            <a:r>
              <a:rPr lang="en-US" dirty="0">
                <a:solidFill>
                  <a:schemeClr val="bg2">
                    <a:lumMod val="50000"/>
                  </a:schemeClr>
                </a:solidFill>
              </a:rPr>
              <a:t>How to define the computation perform by the machine model using mathematical structure.</a:t>
            </a:r>
          </a:p>
          <a:p>
            <a:pPr>
              <a:spcBef>
                <a:spcPts val="0"/>
              </a:spcBef>
              <a:spcAft>
                <a:spcPts val="1200"/>
              </a:spcAft>
              <a:buClrTx/>
            </a:pPr>
            <a:r>
              <a:rPr lang="en-US" dirty="0"/>
              <a:t>Understand the mathematical model for DFA</a:t>
            </a:r>
          </a:p>
          <a:p>
            <a:pPr>
              <a:spcBef>
                <a:spcPts val="0"/>
              </a:spcBef>
              <a:spcAft>
                <a:spcPts val="1200"/>
              </a:spcAft>
              <a:buClrTx/>
            </a:pPr>
            <a:r>
              <a:rPr lang="en-US" dirty="0">
                <a:solidFill>
                  <a:schemeClr val="bg2">
                    <a:lumMod val="50000"/>
                  </a:schemeClr>
                </a:solidFill>
              </a:rPr>
              <a:t>Students will be able to </a:t>
            </a:r>
          </a:p>
          <a:p>
            <a:pPr lvl="1">
              <a:spcBef>
                <a:spcPts val="0"/>
              </a:spcBef>
              <a:spcAft>
                <a:spcPts val="1200"/>
              </a:spcAft>
              <a:buFont typeface="Wingdings" panose="05000000000000000000" pitchFamily="2" charset="2"/>
              <a:buChar char="Ø"/>
            </a:pPr>
            <a:r>
              <a:rPr lang="en-US" dirty="0"/>
              <a:t>Formally define a given DFA machine model </a:t>
            </a:r>
          </a:p>
          <a:p>
            <a:pPr lvl="1">
              <a:spcBef>
                <a:spcPts val="0"/>
              </a:spcBef>
              <a:spcAft>
                <a:spcPts val="1200"/>
              </a:spcAft>
              <a:buFont typeface="Wingdings" panose="05000000000000000000" pitchFamily="2" charset="2"/>
              <a:buChar char="Ø"/>
            </a:pPr>
            <a:r>
              <a:rPr lang="en-US" dirty="0">
                <a:solidFill>
                  <a:schemeClr val="bg2">
                    <a:lumMod val="50000"/>
                  </a:schemeClr>
                </a:solidFill>
              </a:rPr>
              <a:t>Run the machine for given input and determine if it is accepted or rejected.</a:t>
            </a:r>
          </a:p>
        </p:txBody>
      </p:sp>
    </p:spTree>
    <p:extLst>
      <p:ext uri="{BB962C8B-B14F-4D97-AF65-F5344CB8AC3E}">
        <p14:creationId xmlns:p14="http://schemas.microsoft.com/office/powerpoint/2010/main" val="398095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solidFill>
                  <a:srgbClr val="FF0000"/>
                </a:solidFill>
              </a:rPr>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spcBef>
                <a:spcPts val="0"/>
              </a:spcBef>
              <a:spcAft>
                <a:spcPts val="1200"/>
              </a:spcAft>
              <a:buClrTx/>
            </a:pPr>
            <a:r>
              <a:rPr lang="en-US" altLang="en-US" sz="2400" dirty="0"/>
              <a:t>We will use several different models, depending on the features we want to focus on. Begin with the simplest model, called </a:t>
            </a:r>
            <a:r>
              <a:rPr lang="en-US" altLang="en-US" sz="2400" b="1" dirty="0"/>
              <a:t>the finite automaton.</a:t>
            </a:r>
          </a:p>
          <a:p>
            <a:pPr algn="just">
              <a:spcBef>
                <a:spcPts val="0"/>
              </a:spcBef>
              <a:spcAft>
                <a:spcPts val="1200"/>
              </a:spcAft>
              <a:buClrTx/>
            </a:pPr>
            <a:r>
              <a:rPr lang="en-US" altLang="en-US" sz="2400" dirty="0">
                <a:solidFill>
                  <a:schemeClr val="bg2">
                    <a:lumMod val="50000"/>
                  </a:schemeClr>
                </a:solidFill>
              </a:rPr>
              <a:t>Good models for computing device with an extremely limited amount of memory. For example, various household appliances such as dishwashers and electronic thermostats, as well as parts of digital watches and calculators.</a:t>
            </a:r>
          </a:p>
          <a:p>
            <a:pPr algn="just">
              <a:spcBef>
                <a:spcPts val="0"/>
              </a:spcBef>
              <a:spcAft>
                <a:spcPts val="1200"/>
              </a:spcAft>
              <a:buClrTx/>
            </a:pPr>
            <a:r>
              <a:rPr lang="en-US" altLang="en-US" sz="2400" dirty="0"/>
              <a:t>The design of such devices requires keeping the methodology and terminology of finite automata in mind.</a:t>
            </a:r>
            <a:endParaRPr lang="en-US" sz="2400" dirty="0"/>
          </a:p>
          <a:p>
            <a:pPr algn="just">
              <a:spcBef>
                <a:spcPts val="0"/>
              </a:spcBef>
              <a:spcAft>
                <a:spcPts val="1200"/>
              </a:spcAft>
              <a:buClrTx/>
            </a:pPr>
            <a:r>
              <a:rPr lang="en-US" altLang="en-US" sz="2400" dirty="0">
                <a:solidFill>
                  <a:schemeClr val="bg2">
                    <a:lumMod val="50000"/>
                  </a:schemeClr>
                </a:solidFill>
              </a:rPr>
              <a:t>Next, we will analyze an example to get an idea.</a:t>
            </a:r>
            <a:endParaRPr lang="en-FI" sz="2400" dirty="0">
              <a:solidFill>
                <a:schemeClr val="bg2">
                  <a:lumMod val="50000"/>
                </a:schemeClr>
              </a:solidFill>
            </a:endParaRPr>
          </a:p>
          <a:p>
            <a:pPr>
              <a:spcBef>
                <a:spcPts val="0"/>
              </a:spcBef>
              <a:spcAft>
                <a:spcPts val="1200"/>
              </a:spcAft>
            </a:pPr>
            <a:endParaRPr lang="en-US" dirty="0"/>
          </a:p>
        </p:txBody>
      </p:sp>
    </p:spTree>
    <p:extLst>
      <p:ext uri="{BB962C8B-B14F-4D97-AF65-F5344CB8AC3E}">
        <p14:creationId xmlns:p14="http://schemas.microsoft.com/office/powerpoint/2010/main" val="15025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t="12233" b="12233"/>
          <a:stretch>
            <a:fillRect/>
          </a:stretch>
        </p:blipFill>
        <p:spPr>
          <a:xfrm>
            <a:off x="-27349" y="1675102"/>
            <a:ext cx="4586253" cy="2971798"/>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a:blip r:embed="rId4">
            <a:extLst>
              <a:ext uri="{28A0092B-C50C-407E-A947-70E740481C1C}">
                <a14:useLocalDpi xmlns:a14="http://schemas.microsoft.com/office/drawing/2010/main" val="0"/>
              </a:ext>
            </a:extLst>
          </a:blip>
          <a:stretch>
            <a:fillRect/>
          </a:stretch>
        </p:blipFill>
        <p:spPr>
          <a:xfrm>
            <a:off x="0" y="4572000"/>
            <a:ext cx="4616450" cy="1615294"/>
          </a:xfrm>
        </p:spPr>
      </p:pic>
      <p:sp>
        <p:nvSpPr>
          <p:cNvPr id="6" name="Text Placeholder 5">
            <a:extLst>
              <a:ext uri="{FF2B5EF4-FFF2-40B4-BE49-F238E27FC236}">
                <a16:creationId xmlns:a16="http://schemas.microsoft.com/office/drawing/2014/main" id="{BDCEDE84-B301-491B-A77D-DF19F4F3DC6B}"/>
              </a:ext>
            </a:extLst>
          </p:cNvPr>
          <p:cNvSpPr>
            <a:spLocks noGrp="1"/>
          </p:cNvSpPr>
          <p:nvPr>
            <p:ph type="body" sz="quarter" idx="15"/>
          </p:nvPr>
        </p:nvSpPr>
        <p:spPr>
          <a:xfrm>
            <a:off x="4643799" y="167641"/>
            <a:ext cx="4500201" cy="4674182"/>
          </a:xfrm>
        </p:spPr>
        <p:txBody>
          <a:bodyPr>
            <a:normAutofit/>
          </a:bodyPr>
          <a:lstStyle/>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Automatic doors swing open when sensing that a person is approaching.</a:t>
            </a:r>
          </a:p>
          <a:p>
            <a:pPr marL="0" indent="0" algn="just" eaLnBrk="1" hangingPunct="1">
              <a:spcBef>
                <a:spcPts val="0"/>
              </a:spcBef>
              <a:spcAft>
                <a:spcPts val="1200"/>
              </a:spcAft>
              <a:buClrTx/>
            </a:pPr>
            <a:r>
              <a:rPr lang="en-US" altLang="en-US" sz="1900" dirty="0">
                <a:latin typeface="Arial" panose="020B0604020202020204" pitchFamily="34" charset="0"/>
              </a:rPr>
              <a:t>An automatic door has a pad in front to detect the presence of a person about to walk through the doorway.</a:t>
            </a:r>
          </a:p>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Another pad is located to the rear of the doorway so that – </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latin typeface="Arial" panose="020B0604020202020204" pitchFamily="34" charset="0"/>
              </a:rPr>
              <a:t>The controller can hold the door long enough for the person to pass all the way through.</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solidFill>
                  <a:srgbClr val="0070C0"/>
                </a:solidFill>
                <a:latin typeface="Arial" panose="020B0604020202020204" pitchFamily="34" charset="0"/>
              </a:rPr>
              <a:t>The door does not strike someone standing behind it as it opens.</a:t>
            </a:r>
          </a:p>
          <a:p>
            <a:pPr>
              <a:spcBef>
                <a:spcPts val="0"/>
              </a:spcBef>
              <a:spcAft>
                <a:spcPts val="1200"/>
              </a:spcAft>
            </a:pPr>
            <a:endParaRPr lang="en-US" dirty="0"/>
          </a:p>
        </p:txBody>
      </p:sp>
      <p:grpSp>
        <p:nvGrpSpPr>
          <p:cNvPr id="9" name="Group 511">
            <a:extLst>
              <a:ext uri="{FF2B5EF4-FFF2-40B4-BE49-F238E27FC236}">
                <a16:creationId xmlns:a16="http://schemas.microsoft.com/office/drawing/2014/main" id="{F8D83FA3-1934-4C17-A4B4-4C7482E84585}"/>
              </a:ext>
            </a:extLst>
          </p:cNvPr>
          <p:cNvGrpSpPr>
            <a:grpSpLocks/>
          </p:cNvGrpSpPr>
          <p:nvPr/>
        </p:nvGrpSpPr>
        <p:grpSpPr bwMode="auto">
          <a:xfrm>
            <a:off x="189865" y="1264920"/>
            <a:ext cx="3702050" cy="1066800"/>
            <a:chOff x="480" y="384"/>
            <a:chExt cx="2332" cy="672"/>
          </a:xfrm>
        </p:grpSpPr>
        <p:sp>
          <p:nvSpPr>
            <p:cNvPr id="12" name="Text Box 4">
              <a:extLst>
                <a:ext uri="{FF2B5EF4-FFF2-40B4-BE49-F238E27FC236}">
                  <a16:creationId xmlns:a16="http://schemas.microsoft.com/office/drawing/2014/main" id="{7918B6D0-D6D9-443E-ACE9-618804C1198A}"/>
                </a:ext>
              </a:extLst>
            </p:cNvPr>
            <p:cNvSpPr txBox="1">
              <a:spLocks noChangeArrowheads="1"/>
            </p:cNvSpPr>
            <p:nvPr/>
          </p:nvSpPr>
          <p:spPr bwMode="auto">
            <a:xfrm>
              <a:off x="480" y="559"/>
              <a:ext cx="91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Front</a:t>
              </a:r>
            </a:p>
            <a:p>
              <a:pPr algn="ctr" eaLnBrk="1" hangingPunct="1">
                <a:spcBef>
                  <a:spcPct val="0"/>
                </a:spcBef>
                <a:buFontTx/>
                <a:buNone/>
              </a:pPr>
              <a:r>
                <a:rPr lang="en-US" altLang="en-US" sz="1800" dirty="0">
                  <a:solidFill>
                    <a:schemeClr val="bg1"/>
                  </a:solidFill>
                </a:rPr>
                <a:t>pad</a:t>
              </a:r>
            </a:p>
          </p:txBody>
        </p:sp>
        <p:sp>
          <p:nvSpPr>
            <p:cNvPr id="13" name="Text Box 6">
              <a:extLst>
                <a:ext uri="{FF2B5EF4-FFF2-40B4-BE49-F238E27FC236}">
                  <a16:creationId xmlns:a16="http://schemas.microsoft.com/office/drawing/2014/main" id="{E9D98D90-5BDF-4E62-9778-3C2BC315B77B}"/>
                </a:ext>
              </a:extLst>
            </p:cNvPr>
            <p:cNvSpPr txBox="1">
              <a:spLocks noChangeArrowheads="1"/>
            </p:cNvSpPr>
            <p:nvPr/>
          </p:nvSpPr>
          <p:spPr bwMode="auto">
            <a:xfrm>
              <a:off x="1948" y="559"/>
              <a:ext cx="864"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Rear</a:t>
              </a:r>
            </a:p>
            <a:p>
              <a:pPr algn="ctr" eaLnBrk="1" hangingPunct="1">
                <a:spcBef>
                  <a:spcPct val="0"/>
                </a:spcBef>
                <a:buFontTx/>
                <a:buNone/>
              </a:pPr>
              <a:r>
                <a:rPr lang="en-US" altLang="en-US" sz="1800" dirty="0">
                  <a:solidFill>
                    <a:schemeClr val="bg1"/>
                  </a:solidFill>
                </a:rPr>
                <a:t>pad</a:t>
              </a:r>
            </a:p>
          </p:txBody>
        </p:sp>
        <p:grpSp>
          <p:nvGrpSpPr>
            <p:cNvPr id="14" name="Group 10">
              <a:extLst>
                <a:ext uri="{FF2B5EF4-FFF2-40B4-BE49-F238E27FC236}">
                  <a16:creationId xmlns:a16="http://schemas.microsoft.com/office/drawing/2014/main" id="{9A6CBD69-4DE8-4D37-822C-EB6626187EF3}"/>
                </a:ext>
              </a:extLst>
            </p:cNvPr>
            <p:cNvGrpSpPr>
              <a:grpSpLocks/>
            </p:cNvGrpSpPr>
            <p:nvPr/>
          </p:nvGrpSpPr>
          <p:grpSpPr bwMode="auto">
            <a:xfrm>
              <a:off x="1536" y="384"/>
              <a:ext cx="288" cy="672"/>
              <a:chOff x="1200" y="576"/>
              <a:chExt cx="288" cy="912"/>
            </a:xfrm>
          </p:grpSpPr>
          <p:sp>
            <p:nvSpPr>
              <p:cNvPr id="16" name="Line 7">
                <a:extLst>
                  <a:ext uri="{FF2B5EF4-FFF2-40B4-BE49-F238E27FC236}">
                    <a16:creationId xmlns:a16="http://schemas.microsoft.com/office/drawing/2014/main" id="{47EC1F2B-E447-4BB3-B105-528301E63734}"/>
                  </a:ext>
                </a:extLst>
              </p:cNvPr>
              <p:cNvSpPr>
                <a:spLocks noChangeShapeType="1"/>
              </p:cNvSpPr>
              <p:nvPr/>
            </p:nvSpPr>
            <p:spPr bwMode="auto">
              <a:xfrm>
                <a:off x="1314" y="576"/>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7" name="Line 8">
                <a:extLst>
                  <a:ext uri="{FF2B5EF4-FFF2-40B4-BE49-F238E27FC236}">
                    <a16:creationId xmlns:a16="http://schemas.microsoft.com/office/drawing/2014/main" id="{341E5DC9-682C-48A0-8B2D-D5879DF3C2A9}"/>
                  </a:ext>
                </a:extLst>
              </p:cNvPr>
              <p:cNvSpPr>
                <a:spLocks noChangeShapeType="1"/>
              </p:cNvSpPr>
              <p:nvPr/>
            </p:nvSpPr>
            <p:spPr bwMode="auto">
              <a:xfrm>
                <a:off x="1200" y="148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8" name="Line 9">
                <a:extLst>
                  <a:ext uri="{FF2B5EF4-FFF2-40B4-BE49-F238E27FC236}">
                    <a16:creationId xmlns:a16="http://schemas.microsoft.com/office/drawing/2014/main" id="{2B4D8E58-AA56-49FF-9347-92C7BD75F0F1}"/>
                  </a:ext>
                </a:extLst>
              </p:cNvPr>
              <p:cNvSpPr>
                <a:spLocks noChangeShapeType="1"/>
              </p:cNvSpPr>
              <p:nvPr/>
            </p:nvSpPr>
            <p:spPr bwMode="auto">
              <a:xfrm>
                <a:off x="1200" y="57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grpSp>
    </p:spTree>
    <p:extLst>
      <p:ext uri="{BB962C8B-B14F-4D97-AF65-F5344CB8AC3E}">
        <p14:creationId xmlns:p14="http://schemas.microsoft.com/office/powerpoint/2010/main" val="123052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solidFill>
                  <a:srgbClr val="FF0000"/>
                </a:solidFill>
              </a:rPr>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a:t>
            </a:r>
            <a:r>
              <a:rPr lang="en-US" altLang="en-US" sz="1800" b="1" dirty="0">
                <a:solidFill>
                  <a:srgbClr val="0070C0"/>
                </a:solidFill>
              </a:rPr>
              <a:t>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dirty="0">
                <a:solidFill>
                  <a:srgbClr val="FF0000"/>
                </a:solidFill>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solidFill>
                  <a:srgbClr val="FF0000"/>
                </a:solidFill>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6678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p:txBody>
          <a:bodyPr>
            <a:normAutofit/>
          </a:bodyPr>
          <a:lstStyle/>
          <a:p>
            <a:pPr marL="0" indent="0" algn="just">
              <a:buNone/>
            </a:pPr>
            <a:r>
              <a:rPr lang="en-US" b="1" dirty="0">
                <a:solidFill>
                  <a:srgbClr val="FF0000"/>
                </a:solidFill>
              </a:rPr>
              <a:t>Abstraction:</a:t>
            </a:r>
            <a:r>
              <a:rPr lang="en-US" dirty="0">
                <a:solidFill>
                  <a:srgbClr val="FF0000"/>
                </a:solidFill>
              </a:rPr>
              <a:t> </a:t>
            </a:r>
            <a:r>
              <a:rPr lang="en-US" sz="2200" dirty="0"/>
              <a:t>We don’t care how the control is implemented. </a:t>
            </a:r>
          </a:p>
          <a:p>
            <a:pPr marL="0" indent="0" algn="just">
              <a:spcBef>
                <a:spcPts val="1800"/>
              </a:spcBef>
              <a:buNone/>
            </a:pPr>
            <a:r>
              <a:rPr lang="en-US" sz="2200" dirty="0"/>
              <a:t>We just require it to have a finite number of states, and to transition between states using fixed rules.</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p:txBody>
          <a:bodyPr>
            <a:normAutofit fontScale="92500"/>
          </a:bodyPr>
          <a:lstStyle/>
          <a:p>
            <a:pPr algn="just"/>
            <a:r>
              <a:rPr lang="en-US" sz="1800" dirty="0"/>
              <a:t>Computation is the processing of information by the </a:t>
            </a:r>
            <a:r>
              <a:rPr lang="en-US" sz="1800" b="1" dirty="0"/>
              <a:t>unlimited application</a:t>
            </a:r>
            <a:r>
              <a:rPr lang="en-US" sz="1800" dirty="0"/>
              <a:t> of a </a:t>
            </a:r>
            <a:r>
              <a:rPr lang="en-US" sz="1800" b="1" dirty="0"/>
              <a:t>finite set</a:t>
            </a:r>
            <a:r>
              <a:rPr lang="en-US" sz="1800" dirty="0"/>
              <a:t> of operations or rules.</a:t>
            </a:r>
          </a:p>
        </p:txBody>
      </p:sp>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503807" y="80516"/>
            <a:ext cx="5010606" cy="6421359"/>
          </a:xfrm>
        </p:spPr>
      </p:pic>
    </p:spTree>
    <p:extLst>
      <p:ext uri="{BB962C8B-B14F-4D97-AF65-F5344CB8AC3E}">
        <p14:creationId xmlns:p14="http://schemas.microsoft.com/office/powerpoint/2010/main" val="30277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DADD91-F04B-4976-A2B0-B24866CD7C36}"/>
              </a:ext>
            </a:extLst>
          </p:cNvPr>
          <p:cNvSpPr>
            <a:spLocks noGrp="1"/>
          </p:cNvSpPr>
          <p:nvPr>
            <p:ph idx="1"/>
          </p:nvPr>
        </p:nvSpPr>
        <p:spPr/>
        <p:txBody>
          <a:bodyPr/>
          <a:lstStyle/>
          <a:p>
            <a:pPr>
              <a:buClrTx/>
            </a:pPr>
            <a:r>
              <a:rPr lang="en-US" dirty="0">
                <a:solidFill>
                  <a:srgbClr val="0070C0"/>
                </a:solidFill>
              </a:rPr>
              <a:t>Machine with a finite amount of unstructured memory.</a:t>
            </a:r>
          </a:p>
          <a:p>
            <a:pPr lvl="1">
              <a:buFont typeface="Wingdings" panose="05000000000000000000" pitchFamily="2" charset="2"/>
              <a:buChar char="Ø"/>
            </a:pPr>
            <a:r>
              <a:rPr lang="en-US" dirty="0"/>
              <a:t>Control scans left-to-right </a:t>
            </a:r>
          </a:p>
          <a:p>
            <a:pPr lvl="1">
              <a:buFont typeface="Wingdings" panose="05000000000000000000" pitchFamily="2" charset="2"/>
              <a:buChar char="Ø"/>
            </a:pPr>
            <a:r>
              <a:rPr lang="en-US" dirty="0"/>
              <a:t>Can check simple patterns </a:t>
            </a:r>
          </a:p>
          <a:p>
            <a:pPr lvl="1">
              <a:buFont typeface="Wingdings" panose="05000000000000000000" pitchFamily="2" charset="2"/>
              <a:buChar char="Ø"/>
            </a:pPr>
            <a:r>
              <a:rPr lang="en-US" dirty="0"/>
              <a:t>Can’t perform unlimited counting</a:t>
            </a:r>
          </a:p>
          <a:p>
            <a:pPr lvl="1"/>
            <a:endParaRPr lang="en-US" dirty="0"/>
          </a:p>
          <a:p>
            <a:pPr>
              <a:buClrTx/>
            </a:pPr>
            <a:r>
              <a:rPr lang="en-US" dirty="0">
                <a:solidFill>
                  <a:srgbClr val="0070C0"/>
                </a:solidFill>
              </a:rPr>
              <a:t>Useful for modeling chips, simple control systems, adventure games…</a:t>
            </a:r>
          </a:p>
        </p:txBody>
      </p:sp>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231304" y="159148"/>
            <a:ext cx="5868219" cy="2667372"/>
          </a:xfrm>
        </p:spPr>
      </p:pic>
    </p:spTree>
    <p:extLst>
      <p:ext uri="{BB962C8B-B14F-4D97-AF65-F5344CB8AC3E}">
        <p14:creationId xmlns:p14="http://schemas.microsoft.com/office/powerpoint/2010/main" val="371736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1140</TotalTime>
  <Words>1979</Words>
  <Application>Microsoft Office PowerPoint</Application>
  <PresentationFormat>On-screen Show (4:3)</PresentationFormat>
  <Paragraphs>252</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Terminologies</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159</cp:revision>
  <dcterms:created xsi:type="dcterms:W3CDTF">2020-07-03T15:11:23Z</dcterms:created>
  <dcterms:modified xsi:type="dcterms:W3CDTF">2023-06-05T09:48:19Z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