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9"/>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300" r:id="rId17"/>
    <p:sldId id="301" r:id="rId18"/>
    <p:sldId id="302" r:id="rId19"/>
    <p:sldId id="289" r:id="rId20"/>
    <p:sldId id="290" r:id="rId21"/>
    <p:sldId id="278" r:id="rId22"/>
    <p:sldId id="279" r:id="rId23"/>
    <p:sldId id="280" r:id="rId24"/>
    <p:sldId id="283" r:id="rId25"/>
    <p:sldId id="284" r:id="rId26"/>
    <p:sldId id="28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45" d="100"/>
          <a:sy n="45" d="100"/>
        </p:scale>
        <p:origin x="85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45BB-73CC-411B-B528-E2A4F4F374A4}"/>
              </a:ext>
            </a:extLst>
          </p:cNvPr>
          <p:cNvSpPr>
            <a:spLocks noGrp="1"/>
          </p:cNvSpPr>
          <p:nvPr>
            <p:ph type="title"/>
          </p:nvPr>
        </p:nvSpPr>
        <p:spPr/>
        <p:txBody>
          <a:bodyPr/>
          <a:lstStyle>
            <a:lvl1pPr>
              <a:defRPr>
                <a:solidFill>
                  <a:srgbClr val="FF0000"/>
                </a:solidFill>
                <a:latin typeface="Comic Sans MS" panose="030F0702030302020204" pitchFamily="66"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E6A3BC1-8DEF-4F32-89FB-1200B12D8727}"/>
              </a:ext>
            </a:extLst>
          </p:cNvPr>
          <p:cNvSpPr>
            <a:spLocks noGrp="1"/>
          </p:cNvSpPr>
          <p:nvPr>
            <p:ph idx="1"/>
          </p:nvPr>
        </p:nvSpPr>
        <p:spPr>
          <a:xfrm>
            <a:off x="109537" y="845130"/>
            <a:ext cx="8839200" cy="5562600"/>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800">
                <a:latin typeface="Verdana" panose="020B0604030504040204" pitchFamily="34" charset="0"/>
                <a:ea typeface="Verdana" panose="020B0604030504040204" pitchFamily="34" charset="0"/>
              </a:defRPr>
            </a:lvl3pPr>
            <a:lvl4pPr>
              <a:defRPr sz="2800">
                <a:latin typeface="Verdana" panose="020B0604030504040204" pitchFamily="34" charset="0"/>
                <a:ea typeface="Verdana" panose="020B0604030504040204" pitchFamily="34" charset="0"/>
              </a:defRPr>
            </a:lvl4pPr>
            <a:lvl5pPr>
              <a:defRPr sz="28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F09A93-7044-49CC-9483-1FF5D612B906}"/>
              </a:ext>
            </a:extLst>
          </p:cNvPr>
          <p:cNvSpPr>
            <a:spLocks noGrp="1"/>
          </p:cNvSpPr>
          <p:nvPr>
            <p:ph type="dt" sz="half" idx="10"/>
          </p:nvPr>
        </p:nvSpPr>
        <p:spPr/>
        <p:txBody>
          <a:bodyPr/>
          <a:lstStyle>
            <a:lvl1pPr>
              <a:defRPr sz="1000">
                <a:latin typeface="Comic Sans MS" panose="030F0702030302020204" pitchFamily="66" charset="0"/>
              </a:defRPr>
            </a:lvl1pPr>
          </a:lstStyle>
          <a:p>
            <a:pPr>
              <a:defRPr/>
            </a:pPr>
            <a:fld id="{AE0A7DDB-BDA0-4768-B477-9E015D64D1B8}" type="datetime1">
              <a:rPr lang="en-US" altLang="en-US" smtClean="0"/>
              <a:pPr>
                <a:defRPr/>
              </a:pPr>
              <a:t>6/6/2023</a:t>
            </a:fld>
            <a:endParaRPr lang="en-US" altLang="en-US"/>
          </a:p>
        </p:txBody>
      </p:sp>
      <p:sp>
        <p:nvSpPr>
          <p:cNvPr id="5" name="Footer Placeholder 4">
            <a:extLst>
              <a:ext uri="{FF2B5EF4-FFF2-40B4-BE49-F238E27FC236}">
                <a16:creationId xmlns:a16="http://schemas.microsoft.com/office/drawing/2014/main" id="{5A9CE5B4-B724-4603-A3D5-794E2DA1F063}"/>
              </a:ext>
            </a:extLst>
          </p:cNvPr>
          <p:cNvSpPr>
            <a:spLocks noGrp="1"/>
          </p:cNvSpPr>
          <p:nvPr>
            <p:ph type="ftr" sz="quarter" idx="11"/>
          </p:nvPr>
        </p:nvSpPr>
        <p:spPr/>
        <p:txBody>
          <a:bodyPr/>
          <a:lstStyle>
            <a:lvl1pPr>
              <a:defRPr sz="1000">
                <a:latin typeface="Comic Sans MS" panose="030F0702030302020204" pitchFamily="66" charset="0"/>
              </a:defRPr>
            </a:lvl1pPr>
          </a:lstStyle>
          <a:p>
            <a:pPr>
              <a:defRPr/>
            </a:pPr>
            <a:r>
              <a:rPr lang="en-US" altLang="en-US"/>
              <a:t>Dr. Afroza Nahar</a:t>
            </a:r>
          </a:p>
        </p:txBody>
      </p:sp>
      <p:sp>
        <p:nvSpPr>
          <p:cNvPr id="6" name="Slide Number Placeholder 5">
            <a:extLst>
              <a:ext uri="{FF2B5EF4-FFF2-40B4-BE49-F238E27FC236}">
                <a16:creationId xmlns:a16="http://schemas.microsoft.com/office/drawing/2014/main" id="{57DEF3BF-1A2A-45EE-8CFD-2431C433E8D6}"/>
              </a:ext>
            </a:extLst>
          </p:cNvPr>
          <p:cNvSpPr>
            <a:spLocks noGrp="1"/>
          </p:cNvSpPr>
          <p:nvPr>
            <p:ph type="sldNum" sz="quarter" idx="12"/>
          </p:nvPr>
        </p:nvSpPr>
        <p:spPr/>
        <p:txBody>
          <a:bodyPr/>
          <a:lstStyle>
            <a:lvl1pPr>
              <a:defRPr sz="1050">
                <a:latin typeface="Comic Sans MS" panose="030F0702030302020204" pitchFamily="66" charset="0"/>
              </a:defRPr>
            </a:lvl1pPr>
          </a:lstStyle>
          <a:p>
            <a:pPr>
              <a:defRPr/>
            </a:pPr>
            <a:r>
              <a:rPr lang="en-US" altLang="en-US"/>
              <a:t> 2</a:t>
            </a:r>
            <a:endParaRPr lang="en-US" altLang="en-US" sz="1000" dirty="0"/>
          </a:p>
        </p:txBody>
      </p:sp>
    </p:spTree>
    <p:extLst>
      <p:ext uri="{BB962C8B-B14F-4D97-AF65-F5344CB8AC3E}">
        <p14:creationId xmlns:p14="http://schemas.microsoft.com/office/powerpoint/2010/main" val="182501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36576"/>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 id="2147483799"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1200329"/>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p>
          <a:p>
            <a:endParaRPr lang="en-US" dirty="0"/>
          </a:p>
          <a:p>
            <a:endParaRPr lang="en-US" dirty="0"/>
          </a:p>
          <a:p>
            <a:r>
              <a:rPr lang="en-US" dirty="0">
                <a:highlight>
                  <a:srgbClr val="FFFF00"/>
                </a:highlight>
              </a:rPr>
              <a:t>SEC:M</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5205-BC2F-4E17-B77C-6CE8F6139A3D}"/>
              </a:ext>
            </a:extLst>
          </p:cNvPr>
          <p:cNvSpPr>
            <a:spLocks noGrp="1"/>
          </p:cNvSpPr>
          <p:nvPr>
            <p:ph type="title"/>
          </p:nvPr>
        </p:nvSpPr>
        <p:spPr/>
        <p:txBody>
          <a:bodyPr/>
          <a:lstStyle/>
          <a:p>
            <a:r>
              <a:rPr lang="en-US" dirty="0"/>
              <a:t>DFA: examples</a:t>
            </a:r>
          </a:p>
        </p:txBody>
      </p:sp>
      <p:sp>
        <p:nvSpPr>
          <p:cNvPr id="3" name="Content Placeholder 2">
            <a:extLst>
              <a:ext uri="{FF2B5EF4-FFF2-40B4-BE49-F238E27FC236}">
                <a16:creationId xmlns:a16="http://schemas.microsoft.com/office/drawing/2014/main" id="{1ED9ED87-2608-4EE7-A790-B0618EC11183}"/>
              </a:ext>
            </a:extLst>
          </p:cNvPr>
          <p:cNvSpPr>
            <a:spLocks noGrp="1"/>
          </p:cNvSpPr>
          <p:nvPr>
            <p:ph idx="1"/>
          </p:nvPr>
        </p:nvSpPr>
        <p:spPr>
          <a:xfrm>
            <a:off x="90084" y="862735"/>
            <a:ext cx="8839200" cy="5562600"/>
          </a:xfrm>
        </p:spPr>
        <p:txBody>
          <a:bodyPr/>
          <a:lstStyle/>
          <a:p>
            <a:pPr marL="514350" indent="-514350" algn="just">
              <a:spcBef>
                <a:spcPts val="0"/>
              </a:spcBef>
              <a:spcAft>
                <a:spcPts val="1800"/>
              </a:spcAft>
              <a:buClrTx/>
              <a:buFont typeface="+mj-lt"/>
              <a:buAutoNum type="arabicPeriod"/>
            </a:pPr>
            <a:r>
              <a:rPr lang="en-US" dirty="0"/>
              <a:t> </a:t>
            </a:r>
            <a:r>
              <a:rPr lang="en-US" sz="2200" dirty="0"/>
              <a:t>Draw the state diagram of the DFA for the Language, L={w | w begins with </a:t>
            </a:r>
            <a:r>
              <a:rPr lang="en-US" sz="2200"/>
              <a:t>a </a:t>
            </a:r>
            <a:r>
              <a:rPr lang="en-US" sz="2200" b="1"/>
              <a:t>0}, </a:t>
            </a:r>
            <a:r>
              <a:rPr lang="en-US" sz="2200" dirty="0"/>
              <a:t>where alphabet is {0, 1}. </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begins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01}, </a:t>
            </a:r>
            <a:r>
              <a:rPr lang="en-US" sz="2200" dirty="0"/>
              <a:t>where alphabet is {0, 1}</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stars and ends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11}, </a:t>
            </a:r>
            <a:r>
              <a:rPr lang="en-US" sz="2200" dirty="0"/>
              <a:t>where alphabet is {0, 1}</a:t>
            </a:r>
          </a:p>
          <a:p>
            <a:pPr marL="457200" indent="-457200" algn="just">
              <a:spcBef>
                <a:spcPts val="0"/>
              </a:spcBef>
              <a:spcAft>
                <a:spcPts val="1800"/>
              </a:spcAft>
              <a:buClrTx/>
              <a:buFont typeface="+mj-lt"/>
              <a:buAutoNum type="arabicPeriod"/>
            </a:pPr>
            <a:endParaRPr lang="en-US" sz="2400" dirty="0"/>
          </a:p>
          <a:p>
            <a:pPr marL="457200" indent="-457200" algn="just">
              <a:spcBef>
                <a:spcPts val="0"/>
              </a:spcBef>
              <a:spcAft>
                <a:spcPts val="1800"/>
              </a:spcAft>
              <a:buClrTx/>
              <a:buFont typeface="+mj-lt"/>
              <a:buAutoNum type="arabicPeriod"/>
            </a:pPr>
            <a:endParaRPr lang="en-US" sz="2400" dirty="0"/>
          </a:p>
        </p:txBody>
      </p:sp>
      <p:sp>
        <p:nvSpPr>
          <p:cNvPr id="4" name="Date Placeholder 3">
            <a:extLst>
              <a:ext uri="{FF2B5EF4-FFF2-40B4-BE49-F238E27FC236}">
                <a16:creationId xmlns:a16="http://schemas.microsoft.com/office/drawing/2014/main" id="{1809BAFB-EC92-4025-BD7A-3F19302C3AF7}"/>
              </a:ext>
            </a:extLst>
          </p:cNvPr>
          <p:cNvSpPr>
            <a:spLocks noGrp="1"/>
          </p:cNvSpPr>
          <p:nvPr>
            <p:ph type="dt" sz="half" idx="10"/>
          </p:nvPr>
        </p:nvSpPr>
        <p:spPr/>
        <p:txBody>
          <a:bodyPr/>
          <a:lstStyle/>
          <a:p>
            <a:pPr>
              <a:defRPr/>
            </a:pPr>
            <a:fld id="{AE0A7DDB-BDA0-4768-B477-9E015D64D1B8}" type="datetime1">
              <a:rPr lang="en-US" altLang="en-US" smtClean="0"/>
              <a:pPr>
                <a:defRPr/>
              </a:pPr>
              <a:t>6/6/2023</a:t>
            </a:fld>
            <a:endParaRPr lang="en-US" altLang="en-US"/>
          </a:p>
        </p:txBody>
      </p:sp>
      <p:sp>
        <p:nvSpPr>
          <p:cNvPr id="5" name="Footer Placeholder 4">
            <a:extLst>
              <a:ext uri="{FF2B5EF4-FFF2-40B4-BE49-F238E27FC236}">
                <a16:creationId xmlns:a16="http://schemas.microsoft.com/office/drawing/2014/main" id="{EAA5933D-040D-4943-959C-42B85D59324F}"/>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1E2D95EB-0699-46FF-A285-D086EFF61584}"/>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62185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ClrTx/>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143000" marR="0" lvl="2" indent="-228600">
              <a:lnSpc>
                <a:spcPct val="107000"/>
              </a:lnSpc>
              <a:spcBef>
                <a:spcPts val="0"/>
              </a:spcBef>
              <a:spcAft>
                <a:spcPts val="800"/>
              </a:spcAft>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742950" marR="0" lvl="1" indent="-28575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fld id="{AE0A7DDB-BDA0-4768-B477-9E015D64D1B8}" type="datetime1">
              <a:rPr lang="en-US" altLang="en-US" smtClean="0"/>
              <a:pPr>
                <a:defRPr/>
              </a:pPr>
              <a:t>6/6/2023</a:t>
            </a:fld>
            <a:endParaRPr lang="en-US" altLang="en-US"/>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274721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143000" marR="0" lvl="2" indent="-228600">
              <a:lnSpc>
                <a:spcPct val="107000"/>
              </a:lnSpc>
              <a:spcBef>
                <a:spcPts val="0"/>
              </a:spcBef>
              <a:spcAft>
                <a:spcPts val="800"/>
              </a:spcAft>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742950" marR="0" lvl="1" indent="-28575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fld id="{AE0A7DDB-BDA0-4768-B477-9E015D64D1B8}" type="datetime1">
              <a:rPr lang="en-US" altLang="en-US" smtClean="0"/>
              <a:pPr>
                <a:defRPr/>
              </a:pPr>
              <a:t>6/6/2023</a:t>
            </a:fld>
            <a:endParaRPr lang="en-US" altLang="en-US"/>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370680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solidFill>
                  <a:srgbClr val="FF0000"/>
                </a:solidFill>
              </a:rPr>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solidFill>
                  <a:srgbClr val="0070C0"/>
                </a:solidFill>
              </a:rPr>
              <a:t>Type/pattern of input strings that the language gives.</a:t>
            </a:r>
          </a:p>
          <a:p>
            <a:pPr lvl="1"/>
            <a:r>
              <a:rPr lang="en-US" dirty="0"/>
              <a:t>Match the pattern from left to right with the states &amp; transitions of the state diagram, one by one.</a:t>
            </a:r>
          </a:p>
          <a:p>
            <a:pPr lvl="1"/>
            <a:r>
              <a:rPr lang="en-US" dirty="0">
                <a:solidFill>
                  <a:srgbClr val="0070C0"/>
                </a:solidFill>
              </a:rPr>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lgn="just"/>
            <a:r>
              <a:rPr lang="en-US" dirty="0">
                <a:solidFill>
                  <a:srgbClr val="0070C0"/>
                </a:solidFill>
              </a:rPr>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2505E7-E9CD-4E1E-9231-0DAD42C30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1125</TotalTime>
  <Words>3124</Words>
  <Application>Microsoft Office PowerPoint</Application>
  <PresentationFormat>On-screen Show (4:3)</PresentationFormat>
  <Paragraphs>424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Bookman Old Style</vt:lpstr>
      <vt:lpstr>Calibri</vt:lpstr>
      <vt:lpstr>Cambria Math</vt:lpstr>
      <vt:lpstr>Comic Sans MS</vt:lpstr>
      <vt:lpstr>Corbel</vt:lpstr>
      <vt:lpstr>Verdana</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DFA: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159</cp:revision>
  <dcterms:created xsi:type="dcterms:W3CDTF">2020-07-03T15:11:23Z</dcterms:created>
  <dcterms:modified xsi:type="dcterms:W3CDTF">2023-06-06T07:50:19Z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