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2800" dirty="0"/>
              <a:t>DFA-NFA Equivalence.</a:t>
            </a:r>
          </a:p>
          <a:p>
            <a:pPr>
              <a:spcBef>
                <a:spcPts val="0"/>
              </a:spcBef>
              <a:spcAft>
                <a:spcPts val="2400"/>
              </a:spcAft>
            </a:pPr>
            <a:r>
              <a:rPr lang="en-US" sz="2800" dirty="0">
                <a:solidFill>
                  <a:schemeClr val="bg2">
                    <a:lumMod val="50000"/>
                  </a:schemeClr>
                </a:solidFill>
              </a:rPr>
              <a:t>Nondeterministic Finite Automata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Practice, solve exercise of NFA.</a:t>
            </a:r>
          </a:p>
          <a:p>
            <a:pPr lvl="1">
              <a:spcBef>
                <a:spcPts val="0"/>
              </a:spcBef>
              <a:spcAft>
                <a:spcPts val="2400"/>
              </a:spcAft>
              <a:buFont typeface="Wingdings" panose="05000000000000000000" pitchFamily="2" charset="2"/>
              <a:buChar char="Ø"/>
            </a:pPr>
            <a:r>
              <a:rPr lang="en-US" dirty="0">
                <a:solidFill>
                  <a:schemeClr val="tx1">
                    <a:lumMod val="95000"/>
                    <a:lumOff val="5000"/>
                  </a:schemeClr>
                </a:solidFill>
              </a:rPr>
              <a:t>Closure under regular operations.</a:t>
            </a:r>
          </a:p>
          <a:p>
            <a:pPr marL="257175" lvl="1" indent="0">
              <a:spcBef>
                <a:spcPts val="0"/>
              </a:spcBef>
              <a:spcAft>
                <a:spcPts val="2400"/>
              </a:spcAft>
              <a:buNone/>
            </a:pPr>
            <a:endParaRPr lang="en-US" dirty="0">
              <a:solidFill>
                <a:schemeClr val="tx1">
                  <a:lumMod val="95000"/>
                  <a:lumOff val="5000"/>
                </a:schemeClr>
              </a:solidFill>
            </a:endParaRPr>
          </a:p>
          <a:p>
            <a:pPr marL="257175" lvl="1" indent="0">
              <a:spcBef>
                <a:spcPts val="0"/>
              </a:spcBef>
              <a:spcAft>
                <a:spcPts val="2400"/>
              </a:spcAft>
              <a:buNone/>
            </a:pPr>
            <a:endParaRPr lang="en-US" sz="2800" dirty="0">
              <a:solidFill>
                <a:schemeClr val="tx1">
                  <a:lumMod val="95000"/>
                  <a:lumOff val="5000"/>
                </a:schemeClr>
              </a:solidFill>
            </a:endParaRPr>
          </a:p>
          <a:p>
            <a:pPr lvl="1">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solidFill>
                <a:schemeClr val="tx1">
                  <a:lumMod val="95000"/>
                  <a:lumOff val="5000"/>
                </a:schemeClr>
              </a:solidFill>
            </a:endParaRPr>
          </a:p>
          <a:p>
            <a:pPr>
              <a:spcBef>
                <a:spcPts val="0"/>
              </a:spcBef>
              <a:spcAft>
                <a:spcPts val="2400"/>
              </a:spcAft>
            </a:pPr>
            <a:endParaRPr lang="en-US" sz="2800" dirty="0"/>
          </a:p>
          <a:p>
            <a:pPr>
              <a:spcBef>
                <a:spcPts val="0"/>
              </a:spcBef>
              <a:spcAft>
                <a:spcPts val="2400"/>
              </a:spcAft>
            </a:pPr>
            <a:endParaRPr lang="en-US" sz="28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2400"/>
              </a:spcAft>
              <a:buClrTx/>
            </a:pPr>
            <a:r>
              <a:rPr lang="en-US" sz="2800" dirty="0"/>
              <a:t>Equivalence of DFA &amp; NFA.</a:t>
            </a:r>
          </a:p>
          <a:p>
            <a:pPr>
              <a:spcAft>
                <a:spcPts val="2400"/>
              </a:spcAft>
              <a:buClrTx/>
            </a:pPr>
            <a:r>
              <a:rPr lang="en-US" sz="2800" dirty="0"/>
              <a:t>Understand, learn &amp; practice with example</a:t>
            </a:r>
          </a:p>
          <a:p>
            <a:pPr lvl="1">
              <a:spcAft>
                <a:spcPts val="2400"/>
              </a:spcAft>
              <a:buFont typeface="Wingdings" panose="05000000000000000000" pitchFamily="2" charset="2"/>
              <a:buChar char="Ø"/>
            </a:pPr>
            <a:r>
              <a:rPr lang="en-US" dirty="0"/>
              <a:t>Practice designing NFA.</a:t>
            </a:r>
          </a:p>
          <a:p>
            <a:pPr lvl="1">
              <a:spcAft>
                <a:spcPts val="2400"/>
              </a:spcAft>
              <a:buFont typeface="Wingdings" panose="05000000000000000000" pitchFamily="2" charset="2"/>
              <a:buChar char="Ø"/>
            </a:pPr>
            <a:r>
              <a:rPr lang="en-US" dirty="0"/>
              <a:t>Understanding closure under regular operation for NFA.</a:t>
            </a:r>
          </a:p>
          <a:p>
            <a:pPr lvl="1">
              <a:spcAft>
                <a:spcPts val="2400"/>
              </a:spcAft>
            </a:pPr>
            <a:endParaRPr lang="en-US" sz="2800" dirty="0"/>
          </a:p>
          <a:p>
            <a:pPr lvl="1">
              <a:spcAft>
                <a:spcPts val="2400"/>
              </a:spcAft>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pPr>
            <a:r>
              <a:rPr lang="en-US" sz="2800" dirty="0"/>
              <a:t>Equivalence of DFA &amp; NFA.</a:t>
            </a:r>
          </a:p>
          <a:p>
            <a:pPr>
              <a:lnSpc>
                <a:spcPct val="150000"/>
              </a:lnSpc>
              <a:buClrTx/>
            </a:pPr>
            <a:r>
              <a:rPr lang="en-US" sz="2800" dirty="0"/>
              <a:t>Conversion from NFA to DFA.</a:t>
            </a:r>
          </a:p>
          <a:p>
            <a:pPr>
              <a:lnSpc>
                <a:spcPct val="150000"/>
              </a:lnSpc>
              <a:buClrTx/>
            </a:pPr>
            <a:r>
              <a:rPr lang="en-US" sz="2800" dirty="0"/>
              <a:t>Practice &amp; Design of NFA</a:t>
            </a:r>
          </a:p>
          <a:p>
            <a:pPr>
              <a:lnSpc>
                <a:spcPct val="150000"/>
              </a:lnSpc>
              <a:buClrTx/>
            </a:pPr>
            <a:r>
              <a:rPr lang="en-US" sz="2800"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a:xfrm>
            <a:off x="-24384" y="0"/>
            <a:ext cx="8349234" cy="693738"/>
          </a:xfrm>
        </p:spPr>
        <p:txBody>
          <a:bodyPr/>
          <a:lstStyle/>
          <a:p>
            <a:r>
              <a:rPr lang="en-US" dirty="0">
                <a:solidFill>
                  <a:srgbClr val="C00000"/>
                </a:solidFill>
              </a:rPr>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buClrTx/>
            </a:pPr>
            <a:r>
              <a:rPr lang="en-US" altLang="en-US" sz="2800" dirty="0"/>
              <a:t>Every NFA has an equivalent DFA.</a:t>
            </a:r>
          </a:p>
          <a:p>
            <a:pPr eaLnBrk="1" hangingPunct="1">
              <a:buClrTx/>
            </a:pPr>
            <a:r>
              <a:rPr lang="en-US" altLang="en-US" sz="2800" dirty="0">
                <a:solidFill>
                  <a:schemeClr val="bg2">
                    <a:lumMod val="50000"/>
                  </a:schemeClr>
                </a:solidFill>
              </a:rPr>
              <a:t>Let </a:t>
            </a:r>
            <a:r>
              <a:rPr lang="en-US" altLang="en-US" sz="2800" i="1" dirty="0">
                <a:solidFill>
                  <a:schemeClr val="bg2">
                    <a:lumMod val="50000"/>
                  </a:schemeClr>
                </a:solidFill>
              </a:rPr>
              <a:t>N</a:t>
            </a:r>
            <a:r>
              <a:rPr lang="en-US" altLang="en-US" sz="2800" dirty="0">
                <a:solidFill>
                  <a:schemeClr val="bg2">
                    <a:lumMod val="50000"/>
                  </a:schemeClr>
                </a:solidFill>
              </a:rPr>
              <a:t> = (</a:t>
            </a:r>
            <a:r>
              <a:rPr lang="en-US" altLang="en-US" sz="2800" i="1" dirty="0">
                <a:solidFill>
                  <a:schemeClr val="bg2">
                    <a:lumMod val="50000"/>
                  </a:schemeClr>
                </a:solidFill>
              </a:rPr>
              <a:t>Q</a:t>
            </a:r>
            <a:r>
              <a:rPr lang="en-US" altLang="en-US" sz="2800"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cs typeface="Arial" panose="020B0604020202020204" pitchFamily="34" charset="0"/>
              </a:rPr>
              <a:t>, </a:t>
            </a:r>
            <a:r>
              <a:rPr lang="el-GR" altLang="en-US" sz="2800" i="1" dirty="0">
                <a:solidFill>
                  <a:schemeClr val="bg2">
                    <a:lumMod val="50000"/>
                  </a:schemeClr>
                </a:solidFill>
                <a:cs typeface="Arial" panose="020B0604020202020204" pitchFamily="34" charset="0"/>
                <a:sym typeface="Symbol" panose="05050102010706020507" pitchFamily="18" charset="2"/>
              </a:rPr>
              <a:t></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q</a:t>
            </a:r>
            <a:r>
              <a:rPr lang="en-US" altLang="en-US" sz="2800" baseline="-25000" dirty="0">
                <a:solidFill>
                  <a:schemeClr val="bg2">
                    <a:lumMod val="50000"/>
                  </a:schemeClr>
                </a:solidFill>
                <a:cs typeface="Arial" panose="020B0604020202020204" pitchFamily="34" charset="0"/>
                <a:sym typeface="Symbol" panose="05050102010706020507" pitchFamily="18" charset="2"/>
              </a:rPr>
              <a:t>0</a:t>
            </a:r>
            <a:r>
              <a:rPr lang="en-US" altLang="en-US" sz="2800" dirty="0">
                <a:solidFill>
                  <a:schemeClr val="bg2">
                    <a:lumMod val="50000"/>
                  </a:schemeClr>
                </a:solidFill>
                <a:cs typeface="Arial" panose="020B0604020202020204" pitchFamily="34" charset="0"/>
                <a:sym typeface="Symbol" panose="05050102010706020507" pitchFamily="18" charset="2"/>
              </a:rPr>
              <a:t>, </a:t>
            </a:r>
            <a:r>
              <a:rPr lang="en-US" altLang="en-US" sz="2800" i="1" dirty="0">
                <a:solidFill>
                  <a:schemeClr val="bg2">
                    <a:lumMod val="50000"/>
                  </a:schemeClr>
                </a:solidFill>
                <a:cs typeface="Arial" panose="020B0604020202020204" pitchFamily="34" charset="0"/>
                <a:sym typeface="Symbol" panose="05050102010706020507" pitchFamily="18" charset="2"/>
              </a:rPr>
              <a:t>F</a:t>
            </a:r>
            <a:r>
              <a:rPr lang="en-US" altLang="en-US" sz="2800" dirty="0">
                <a:solidFill>
                  <a:schemeClr val="bg2">
                    <a:lumMod val="50000"/>
                  </a:schemeClr>
                </a:solidFill>
              </a:rPr>
              <a:t>) be the NFA recognizing some language </a:t>
            </a:r>
            <a:r>
              <a:rPr lang="en-US" altLang="en-US" sz="2800" i="1" dirty="0">
                <a:solidFill>
                  <a:schemeClr val="bg2">
                    <a:lumMod val="50000"/>
                  </a:schemeClr>
                </a:solidFill>
              </a:rPr>
              <a:t>A</a:t>
            </a:r>
            <a:r>
              <a:rPr lang="en-US" altLang="en-US" sz="2800" dirty="0">
                <a:solidFill>
                  <a:schemeClr val="bg2">
                    <a:lumMod val="50000"/>
                  </a:schemeClr>
                </a:solidFill>
              </a:rPr>
              <a:t>.</a:t>
            </a:r>
          </a:p>
          <a:p>
            <a:pPr eaLnBrk="1" hangingPunct="1">
              <a:buClrTx/>
            </a:pPr>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buFont typeface="Wingdings" panose="05000000000000000000" pitchFamily="2" charset="2"/>
              <a:buChar char="Ø"/>
            </a:pPr>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buClrTx/>
              <a:buFont typeface="Wingdings" panose="05000000000000000000" pitchFamily="2" charset="2"/>
              <a:buChar char="§"/>
            </a:pPr>
            <a:r>
              <a:rPr lang="en-US" altLang="en-US" sz="2400" dirty="0">
                <a:solidFill>
                  <a:schemeClr val="bg2">
                    <a:lumMod val="50000"/>
                  </a:schemeClr>
                </a:solidFill>
                <a:cs typeface="Arial" panose="020B0604020202020204" pitchFamily="34" charset="0"/>
                <a:sym typeface="Symbol" panose="05050102010706020507" pitchFamily="18" charset="2"/>
              </a:rPr>
              <a:t>Every state of </a:t>
            </a:r>
            <a:r>
              <a:rPr lang="en-US" altLang="en-US" sz="2400" i="1" dirty="0">
                <a:solidFill>
                  <a:schemeClr val="bg2">
                    <a:lumMod val="50000"/>
                  </a:schemeClr>
                </a:solidFill>
                <a:cs typeface="Arial" panose="020B0604020202020204" pitchFamily="34" charset="0"/>
                <a:sym typeface="Symbol" panose="05050102010706020507" pitchFamily="18" charset="2"/>
              </a:rPr>
              <a:t>M</a:t>
            </a:r>
            <a:r>
              <a:rPr lang="en-US" altLang="en-US" sz="2400" dirty="0">
                <a:solidFill>
                  <a:schemeClr val="bg2">
                    <a:lumMod val="50000"/>
                  </a:schemeClr>
                </a:solidFill>
                <a:cs typeface="Arial" panose="020B0604020202020204" pitchFamily="34" charset="0"/>
                <a:sym typeface="Symbol" panose="05050102010706020507" pitchFamily="18" charset="2"/>
              </a:rPr>
              <a:t> is a set of states of </a:t>
            </a:r>
            <a:r>
              <a:rPr lang="en-US" altLang="en-US" sz="2400" i="1" dirty="0">
                <a:solidFill>
                  <a:schemeClr val="bg2">
                    <a:lumMod val="50000"/>
                  </a:schemeClr>
                </a:solidFill>
                <a:cs typeface="Arial" panose="020B0604020202020204" pitchFamily="34" charset="0"/>
                <a:sym typeface="Symbol" panose="05050102010706020507" pitchFamily="18" charset="2"/>
              </a:rPr>
              <a:t>N</a:t>
            </a:r>
            <a:r>
              <a:rPr lang="en-US" altLang="en-US" sz="2400" dirty="0">
                <a:solidFill>
                  <a:schemeClr val="bg2">
                    <a:lumMod val="50000"/>
                  </a:schemeClr>
                </a:solidFill>
                <a:cs typeface="Arial" panose="020B0604020202020204" pitchFamily="34" charset="0"/>
                <a:sym typeface="Symbol" panose="05050102010706020507" pitchFamily="18" charset="2"/>
              </a:rPr>
              <a:t>.</a:t>
            </a:r>
          </a:p>
          <a:p>
            <a:pPr lvl="1" eaLnBrk="1" hangingPunct="1">
              <a:buFont typeface="Wingdings" panose="05000000000000000000" pitchFamily="2" charset="2"/>
              <a:buChar char="Ø"/>
            </a:pPr>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buFont typeface="Wingdings" panose="05000000000000000000" pitchFamily="2" charset="2"/>
              <a:buChar char="Ø"/>
            </a:pPr>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buClrTx/>
              <a:buFont typeface="Wingdings" panose="05000000000000000000" pitchFamily="2" charset="2"/>
              <a:buChar char="§"/>
            </a:pPr>
            <a:r>
              <a:rPr lang="en-US" altLang="en-US" sz="2400" dirty="0">
                <a:solidFill>
                  <a:schemeClr val="bg2">
                    <a:lumMod val="50000"/>
                  </a:schemeClr>
                </a:solidFill>
                <a:sym typeface="Symbol" panose="05050102010706020507" pitchFamily="18" charset="2"/>
              </a:rPr>
              <a:t>Each state </a:t>
            </a:r>
            <a:r>
              <a:rPr lang="en-US" altLang="en-US" sz="2400" i="1" dirty="0">
                <a:solidFill>
                  <a:schemeClr val="bg2">
                    <a:lumMod val="50000"/>
                  </a:schemeClr>
                </a:solidFill>
                <a:sym typeface="Symbol" panose="05050102010706020507" pitchFamily="18" charset="2"/>
              </a:rPr>
              <a:t>B</a:t>
            </a:r>
            <a:r>
              <a:rPr lang="en-US" altLang="en-US" sz="2400" dirty="0">
                <a:solidFill>
                  <a:schemeClr val="bg2">
                    <a:lumMod val="50000"/>
                  </a:schemeClr>
                </a:solidFill>
                <a:sym typeface="Symbol" panose="05050102010706020507" pitchFamily="18" charset="2"/>
              </a:rPr>
              <a:t> may go to a set of states after reading any symbol </a:t>
            </a:r>
            <a:r>
              <a:rPr lang="en-US" altLang="en-US" sz="2400" i="1" dirty="0">
                <a:solidFill>
                  <a:schemeClr val="bg2">
                    <a:lumMod val="50000"/>
                  </a:schemeClr>
                </a:solidFill>
                <a:sym typeface="Symbol" panose="05050102010706020507" pitchFamily="18" charset="2"/>
              </a:rPr>
              <a:t>a</a:t>
            </a:r>
            <a:r>
              <a:rPr lang="en-US" altLang="en-US" sz="2400" dirty="0">
                <a:solidFill>
                  <a:schemeClr val="bg2">
                    <a:lumMod val="50000"/>
                  </a:schemeClr>
                </a:solidFill>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buClrTx/>
              <a:buFont typeface="Wingdings" panose="05000000000000000000" pitchFamily="2" charset="2"/>
              <a:buChar char="§"/>
            </a:pPr>
            <a:r>
              <a:rPr lang="en-US" altLang="en-US" sz="2400" i="1" dirty="0">
                <a:solidFill>
                  <a:schemeClr val="bg2">
                    <a:lumMod val="50000"/>
                  </a:schemeClr>
                </a:solidFill>
                <a:sym typeface="Symbol" panose="05050102010706020507" pitchFamily="18" charset="2"/>
              </a:rPr>
              <a:t>M</a:t>
            </a:r>
            <a:r>
              <a:rPr lang="en-US" altLang="en-US" sz="2400" dirty="0">
                <a:solidFill>
                  <a:schemeClr val="bg2">
                    <a:lumMod val="50000"/>
                  </a:schemeClr>
                </a:solidFill>
                <a:sym typeface="Symbol" panose="05050102010706020507" pitchFamily="18" charset="2"/>
              </a:rPr>
              <a:t> starts at the state corresponding to the collection containing all the possible states that can be reached from the start state of </a:t>
            </a:r>
            <a:r>
              <a:rPr lang="en-US" altLang="en-US" sz="2400" i="1" dirty="0">
                <a:solidFill>
                  <a:schemeClr val="bg2">
                    <a:lumMod val="50000"/>
                  </a:schemeClr>
                </a:solidFill>
                <a:sym typeface="Symbol" panose="05050102010706020507" pitchFamily="18" charset="2"/>
              </a:rPr>
              <a:t>N</a:t>
            </a:r>
            <a:r>
              <a:rPr lang="en-US" altLang="en-US" sz="2400" dirty="0">
                <a:solidFill>
                  <a:schemeClr val="bg2">
                    <a:lumMod val="50000"/>
                  </a:schemeClr>
                </a:solidFill>
                <a:sym typeface="Symbol" panose="05050102010706020507" pitchFamily="18" charset="2"/>
              </a:rPr>
              <a:t> along with the </a:t>
            </a:r>
            <a:r>
              <a:rPr lang="el-GR" altLang="en-US" sz="2400" i="1" dirty="0">
                <a:solidFill>
                  <a:schemeClr val="bg2">
                    <a:lumMod val="50000"/>
                  </a:schemeClr>
                </a:solidFill>
                <a:cs typeface="Arial" panose="020B0604020202020204" pitchFamily="34" charset="0"/>
                <a:sym typeface="Symbol" panose="05050102010706020507" pitchFamily="18" charset="2"/>
              </a:rPr>
              <a:t></a:t>
            </a:r>
            <a:r>
              <a:rPr lang="en-US" altLang="en-US" sz="2400" dirty="0">
                <a:solidFill>
                  <a:schemeClr val="bg2">
                    <a:lumMod val="50000"/>
                  </a:schemeClr>
                </a:solidFill>
              </a:rPr>
              <a:t> </a:t>
            </a:r>
            <a:r>
              <a:rPr lang="en-US" altLang="en-US" sz="2400" dirty="0">
                <a:solidFill>
                  <a:schemeClr val="bg2">
                    <a:lumMod val="50000"/>
                  </a:schemeClr>
                </a:solidFill>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1178</TotalTime>
  <Words>1649</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214</cp:revision>
  <dcterms:created xsi:type="dcterms:W3CDTF">2020-07-03T15:11:23Z</dcterms:created>
  <dcterms:modified xsi:type="dcterms:W3CDTF">2023-06-18T08:42:54Z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