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306" r:id="rId5"/>
    <p:sldId id="307" r:id="rId6"/>
    <p:sldId id="308" r:id="rId7"/>
    <p:sldId id="309" r:id="rId8"/>
    <p:sldId id="310" r:id="rId9"/>
    <p:sldId id="311" r:id="rId10"/>
    <p:sldId id="312" r:id="rId11"/>
    <p:sldId id="313" r:id="rId12"/>
    <p:sldId id="314" r:id="rId13"/>
    <p:sldId id="315" r:id="rId14"/>
    <p:sldId id="316" r:id="rId15"/>
    <p:sldId id="319" r:id="rId16"/>
    <p:sldId id="317" r:id="rId17"/>
    <p:sldId id="31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br>
              <a:rPr lang="en-US" dirty="0">
                <a:solidFill>
                  <a:srgbClr val="FF0000"/>
                </a:solidFill>
              </a:rPr>
            </a:br>
            <a:r>
              <a:rPr lang="en-US" dirty="0"/>
              <a:t>Pushdown Automata (PDA)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69520" y="2717513"/>
            <a:ext cx="1920240" cy="407988"/>
          </a:xfrm>
        </p:spPr>
        <p:txBody>
          <a:bodyPr>
            <a:normAutofit/>
          </a:bodyPr>
          <a:lstStyle/>
          <a:p>
            <a:pPr algn="ctr"/>
            <a:r>
              <a:rPr lang="en-US" sz="1600"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346446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srgbClr val="FF0000"/>
                </a:solidFill>
                <a:effectLst/>
                <a:uLnTx/>
                <a:uFillTx/>
                <a:latin typeface="Corbel"/>
                <a:ea typeface="+mn-ea"/>
                <a:cs typeface="+mn-cs"/>
              </a:rPr>
              <a:t>L = {</a:t>
            </a:r>
            <a:r>
              <a:rPr kumimoji="0" lang="en-US" sz="3600" b="1" i="0" u="none" strike="noStrike" kern="1200" cap="none" spc="0" normalizeH="0" baseline="0" noProof="0" dirty="0">
                <a:ln>
                  <a:noFill/>
                </a:ln>
                <a:solidFill>
                  <a:srgbClr val="FF0000"/>
                </a:solidFill>
                <a:effectLst/>
                <a:uLnTx/>
                <a:uFillTx/>
                <a:latin typeface="Corbel"/>
                <a:ea typeface="+mn-ea"/>
                <a:cs typeface="+mn-cs"/>
              </a:rPr>
              <a:t>w | w = </a:t>
            </a:r>
            <a:r>
              <a:rPr kumimoji="0" lang="en-US" sz="3600" b="1" i="1" u="none" strike="noStrike" kern="1200" cap="none" spc="0" normalizeH="0" baseline="0" noProof="0" dirty="0" err="1">
                <a:ln>
                  <a:noFill/>
                </a:ln>
                <a:solidFill>
                  <a:srgbClr val="FF0000"/>
                </a:solidFill>
                <a:effectLst/>
                <a:uLnTx/>
                <a:uFillTx/>
                <a:latin typeface="Corbel"/>
                <a:ea typeface="+mn-ea"/>
                <a:cs typeface="+mn-cs"/>
              </a:rPr>
              <a:t>a</a:t>
            </a:r>
            <a:r>
              <a:rPr kumimoji="0" lang="en-US" sz="3600" b="1" i="0" u="none" strike="noStrike" kern="1200" cap="none" spc="0" normalizeH="0" baseline="30000" noProof="0" dirty="0" err="1">
                <a:ln>
                  <a:noFill/>
                </a:ln>
                <a:solidFill>
                  <a:srgbClr val="FF0000"/>
                </a:solidFill>
                <a:effectLst/>
                <a:uLnTx/>
                <a:uFillTx/>
                <a:latin typeface="Corbel"/>
                <a:ea typeface="+mn-ea"/>
                <a:cs typeface="+mn-cs"/>
              </a:rPr>
              <a:t>M</a:t>
            </a:r>
            <a:r>
              <a:rPr kumimoji="0" lang="en-US" sz="3600" b="1" i="1" u="none" strike="noStrike" kern="1200" cap="none" spc="0" normalizeH="0" baseline="0" noProof="0" dirty="0" err="1">
                <a:ln>
                  <a:noFill/>
                </a:ln>
                <a:solidFill>
                  <a:srgbClr val="FF0000"/>
                </a:solidFill>
                <a:effectLst/>
                <a:uLnTx/>
                <a:uFillTx/>
                <a:latin typeface="Corbel"/>
                <a:ea typeface="+mn-ea"/>
                <a:cs typeface="+mn-cs"/>
              </a:rPr>
              <a:t>b</a:t>
            </a:r>
            <a:r>
              <a:rPr kumimoji="0" lang="en-US" sz="3600" b="1" i="0" u="none" strike="noStrike" kern="1200" cap="none" spc="0" normalizeH="0" baseline="30000" noProof="0" dirty="0" err="1">
                <a:ln>
                  <a:noFill/>
                </a:ln>
                <a:solidFill>
                  <a:srgbClr val="FF0000"/>
                </a:solidFill>
                <a:effectLst/>
                <a:uLnTx/>
                <a:uFillTx/>
                <a:latin typeface="Corbel"/>
                <a:ea typeface="+mn-ea"/>
                <a:cs typeface="+mn-cs"/>
              </a:rPr>
              <a:t>N</a:t>
            </a:r>
            <a:r>
              <a:rPr kumimoji="0" lang="en-US" sz="3600" b="1" i="0" u="none" strike="noStrike" kern="1200" cap="none" spc="0" normalizeH="0" baseline="0" noProof="0" dirty="0">
                <a:ln>
                  <a:noFill/>
                </a:ln>
                <a:solidFill>
                  <a:srgbClr val="FF0000"/>
                </a:solidFill>
                <a:effectLst/>
                <a:uLnTx/>
                <a:uFillTx/>
                <a:latin typeface="Corbel"/>
                <a:ea typeface="+mn-ea"/>
                <a:cs typeface="+mn-cs"/>
              </a:rPr>
              <a:t> and M </a:t>
            </a:r>
            <a:r>
              <a:rPr kumimoji="0" lang="en-US" sz="3600" b="1" i="0" u="none" strike="noStrike" kern="1200" cap="none" spc="0" normalizeH="0" baseline="0" noProof="0" dirty="0">
                <a:ln>
                  <a:noFill/>
                </a:ln>
                <a:solidFill>
                  <a:srgbClr val="FF0000"/>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srgbClr val="FF0000"/>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srgbClr val="FF0000"/>
              </a:solidFill>
              <a:effectLst/>
              <a:uLnTx/>
              <a:uFillTx/>
              <a:latin typeface="Corbel"/>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4558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srgbClr val="FF0000"/>
                </a:solidFill>
                <a:effectLst/>
                <a:uLnTx/>
                <a:uFillTx/>
                <a:latin typeface="Corbel"/>
                <a:ea typeface="+mn-ea"/>
                <a:cs typeface="+mn-cs"/>
              </a:rPr>
              <a:t>L = {</a:t>
            </a:r>
            <a:r>
              <a:rPr kumimoji="0" lang="en-US" sz="3600" b="1" i="0" u="none" strike="noStrike" kern="1200" cap="none" spc="0" normalizeH="0" baseline="0" noProof="0" dirty="0">
                <a:ln>
                  <a:noFill/>
                </a:ln>
                <a:solidFill>
                  <a:srgbClr val="FF0000"/>
                </a:solidFill>
                <a:effectLst/>
                <a:uLnTx/>
                <a:uFillTx/>
                <a:latin typeface="Corbel"/>
                <a:ea typeface="+mn-ea"/>
                <a:cs typeface="+mn-cs"/>
              </a:rPr>
              <a:t>w | w = </a:t>
            </a:r>
            <a:r>
              <a:rPr kumimoji="0" lang="en-US" sz="3600" b="1" i="1" u="none" strike="noStrike" kern="1200" cap="none" spc="0" normalizeH="0" baseline="0" noProof="0" dirty="0" err="1">
                <a:ln>
                  <a:noFill/>
                </a:ln>
                <a:solidFill>
                  <a:srgbClr val="FF0000"/>
                </a:solidFill>
                <a:effectLst/>
                <a:uLnTx/>
                <a:uFillTx/>
                <a:latin typeface="Corbel"/>
                <a:ea typeface="+mn-ea"/>
                <a:cs typeface="+mn-cs"/>
              </a:rPr>
              <a:t>a</a:t>
            </a:r>
            <a:r>
              <a:rPr kumimoji="0" lang="en-US" sz="3600" b="1" i="0" u="none" strike="noStrike" kern="1200" cap="none" spc="0" normalizeH="0" baseline="30000" noProof="0" dirty="0" err="1">
                <a:ln>
                  <a:noFill/>
                </a:ln>
                <a:solidFill>
                  <a:srgbClr val="FF0000"/>
                </a:solidFill>
                <a:effectLst/>
                <a:uLnTx/>
                <a:uFillTx/>
                <a:latin typeface="Corbel"/>
                <a:ea typeface="+mn-ea"/>
                <a:cs typeface="+mn-cs"/>
              </a:rPr>
              <a:t>M</a:t>
            </a:r>
            <a:r>
              <a:rPr kumimoji="0" lang="en-US" sz="3600" b="1" i="1" u="none" strike="noStrike" kern="1200" cap="none" spc="0" normalizeH="0" baseline="0" noProof="0" dirty="0" err="1">
                <a:ln>
                  <a:noFill/>
                </a:ln>
                <a:solidFill>
                  <a:srgbClr val="FF0000"/>
                </a:solidFill>
                <a:effectLst/>
                <a:uLnTx/>
                <a:uFillTx/>
                <a:latin typeface="Corbel"/>
                <a:ea typeface="+mn-ea"/>
                <a:cs typeface="+mn-cs"/>
              </a:rPr>
              <a:t>b</a:t>
            </a:r>
            <a:r>
              <a:rPr kumimoji="0" lang="en-US" sz="3600" b="1" i="0" u="none" strike="noStrike" kern="1200" cap="none" spc="0" normalizeH="0" baseline="30000" noProof="0" dirty="0" err="1">
                <a:ln>
                  <a:noFill/>
                </a:ln>
                <a:solidFill>
                  <a:srgbClr val="FF0000"/>
                </a:solidFill>
                <a:effectLst/>
                <a:uLnTx/>
                <a:uFillTx/>
                <a:latin typeface="Corbel"/>
                <a:ea typeface="+mn-ea"/>
                <a:cs typeface="+mn-cs"/>
              </a:rPr>
              <a:t>N</a:t>
            </a:r>
            <a:r>
              <a:rPr kumimoji="0" lang="en-US" sz="3600" b="1" i="0" u="none" strike="noStrike" kern="1200" cap="none" spc="0" normalizeH="0" baseline="0" noProof="0" dirty="0">
                <a:ln>
                  <a:noFill/>
                </a:ln>
                <a:solidFill>
                  <a:srgbClr val="FF0000"/>
                </a:solidFill>
                <a:effectLst/>
                <a:uLnTx/>
                <a:uFillTx/>
                <a:latin typeface="Corbel"/>
                <a:ea typeface="+mn-ea"/>
                <a:cs typeface="+mn-cs"/>
              </a:rPr>
              <a:t> and M </a:t>
            </a:r>
            <a:r>
              <a:rPr kumimoji="0" lang="en-US" sz="3600" b="1" i="0" u="none" strike="noStrike" kern="1200" cap="none" spc="0" normalizeH="0" baseline="0" noProof="0" dirty="0">
                <a:ln>
                  <a:noFill/>
                </a:ln>
                <a:solidFill>
                  <a:srgbClr val="FF0000"/>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srgbClr val="FF0000"/>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srgbClr val="FF0000"/>
              </a:solidFill>
              <a:effectLst/>
              <a:uLnTx/>
              <a:uFillTx/>
              <a:latin typeface="Corbel"/>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206306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3"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3"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3"/>
      <p:bldP spid="58" grpId="0"/>
      <p:bldP spid="58" grpId="1"/>
      <p:bldP spid="58" grpId="2"/>
      <p:bldP spid="58" grpId="3"/>
      <p:bldP spid="59" grpId="0"/>
      <p:bldP spid="59" grpId="1"/>
      <p:bldP spid="60" grpId="0"/>
      <p:bldP spid="60" grpId="1"/>
      <p:bldP spid="60" grpId="2"/>
      <p:bldP spid="60" grpId="3"/>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98C85-B6DE-A3D9-4195-C38DABA9211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E4815B5-74CA-B1BC-D2E3-602532A70E89}"/>
              </a:ext>
            </a:extLst>
          </p:cNvPr>
          <p:cNvSpPr>
            <a:spLocks noGrp="1"/>
          </p:cNvSpPr>
          <p:nvPr>
            <p:ph type="body" sz="quarter" idx="12"/>
          </p:nvPr>
        </p:nvSpPr>
        <p:spPr/>
        <p:txBody>
          <a:bodyPr/>
          <a:lstStyle/>
          <a:p>
            <a:r>
              <a:rPr lang="en-US" sz="4400" b="1" i="1" dirty="0">
                <a:effectLst/>
                <a:latin typeface="Times New Roman" panose="02020603050405020304" pitchFamily="18" charset="0"/>
                <a:ea typeface="Calibri" panose="020F0502020204030204" pitchFamily="34" charset="0"/>
              </a:rPr>
              <a:t>A</a:t>
            </a:r>
            <a:r>
              <a:rPr lang="en-US" sz="4400" dirty="0">
                <a:effectLst/>
                <a:latin typeface="Times New Roman" panose="02020603050405020304" pitchFamily="18" charset="0"/>
                <a:ea typeface="Calibri" panose="020F0502020204030204" pitchFamily="34" charset="0"/>
              </a:rPr>
              <a:t>={</a:t>
            </a:r>
            <a:r>
              <a:rPr lang="en-US" sz="4400" b="1" i="1" cap="none" dirty="0">
                <a:effectLst/>
                <a:latin typeface="Times New Roman" panose="02020603050405020304" pitchFamily="18" charset="0"/>
                <a:ea typeface="Calibri" panose="020F0502020204030204" pitchFamily="34" charset="0"/>
              </a:rPr>
              <a:t>a</a:t>
            </a:r>
            <a:r>
              <a:rPr lang="en-US" sz="4400" b="1" i="1" cap="none" baseline="30000" dirty="0">
                <a:effectLst/>
                <a:latin typeface="Times New Roman" panose="02020603050405020304" pitchFamily="18" charset="0"/>
                <a:ea typeface="Calibri" panose="020F0502020204030204" pitchFamily="34" charset="0"/>
              </a:rPr>
              <a:t>n</a:t>
            </a:r>
            <a:r>
              <a:rPr lang="en-US" sz="4400" b="1" i="1" cap="none" dirty="0">
                <a:effectLst/>
                <a:latin typeface="Times New Roman" panose="02020603050405020304" pitchFamily="18" charset="0"/>
                <a:ea typeface="Calibri" panose="020F0502020204030204" pitchFamily="34" charset="0"/>
              </a:rPr>
              <a:t>b</a:t>
            </a:r>
            <a:r>
              <a:rPr lang="en-US" sz="4400" b="1" i="1" cap="none" baseline="30000" dirty="0">
                <a:effectLst/>
                <a:latin typeface="Times New Roman" panose="02020603050405020304" pitchFamily="18" charset="0"/>
                <a:ea typeface="Calibri" panose="020F0502020204030204" pitchFamily="34" charset="0"/>
              </a:rPr>
              <a:t>m</a:t>
            </a:r>
            <a:r>
              <a:rPr lang="en-US" sz="4400" dirty="0">
                <a:effectLst/>
                <a:latin typeface="Times New Roman" panose="02020603050405020304" pitchFamily="18" charset="0"/>
                <a:ea typeface="Calibri" panose="020F0502020204030204" pitchFamily="34" charset="0"/>
              </a:rPr>
              <a:t> | </a:t>
            </a:r>
            <a:r>
              <a:rPr lang="en-US" sz="4400" cap="none" dirty="0">
                <a:effectLst/>
                <a:latin typeface="Times New Roman" panose="02020603050405020304" pitchFamily="18" charset="0"/>
                <a:ea typeface="Calibri" panose="020F0502020204030204" pitchFamily="34" charset="0"/>
              </a:rPr>
              <a:t>where</a:t>
            </a:r>
            <a:r>
              <a:rPr lang="en-US" sz="4400" dirty="0">
                <a:effectLst/>
                <a:latin typeface="Times New Roman" panose="02020603050405020304" pitchFamily="18" charset="0"/>
                <a:ea typeface="Calibri" panose="020F0502020204030204" pitchFamily="34" charset="0"/>
              </a:rPr>
              <a:t> </a:t>
            </a:r>
            <a:r>
              <a:rPr lang="en-US" sz="4400" b="1" i="1" cap="none" dirty="0">
                <a:effectLst/>
                <a:latin typeface="Times New Roman" panose="02020603050405020304" pitchFamily="18" charset="0"/>
                <a:ea typeface="Calibri" panose="020F0502020204030204" pitchFamily="34" charset="0"/>
              </a:rPr>
              <a:t>n &lt; m &lt; 2n</a:t>
            </a:r>
            <a:r>
              <a:rPr lang="en-US" sz="4400" cap="none" dirty="0">
                <a:effectLst/>
                <a:latin typeface="Times New Roman" panose="02020603050405020304" pitchFamily="18" charset="0"/>
                <a:ea typeface="Calibri" panose="020F0502020204030204" pitchFamily="34" charset="0"/>
              </a:rPr>
              <a:t>}</a:t>
            </a:r>
            <a:endParaRPr lang="en-US" sz="7200" cap="none" dirty="0"/>
          </a:p>
        </p:txBody>
      </p:sp>
      <p:sp>
        <p:nvSpPr>
          <p:cNvPr id="4" name="Rectangle 2">
            <a:extLst>
              <a:ext uri="{FF2B5EF4-FFF2-40B4-BE49-F238E27FC236}">
                <a16:creationId xmlns:a16="http://schemas.microsoft.com/office/drawing/2014/main" id="{ACB1C71D-CAA2-BFE9-055F-68FBFEFEE421}"/>
              </a:ext>
            </a:extLst>
          </p:cNvPr>
          <p:cNvSpPr>
            <a:spLocks noChangeArrowheads="1"/>
          </p:cNvSpPr>
          <p:nvPr/>
        </p:nvSpPr>
        <p:spPr bwMode="auto">
          <a:xfrm>
            <a:off x="0" y="2145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6ABADC11-7E99-EB25-FFC0-31D546E045A9}"/>
              </a:ext>
            </a:extLst>
          </p:cNvPr>
          <p:cNvGraphicFramePr>
            <a:graphicFrameLocks noChangeAspect="1"/>
          </p:cNvGraphicFramePr>
          <p:nvPr>
            <p:extLst>
              <p:ext uri="{D42A27DB-BD31-4B8C-83A1-F6EECF244321}">
                <p14:modId xmlns:p14="http://schemas.microsoft.com/office/powerpoint/2010/main" val="2735086503"/>
              </p:ext>
            </p:extLst>
          </p:nvPr>
        </p:nvGraphicFramePr>
        <p:xfrm>
          <a:off x="0" y="2145791"/>
          <a:ext cx="8997696" cy="1473187"/>
        </p:xfrm>
        <a:graphic>
          <a:graphicData uri="http://schemas.openxmlformats.org/presentationml/2006/ole">
            <mc:AlternateContent xmlns:mc="http://schemas.openxmlformats.org/markup-compatibility/2006">
              <mc:Choice xmlns:v="urn:schemas-microsoft-com:vml" Requires="v">
                <p:oleObj r:id="rId2" imgW="5550185" imgH="946032" progId="PBrush">
                  <p:embed/>
                </p:oleObj>
              </mc:Choice>
              <mc:Fallback>
                <p:oleObj r:id="rId2" imgW="5550185" imgH="946032" progId="PBrush">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5791"/>
                        <a:ext cx="8997696" cy="1473187"/>
                      </a:xfrm>
                      <a:prstGeom prst="rect">
                        <a:avLst/>
                      </a:prstGeom>
                      <a:noFill/>
                    </p:spPr>
                  </p:pic>
                </p:oleObj>
              </mc:Fallback>
            </mc:AlternateContent>
          </a:graphicData>
        </a:graphic>
      </p:graphicFrame>
    </p:spTree>
    <p:extLst>
      <p:ext uri="{BB962C8B-B14F-4D97-AF65-F5344CB8AC3E}">
        <p14:creationId xmlns:p14="http://schemas.microsoft.com/office/powerpoint/2010/main" val="32485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solidFill>
                  <a:srgbClr val="FF0000"/>
                </a:solidFill>
              </a:rPr>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normAutofit/>
          </a:bodyPr>
          <a:lstStyle/>
          <a:p>
            <a:pPr>
              <a:spcAft>
                <a:spcPts val="1800"/>
              </a:spcAft>
              <a:buClrTx/>
            </a:pPr>
            <a:r>
              <a:rPr lang="en-US" sz="2600" dirty="0"/>
              <a:t>Consider the language, L = {</a:t>
            </a:r>
            <a:r>
              <a:rPr lang="en-US" sz="2600" dirty="0" err="1"/>
              <a:t>a</a:t>
            </a:r>
            <a:r>
              <a:rPr lang="en-US" sz="2600" baseline="30000" dirty="0" err="1"/>
              <a:t>n</a:t>
            </a:r>
            <a:r>
              <a:rPr lang="en-US" sz="2600" dirty="0" err="1"/>
              <a:t>b</a:t>
            </a:r>
            <a:r>
              <a:rPr lang="en-US" sz="2600" baseline="30000" dirty="0" err="1"/>
              <a:t>n</a:t>
            </a:r>
            <a:r>
              <a:rPr lang="en-US" sz="2600" dirty="0" err="1"/>
              <a:t>c</a:t>
            </a:r>
            <a:r>
              <a:rPr lang="en-US" sz="2600" baseline="30000" dirty="0" err="1"/>
              <a:t>n</a:t>
            </a:r>
            <a:r>
              <a:rPr lang="en-US" sz="2600" dirty="0"/>
              <a:t> | n </a:t>
            </a:r>
            <a:r>
              <a:rPr lang="en-US" sz="2600" dirty="0">
                <a:latin typeface="Cambria Math" panose="02040503050406030204" pitchFamily="18" charset="0"/>
                <a:ea typeface="Cambria Math" panose="02040503050406030204" pitchFamily="18" charset="0"/>
              </a:rPr>
              <a:t>≥</a:t>
            </a:r>
            <a:r>
              <a:rPr lang="en-US" sz="2600" dirty="0"/>
              <a:t> 0} for </a:t>
            </a:r>
            <a:r>
              <a:rPr lang="en-US" sz="2600" dirty="0">
                <a:latin typeface="Cambria Math" panose="02040503050406030204" pitchFamily="18" charset="0"/>
                <a:ea typeface="Cambria Math" panose="02040503050406030204" pitchFamily="18" charset="0"/>
              </a:rPr>
              <a:t>∑</a:t>
            </a:r>
            <a:r>
              <a:rPr lang="en-US" sz="2600" dirty="0"/>
              <a:t>={a, b, c}.</a:t>
            </a:r>
          </a:p>
          <a:p>
            <a:pPr>
              <a:spcAft>
                <a:spcPts val="1800"/>
              </a:spcAft>
              <a:buClrTx/>
            </a:pPr>
            <a:r>
              <a:rPr lang="en-US" sz="2600" dirty="0">
                <a:solidFill>
                  <a:schemeClr val="bg2">
                    <a:lumMod val="50000"/>
                  </a:schemeClr>
                </a:solidFill>
              </a:rPr>
              <a:t>Neither a CFG nor a PDA can be constructed for this language L.</a:t>
            </a:r>
          </a:p>
          <a:p>
            <a:pPr>
              <a:spcAft>
                <a:spcPts val="1800"/>
              </a:spcAft>
              <a:buClrTx/>
            </a:pPr>
            <a:r>
              <a:rPr lang="en-US" sz="2600" dirty="0"/>
              <a:t>Such language cannot be represented using CFL.</a:t>
            </a:r>
          </a:p>
          <a:p>
            <a:pPr>
              <a:spcAft>
                <a:spcPts val="1800"/>
              </a:spcAft>
              <a:buClrTx/>
            </a:pPr>
            <a:r>
              <a:rPr lang="en-US" sz="2600" dirty="0">
                <a:solidFill>
                  <a:schemeClr val="bg2">
                    <a:lumMod val="50000"/>
                  </a:schemeClr>
                </a:solidFill>
              </a:rPr>
              <a:t>A pumping lemma (</a:t>
            </a:r>
            <a:r>
              <a:rPr lang="en-US" sz="2600" dirty="0">
                <a:solidFill>
                  <a:schemeClr val="bg2">
                    <a:lumMod val="50000"/>
                  </a:schemeClr>
                </a:solidFill>
                <a:hlinkClick r:id="rId2" action="ppaction://hlinkfile">
                  <a:extLst>
                    <a:ext uri="{A12FA001-AC4F-418D-AE19-62706E023703}">
                      <ahyp:hlinkClr xmlns:ahyp="http://schemas.microsoft.com/office/drawing/2018/hyperlinkcolor" val="tx"/>
                    </a:ext>
                  </a:extLst>
                </a:hlinkClick>
              </a:rPr>
              <a:t>Theorem 2.34</a:t>
            </a:r>
            <a:r>
              <a:rPr lang="en-US" sz="2600" dirty="0">
                <a:solidFill>
                  <a:schemeClr val="bg2">
                    <a:lumMod val="50000"/>
                  </a:schemeClr>
                </a:solidFill>
              </a:rPr>
              <a:t>) for CFL can be used to prove if a given language is context free. </a:t>
            </a:r>
          </a:p>
        </p:txBody>
      </p:sp>
    </p:spTree>
    <p:extLst>
      <p:ext uri="{BB962C8B-B14F-4D97-AF65-F5344CB8AC3E}">
        <p14:creationId xmlns:p14="http://schemas.microsoft.com/office/powerpoint/2010/main" val="466703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408406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80000"/>
              </a:lnSpc>
              <a:spcAft>
                <a:spcPts val="1800"/>
              </a:spcAft>
              <a:buClrTx/>
              <a:defRPr/>
            </a:pPr>
            <a:r>
              <a:rPr lang="en-US" sz="2800" dirty="0">
                <a:solidFill>
                  <a:schemeClr val="tx1">
                    <a:lumMod val="95000"/>
                    <a:lumOff val="5000"/>
                  </a:schemeClr>
                </a:solidFill>
              </a:rPr>
              <a:t>Recognizing CFL</a:t>
            </a:r>
          </a:p>
          <a:p>
            <a:pPr>
              <a:lnSpc>
                <a:spcPct val="80000"/>
              </a:lnSpc>
              <a:spcAft>
                <a:spcPts val="1800"/>
              </a:spcAft>
              <a:buClrTx/>
              <a:defRPr/>
            </a:pPr>
            <a:r>
              <a:rPr lang="en-US" sz="2800" dirty="0">
                <a:solidFill>
                  <a:schemeClr val="bg2">
                    <a:lumMod val="50000"/>
                  </a:schemeClr>
                </a:solidFill>
              </a:rPr>
              <a:t>PDA –</a:t>
            </a:r>
            <a:r>
              <a:rPr lang="en-US" altLang="en-US" sz="2800" dirty="0">
                <a:solidFill>
                  <a:schemeClr val="bg2">
                    <a:lumMod val="50000"/>
                  </a:schemeClr>
                </a:solidFill>
              </a:rPr>
              <a:t> Schematic, Formal Definition</a:t>
            </a:r>
          </a:p>
          <a:p>
            <a:pPr>
              <a:lnSpc>
                <a:spcPct val="80000"/>
              </a:lnSpc>
              <a:spcAft>
                <a:spcPts val="1800"/>
              </a:spcAft>
              <a:buClrTx/>
              <a:defRPr/>
            </a:pPr>
            <a:r>
              <a:rPr lang="en-US" altLang="en-US" sz="2800" dirty="0">
                <a:solidFill>
                  <a:schemeClr val="tx1">
                    <a:lumMod val="95000"/>
                    <a:lumOff val="5000"/>
                  </a:schemeClr>
                </a:solidFill>
              </a:rPr>
              <a:t>PDA – Example with State Diagram</a:t>
            </a:r>
          </a:p>
          <a:p>
            <a:pPr>
              <a:lnSpc>
                <a:spcPct val="80000"/>
              </a:lnSpc>
              <a:spcAft>
                <a:spcPts val="1800"/>
              </a:spcAft>
              <a:buClrTx/>
              <a:defRPr/>
            </a:pPr>
            <a:endParaRPr lang="en-US" sz="2800" dirty="0">
              <a:solidFill>
                <a:schemeClr val="tx1">
                  <a:lumMod val="95000"/>
                  <a:lumOff val="5000"/>
                </a:schemeClr>
              </a:solidFill>
            </a:endParaRPr>
          </a:p>
          <a:p>
            <a:pPr lvl="1">
              <a:spcAft>
                <a:spcPts val="1800"/>
              </a:spcAft>
              <a:buClrTx/>
            </a:pPr>
            <a:endParaRPr lang="en-US" sz="2800" dirty="0">
              <a:solidFill>
                <a:schemeClr val="tx1">
                  <a:lumMod val="95000"/>
                  <a:lumOff val="5000"/>
                </a:schemeClr>
              </a:solidFill>
            </a:endParaRPr>
          </a:p>
          <a:p>
            <a:pPr>
              <a:spcAft>
                <a:spcPts val="1800"/>
              </a:spcAft>
              <a:buClrTx/>
            </a:pPr>
            <a:endParaRPr lang="en-US" sz="2800" dirty="0">
              <a:solidFill>
                <a:schemeClr val="tx1">
                  <a:lumMod val="95000"/>
                  <a:lumOff val="5000"/>
                </a:schemeClr>
              </a:solidFill>
            </a:endParaRPr>
          </a:p>
          <a:p>
            <a:pPr>
              <a:spcAft>
                <a:spcPts val="1800"/>
              </a:spcAft>
              <a:buClrTx/>
            </a:pPr>
            <a:endParaRPr lang="en-US" sz="2800" dirty="0">
              <a:solidFill>
                <a:schemeClr val="tx1">
                  <a:lumMod val="95000"/>
                  <a:lumOff val="5000"/>
                </a:schemeClr>
              </a:solidFill>
            </a:endParaRPr>
          </a:p>
          <a:p>
            <a:pPr>
              <a:spcAft>
                <a:spcPts val="1800"/>
              </a:spcAft>
              <a:buClrTx/>
            </a:pPr>
            <a:endParaRPr lang="en-US" sz="2800" dirty="0"/>
          </a:p>
          <a:p>
            <a:pPr>
              <a:spcAft>
                <a:spcPts val="1800"/>
              </a:spcAft>
              <a:buClrTx/>
            </a:pPr>
            <a:endParaRPr lang="en-US" sz="2800" dirty="0"/>
          </a:p>
        </p:txBody>
      </p:sp>
    </p:spTree>
    <p:extLst>
      <p:ext uri="{BB962C8B-B14F-4D97-AF65-F5344CB8AC3E}">
        <p14:creationId xmlns:p14="http://schemas.microsoft.com/office/powerpoint/2010/main" val="27252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defRPr/>
            </a:pPr>
            <a:r>
              <a:rPr lang="en-US" sz="2800" dirty="0"/>
              <a:t>Understanding the concept of PDA in terms of recognizing non-regular languages.</a:t>
            </a:r>
          </a:p>
          <a:p>
            <a:pPr>
              <a:spcAft>
                <a:spcPts val="1800"/>
              </a:spcAft>
              <a:buClrTx/>
              <a:defRPr/>
            </a:pPr>
            <a:r>
              <a:rPr lang="en-US" sz="2800" dirty="0">
                <a:solidFill>
                  <a:schemeClr val="bg2">
                    <a:lumMod val="50000"/>
                  </a:schemeClr>
                </a:solidFill>
              </a:rPr>
              <a:t>PDA construction</a:t>
            </a:r>
          </a:p>
          <a:p>
            <a:pPr>
              <a:spcAft>
                <a:spcPts val="1800"/>
              </a:spcAft>
              <a:defRPr/>
            </a:pPr>
            <a:r>
              <a:rPr lang="en-US" sz="2800" dirty="0"/>
              <a:t>Equivalence of CFG with PDA.</a:t>
            </a:r>
          </a:p>
          <a:p>
            <a:pPr>
              <a:spcAft>
                <a:spcPts val="1800"/>
              </a:spcAft>
              <a:defRPr/>
            </a:pPr>
            <a:endParaRPr lang="en-US" sz="2800" dirty="0"/>
          </a:p>
        </p:txBody>
      </p:sp>
    </p:spTree>
    <p:extLst>
      <p:ext uri="{BB962C8B-B14F-4D97-AF65-F5344CB8AC3E}">
        <p14:creationId xmlns:p14="http://schemas.microsoft.com/office/powerpoint/2010/main" val="37279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2800" dirty="0"/>
              <a:t>Understanding the concept of PDA</a:t>
            </a:r>
          </a:p>
          <a:p>
            <a:pPr algn="just">
              <a:spcAft>
                <a:spcPts val="1800"/>
              </a:spcAft>
              <a:buClrTx/>
              <a:defRPr/>
            </a:pPr>
            <a:r>
              <a:rPr lang="en-US" sz="2800" dirty="0">
                <a:solidFill>
                  <a:schemeClr val="bg2">
                    <a:lumMod val="50000"/>
                  </a:schemeClr>
                </a:solidFill>
              </a:rPr>
              <a:t>Relationship among CFL, CFG, PDA, and non-regular languages</a:t>
            </a:r>
          </a:p>
          <a:p>
            <a:pPr algn="just">
              <a:spcAft>
                <a:spcPts val="1800"/>
              </a:spcAft>
              <a:buClrTx/>
              <a:defRPr/>
            </a:pPr>
            <a:r>
              <a:rPr lang="en-US" sz="2800" dirty="0"/>
              <a:t>Able to construct PDAs for given CFL</a:t>
            </a:r>
          </a:p>
        </p:txBody>
      </p:sp>
    </p:spTree>
    <p:extLst>
      <p:ext uri="{BB962C8B-B14F-4D97-AF65-F5344CB8AC3E}">
        <p14:creationId xmlns:p14="http://schemas.microsoft.com/office/powerpoint/2010/main" val="227514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buClrTx/>
            </a:pPr>
            <a:r>
              <a:rPr lang="en-US" altLang="en-US" sz="2000" dirty="0"/>
              <a:t>Have an extra component called stack.</a:t>
            </a:r>
          </a:p>
          <a:p>
            <a:pPr algn="just" eaLnBrk="1" hangingPunct="1">
              <a:lnSpc>
                <a:spcPct val="90000"/>
              </a:lnSpc>
              <a:buClrTx/>
            </a:pPr>
            <a:r>
              <a:rPr lang="en-US" altLang="en-US" sz="2000" dirty="0"/>
              <a:t>Stack provides additional memory beyond the finite amount available in the control.</a:t>
            </a:r>
          </a:p>
          <a:p>
            <a:pPr algn="just" eaLnBrk="1" hangingPunct="1">
              <a:lnSpc>
                <a:spcPct val="90000"/>
              </a:lnSpc>
              <a:buClrTx/>
            </a:pPr>
            <a:r>
              <a:rPr lang="en-US" altLang="en-US" sz="2000" dirty="0"/>
              <a:t>Schematic of a pushdown automaton</a:t>
            </a:r>
          </a:p>
          <a:p>
            <a:pPr lvl="1" eaLnBrk="1" hangingPunct="1">
              <a:lnSpc>
                <a:spcPct val="90000"/>
              </a:lnSpc>
              <a:buClrTx/>
              <a:buFont typeface="Wingdings" panose="05000000000000000000" pitchFamily="2" charset="2"/>
              <a:buChar char="Ø"/>
            </a:pPr>
            <a:r>
              <a:rPr lang="en-US" altLang="en-US" sz="1800" dirty="0"/>
              <a:t>Control represents the states and transition function</a:t>
            </a:r>
          </a:p>
          <a:p>
            <a:pPr lvl="1" eaLnBrk="1" hangingPunct="1">
              <a:lnSpc>
                <a:spcPct val="90000"/>
              </a:lnSpc>
              <a:buClrTx/>
              <a:buFont typeface="Wingdings" panose="05000000000000000000" pitchFamily="2" charset="2"/>
              <a:buChar char="Ø"/>
            </a:pPr>
            <a:r>
              <a:rPr lang="en-US" altLang="en-US" sz="1800" dirty="0"/>
              <a:t>The arrow on the tape, containing the input string, represents the input head, pointing at the next input symbol to be read.</a:t>
            </a:r>
          </a:p>
          <a:p>
            <a:pPr lvl="1" eaLnBrk="1" hangingPunct="1">
              <a:lnSpc>
                <a:spcPct val="90000"/>
              </a:lnSpc>
              <a:buClrTx/>
              <a:buFont typeface="Wingdings" panose="05000000000000000000" pitchFamily="2" charset="2"/>
              <a:buChar char="Ø"/>
            </a:pPr>
            <a:r>
              <a:rPr lang="en-US" altLang="en-US" sz="1800" dirty="0"/>
              <a:t>The arrow on the stack points the top element.</a:t>
            </a:r>
          </a:p>
          <a:p>
            <a:pPr lvl="1" eaLnBrk="1" hangingPunct="1">
              <a:lnSpc>
                <a:spcPct val="90000"/>
              </a:lnSpc>
              <a:buClrTx/>
              <a:buFont typeface="Wingdings" panose="05000000000000000000" pitchFamily="2" charset="2"/>
              <a:buChar char="Ø"/>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buClrTx/>
              <a:buFont typeface="Wingdings" panose="05000000000000000000" pitchFamily="2" charset="2"/>
              <a:buChar char="Ø"/>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buClrTx/>
              <a:buFont typeface="Wingdings" panose="05000000000000000000" pitchFamily="2" charset="2"/>
              <a:buChar char="Ø"/>
            </a:pPr>
            <a:r>
              <a:rPr lang="en-US" altLang="en-US" sz="1800" dirty="0"/>
              <a:t>The top symbol of the stack can be read and removed at any time.</a:t>
            </a:r>
          </a:p>
        </p:txBody>
      </p:sp>
    </p:spTree>
    <p:extLst>
      <p:ext uri="{BB962C8B-B14F-4D97-AF65-F5344CB8AC3E}">
        <p14:creationId xmlns:p14="http://schemas.microsoft.com/office/powerpoint/2010/main" val="82119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solidFill>
                  <a:srgbClr val="FF0000"/>
                </a:solidFill>
              </a:rPr>
              <a:t>Formal Definition</a:t>
            </a:r>
            <a:endParaRPr lang="en-US" dirty="0">
              <a:solidFill>
                <a:srgbClr val="FF0000"/>
              </a:solidFill>
            </a:endParaRPr>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a:xfrm>
            <a:off x="2" y="846142"/>
            <a:ext cx="9136063" cy="5604749"/>
          </a:xfrm>
        </p:spPr>
        <p:txBody>
          <a:bodyPr>
            <a:normAutofit fontScale="92500" lnSpcReduction="10000"/>
          </a:bodyPr>
          <a:lstStyle/>
          <a:p>
            <a:pPr algn="just" eaLnBrk="1" hangingPunct="1">
              <a:buClrTx/>
            </a:pPr>
            <a:r>
              <a:rPr lang="en-US" altLang="en-US" sz="2800" dirty="0">
                <a:solidFill>
                  <a:schemeClr val="bg2">
                    <a:lumMod val="50000"/>
                  </a:schemeClr>
                </a:solidFill>
              </a:rPr>
              <a:t>A pushdown automaton is a 6-touple (Q,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q</a:t>
            </a:r>
            <a:r>
              <a:rPr lang="en-US" altLang="en-US" sz="2800" baseline="-25000" dirty="0">
                <a:solidFill>
                  <a:schemeClr val="bg2">
                    <a:lumMod val="50000"/>
                  </a:schemeClr>
                </a:solidFill>
                <a:cs typeface="Arial" panose="020B0604020202020204" pitchFamily="34" charset="0"/>
                <a:sym typeface="Symbol" panose="05050102010706020507" pitchFamily="18" charset="2"/>
              </a:rPr>
              <a:t>0</a:t>
            </a:r>
            <a:r>
              <a:rPr lang="en-US" altLang="en-US" sz="2800" dirty="0">
                <a:solidFill>
                  <a:schemeClr val="bg2">
                    <a:lumMod val="50000"/>
                  </a:schemeClr>
                </a:solidFill>
                <a:cs typeface="Arial" panose="020B0604020202020204" pitchFamily="34" charset="0"/>
                <a:sym typeface="Symbol" panose="05050102010706020507" pitchFamily="18" charset="2"/>
              </a:rPr>
              <a:t>, F</a:t>
            </a:r>
            <a:r>
              <a:rPr lang="en-US" altLang="en-US" sz="2800" dirty="0">
                <a:solidFill>
                  <a:schemeClr val="bg2">
                    <a:lumMod val="50000"/>
                  </a:schemeClr>
                </a:solidFill>
              </a:rPr>
              <a:t>), where Q,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and F are all finite sets and</a:t>
            </a:r>
          </a:p>
          <a:p>
            <a:pPr lvl="1" algn="just" eaLnBrk="1" hangingPunct="1">
              <a:buClrTx/>
            </a:pPr>
            <a:r>
              <a:rPr lang="en-US" altLang="en-US" dirty="0">
                <a:cs typeface="Arial" panose="020B0604020202020204" pitchFamily="34" charset="0"/>
              </a:rPr>
              <a:t>Q is the set of states,</a:t>
            </a:r>
          </a:p>
          <a:p>
            <a:pPr lvl="1" algn="just" eaLnBrk="1" hangingPunct="1">
              <a:buClrTx/>
            </a:pPr>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buClrTx/>
            </a:pPr>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buClrTx/>
            </a:pP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buClrTx/>
            </a:pPr>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buClrTx/>
            </a:pPr>
            <a:r>
              <a:rPr lang="el-GR" altLang="en-US" b="1" i="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 Q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rPr>
              <a:t>Σ</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n-US" altLang="en-US" sz="2800" b="1" dirty="0">
                <a:solidFill>
                  <a:schemeClr val="bg2">
                    <a:lumMod val="50000"/>
                  </a:schemeClr>
                </a:solidFill>
                <a:latin typeface="Monotype Corsiva" panose="03010101010201010101" pitchFamily="66" charset="0"/>
                <a:cs typeface="Arial" panose="020B0604020202020204" pitchFamily="34" charset="0"/>
                <a:sym typeface="Symbol" panose="05050102010706020507" pitchFamily="18" charset="2"/>
              </a:rPr>
              <a:t>P</a:t>
            </a:r>
            <a:r>
              <a:rPr lang="en-US" altLang="en-US" b="1" dirty="0">
                <a:solidFill>
                  <a:schemeClr val="bg2">
                    <a:lumMod val="50000"/>
                  </a:schemeClr>
                </a:solidFill>
                <a:cs typeface="Arial" panose="020B0604020202020204" pitchFamily="34" charset="0"/>
                <a:sym typeface="Symbol" panose="05050102010706020507" pitchFamily="18" charset="2"/>
              </a:rPr>
              <a:t>(Q </a:t>
            </a:r>
            <a:r>
              <a:rPr lang="el-GR" altLang="en-US" b="1" dirty="0">
                <a:solidFill>
                  <a:schemeClr val="bg2">
                    <a:lumMod val="50000"/>
                  </a:schemeClr>
                </a:solidFill>
                <a:cs typeface="Arial" panose="020B0604020202020204" pitchFamily="34" charset="0"/>
                <a:sym typeface="Symbol" panose="05050102010706020507" pitchFamily="18" charset="2"/>
              </a:rPr>
              <a:t> </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a:t>
            </a:r>
          </a:p>
          <a:p>
            <a:pPr lvl="2" algn="just" eaLnBrk="1" hangingPunct="1">
              <a:buClrTx/>
            </a:pPr>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buClrTx/>
            </a:pPr>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buClrTx/>
            </a:pPr>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buClrTx/>
            </a:pPr>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99898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solidFill>
                  <a:srgbClr val="FF0000"/>
                </a:solidFill>
              </a:rPr>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normAutofit/>
          </a:bodyPr>
          <a:lstStyle/>
          <a:p>
            <a:pPr marL="0" marR="0">
              <a:spcBef>
                <a:spcPts val="0"/>
              </a:spcBef>
              <a:buClrTx/>
            </a:pPr>
            <a:r>
              <a:rPr lang="en-US" sz="2800" b="1" dirty="0">
                <a:solidFill>
                  <a:schemeClr val="bg2">
                    <a:lumMod val="50000"/>
                  </a:schemeClr>
                </a:solidFill>
                <a:effectLst/>
                <a:ea typeface="Calibri" panose="020F0502020204030204" pitchFamily="34" charset="0"/>
                <a:cs typeface="Times New Roman" panose="02020603050405020304" pitchFamily="18" charset="0"/>
              </a:rPr>
              <a:t>Label</a:t>
            </a:r>
            <a:r>
              <a:rPr lang="en-US" sz="2800" dirty="0">
                <a:solidFill>
                  <a:schemeClr val="bg2">
                    <a:lumMod val="50000"/>
                  </a:schemeClr>
                </a:solidFill>
                <a:effectLst/>
                <a:ea typeface="Calibri" panose="020F0502020204030204" pitchFamily="34" charset="0"/>
                <a:cs typeface="Times New Roman" panose="02020603050405020304" pitchFamily="18" charset="0"/>
              </a:rPr>
              <a:t> </a:t>
            </a:r>
            <a:r>
              <a:rPr lang="en-US" sz="2800" b="1" dirty="0">
                <a:solidFill>
                  <a:schemeClr val="bg2">
                    <a:lumMod val="50000"/>
                  </a:schemeClr>
                </a:solidFill>
                <a:effectLst/>
                <a:ea typeface="Calibri" panose="020F0502020204030204" pitchFamily="34" charset="0"/>
                <a:cs typeface="Times New Roman" panose="02020603050405020304" pitchFamily="18" charset="0"/>
              </a:rPr>
              <a:t>description</a:t>
            </a:r>
            <a:r>
              <a:rPr lang="en-US" sz="2800" dirty="0">
                <a:solidFill>
                  <a:schemeClr val="bg2">
                    <a:lumMod val="50000"/>
                  </a:schemeClr>
                </a:solidFill>
                <a:effectLst/>
                <a:ea typeface="Calibri" panose="020F0502020204030204" pitchFamily="34" charset="0"/>
                <a:cs typeface="Times New Roman" panose="02020603050405020304" pitchFamily="18" charset="0"/>
              </a:rPr>
              <a:t>:</a:t>
            </a:r>
          </a:p>
          <a:p>
            <a:pPr marL="0" marR="0">
              <a:spcBef>
                <a:spcPts val="0"/>
              </a:spcBef>
              <a:buClrTx/>
            </a:pPr>
            <a:r>
              <a:rPr lang="en-US" sz="2800" b="1" i="1" dirty="0">
                <a:effectLst/>
                <a:ea typeface="Calibri" panose="020F0502020204030204" pitchFamily="34" charset="0"/>
                <a:cs typeface="Times New Roman" panose="02020603050405020304" pitchFamily="18" charset="0"/>
              </a:rPr>
              <a:t>x</a:t>
            </a:r>
            <a:r>
              <a:rPr lang="en-US" sz="2800" dirty="0">
                <a:effectLst/>
                <a:ea typeface="Calibri" panose="020F0502020204030204" pitchFamily="34" charset="0"/>
                <a:cs typeface="Times New Roman" panose="02020603050405020304" pitchFamily="18" charset="0"/>
              </a:rPr>
              <a:t>, </a:t>
            </a:r>
            <a:r>
              <a:rPr lang="en-US" sz="2800" b="1" i="1" dirty="0">
                <a:effectLst/>
                <a:ea typeface="Calibri" panose="020F0502020204030204" pitchFamily="34" charset="0"/>
                <a:cs typeface="Times New Roman" panose="02020603050405020304" pitchFamily="18" charset="0"/>
              </a:rPr>
              <a:t>y</a:t>
            </a:r>
            <a:r>
              <a:rPr lang="en-US" sz="2800" dirty="0">
                <a:effectLst/>
                <a:ea typeface="Calibri" panose="020F0502020204030204" pitchFamily="34" charset="0"/>
                <a:cs typeface="Times New Roman" panose="02020603050405020304" pitchFamily="18" charset="0"/>
              </a:rPr>
              <a:t> </a:t>
            </a:r>
            <a:r>
              <a:rPr lang="en-US" sz="2800" dirty="0">
                <a:effectLst/>
                <a:ea typeface="Calibri" panose="020F0502020204030204" pitchFamily="34" charset="0"/>
                <a:cs typeface="Times New Roman" panose="02020603050405020304" pitchFamily="18" charset="0"/>
                <a:sym typeface="Wingdings" panose="05000000000000000000" pitchFamily="2" charset="2"/>
              </a:rPr>
              <a:t></a:t>
            </a:r>
            <a:r>
              <a:rPr lang="en-US" sz="2800" dirty="0">
                <a:effectLst/>
                <a:ea typeface="Calibri" panose="020F0502020204030204" pitchFamily="34" charset="0"/>
                <a:cs typeface="Times New Roman" panose="02020603050405020304" pitchFamily="18" charset="0"/>
              </a:rPr>
              <a:t> </a:t>
            </a:r>
            <a:r>
              <a:rPr lang="en-US" sz="2800" b="1" i="1" dirty="0">
                <a:effectLst/>
                <a:ea typeface="Calibri" panose="020F0502020204030204" pitchFamily="34" charset="0"/>
                <a:cs typeface="Times New Roman" panose="02020603050405020304" pitchFamily="18" charset="0"/>
              </a:rPr>
              <a:t>z</a:t>
            </a:r>
            <a:r>
              <a:rPr lang="en-US" sz="2800" dirty="0">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input alphabet from </a:t>
            </a:r>
            <a:r>
              <a:rPr lang="en-US" b="1"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cs typeface="Times New Roman" panose="02020603050405020304" pitchFamily="18" charset="0"/>
              </a:rPr>
              <a:t> if no input is read;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cs typeface="Times New Roman" panose="02020603050405020304" pitchFamily="18" charset="0"/>
              </a:rPr>
              <a:t> if end of input.</a:t>
            </a:r>
          </a:p>
          <a:p>
            <a:pPr marL="631825" lvl="1" indent="-342900">
              <a:lnSpc>
                <a:spcPct val="150000"/>
              </a:lnSpc>
              <a:spcBef>
                <a:spcPts val="0"/>
              </a:spcBef>
              <a:buClrTx/>
              <a:buFont typeface="Wingdings" panose="05000000000000000000" pitchFamily="2" charset="2"/>
              <a:buChar char="Ø"/>
            </a:pP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stack top symbol from </a:t>
            </a:r>
            <a:r>
              <a:rPr lang="en-US"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to be popped;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if no pop; </a:t>
            </a:r>
          </a:p>
          <a:p>
            <a:pPr lvl="1">
              <a:lnSpc>
                <a:spcPct val="150000"/>
              </a:lnSpc>
              <a:spcBef>
                <a:spcPts val="0"/>
              </a:spcBef>
              <a:buClrTx/>
              <a:buFont typeface="Wingdings" panose="05000000000000000000" pitchFamily="2" charset="2"/>
              <a:buChar char="Ø"/>
            </a:pPr>
            <a:r>
              <a:rPr lang="en-US" b="1" i="1" dirty="0">
                <a:effectLst/>
                <a:ea typeface="Calibri" panose="020F0502020204030204" pitchFamily="34" charset="0"/>
              </a:rPr>
              <a:t>z</a:t>
            </a:r>
            <a:r>
              <a:rPr lang="en-US" dirty="0">
                <a:effectLst/>
                <a:ea typeface="Calibri" panose="020F0502020204030204" pitchFamily="34" charset="0"/>
              </a:rPr>
              <a:t>: symbol from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rPr>
              <a:t> to be pushed;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rPr>
              <a:t> if no push;</a:t>
            </a:r>
          </a:p>
          <a:p>
            <a:pPr marL="0" marR="0">
              <a:lnSpc>
                <a:spcPct val="107000"/>
              </a:lnSpc>
              <a:spcBef>
                <a:spcPts val="0"/>
              </a:spcBef>
              <a:spcAft>
                <a:spcPts val="600"/>
              </a:spcAft>
              <a:buClrTx/>
            </a:pPr>
            <a:endParaRPr lang="en-US" sz="2000" b="1" dirty="0">
              <a:effectLst/>
              <a:ea typeface="Calibri" panose="020F0502020204030204" pitchFamily="34" charset="0"/>
              <a:cs typeface="Times New Roman" panose="02020603050405020304" pitchFamily="18" charset="0"/>
            </a:endParaRPr>
          </a:p>
          <a:p>
            <a:pPr marL="0" marR="0">
              <a:spcBef>
                <a:spcPts val="0"/>
              </a:spcBef>
              <a:buClrTx/>
            </a:pPr>
            <a:r>
              <a:rPr lang="en-US" sz="2800" b="1" dirty="0">
                <a:solidFill>
                  <a:schemeClr val="bg2">
                    <a:lumMod val="50000"/>
                  </a:schemeClr>
                </a:solidFill>
                <a:effectLst/>
                <a:ea typeface="Calibri" panose="020F0502020204030204" pitchFamily="34" charset="0"/>
                <a:cs typeface="Times New Roman" panose="02020603050405020304" pitchFamily="18" charset="0"/>
              </a:rPr>
              <a:t>Operations</a:t>
            </a:r>
            <a:r>
              <a:rPr lang="en-US" sz="2800" dirty="0">
                <a:solidFill>
                  <a:schemeClr val="bg2">
                    <a:lumMod val="50000"/>
                  </a:schemeClr>
                </a:solidFill>
                <a:effectLst/>
                <a:ea typeface="Calibri" panose="020F0502020204030204" pitchFamily="34" charset="0"/>
                <a:cs typeface="Times New Roman" panose="02020603050405020304" pitchFamily="18" charset="0"/>
              </a:rPr>
              <a:t>:</a:t>
            </a:r>
          </a:p>
          <a:p>
            <a:pPr marL="631825" lvl="1" indent="-342900">
              <a:lnSpc>
                <a:spcPct val="150000"/>
              </a:lnSpc>
              <a:spcBef>
                <a:spcPts val="0"/>
              </a:spcBef>
              <a:buClrTx/>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No pop/push : </a:t>
            </a: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b="1"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Wingdings" panose="05000000000000000000" pitchFamily="2" charset="2"/>
              </a:rPr>
              <a:t></a:t>
            </a:r>
            <a:r>
              <a:rPr lang="en-US" b="1"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endParaRPr lang="en-US" dirty="0">
              <a:effectLst/>
              <a:ea typeface="Calibri" panose="020F0502020204030204" pitchFamily="34" charset="0"/>
              <a:cs typeface="Times New Roman" panose="02020603050405020304" pitchFamily="18" charset="0"/>
            </a:endParaRPr>
          </a:p>
          <a:p>
            <a:pPr marL="631825" lvl="1" indent="-342900">
              <a:lnSpc>
                <a:spcPct val="150000"/>
              </a:lnSpc>
              <a:spcBef>
                <a:spcPts val="0"/>
              </a:spcBef>
              <a:buClrTx/>
              <a:buFont typeface="Wingdings" panose="05000000000000000000" pitchFamily="2" charset="2"/>
              <a:buChar char="Ø"/>
            </a:pPr>
            <a:r>
              <a:rPr lang="en-US" dirty="0">
                <a:solidFill>
                  <a:schemeClr val="bg2">
                    <a:lumMod val="50000"/>
                  </a:schemeClr>
                </a:solidFill>
                <a:effectLst/>
                <a:ea typeface="Calibri" panose="020F0502020204030204" pitchFamily="34" charset="0"/>
                <a:cs typeface="Times New Roman" panose="02020603050405020304" pitchFamily="18" charset="0"/>
              </a:rPr>
              <a:t>Pop if </a:t>
            </a: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on top (push nothing): </a:t>
            </a:r>
            <a:r>
              <a:rPr lang="en-US" b="1" i="1" dirty="0">
                <a:solidFill>
                  <a:schemeClr val="bg2">
                    <a:lumMod val="50000"/>
                  </a:schemeClr>
                </a:solidFill>
                <a:effectLst/>
                <a:ea typeface="Calibri" panose="020F0502020204030204" pitchFamily="34" charset="0"/>
                <a:cs typeface="Times New Roman" panose="02020603050405020304" pitchFamily="18" charset="0"/>
              </a:rPr>
              <a:t>x</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dirty="0">
                <a:solidFill>
                  <a:schemeClr val="bg2">
                    <a:lumMod val="50000"/>
                  </a:schemeClr>
                </a:solidFill>
                <a:effectLst/>
                <a:ea typeface="Calibri" panose="020F0502020204030204" pitchFamily="34" charset="0"/>
                <a:cs typeface="Times New Roman" panose="02020603050405020304" pitchFamily="18" charset="0"/>
                <a:sym typeface="Wingdings" panose="05000000000000000000" pitchFamily="2"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if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on top, pop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and push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dirty="0">
                <a:solidFill>
                  <a:schemeClr val="bg2">
                    <a:lumMod val="50000"/>
                  </a:schemeClr>
                </a:solidFill>
                <a:effectLst/>
                <a:ea typeface="Calibri" panose="020F0502020204030204" pitchFamily="34" charset="0"/>
              </a:rPr>
              <a:t>Push </a:t>
            </a:r>
            <a:r>
              <a:rPr lang="en-US" b="1" i="1" dirty="0">
                <a:solidFill>
                  <a:schemeClr val="bg2">
                    <a:lumMod val="50000"/>
                  </a:schemeClr>
                </a:solidFill>
                <a:effectLst/>
                <a:ea typeface="Calibri" panose="020F0502020204030204" pitchFamily="34" charset="0"/>
              </a:rPr>
              <a:t>z</a:t>
            </a:r>
            <a:r>
              <a:rPr lang="en-US" dirty="0">
                <a:solidFill>
                  <a:schemeClr val="bg2">
                    <a:lumMod val="50000"/>
                  </a:schemeClr>
                </a:solidFill>
                <a:effectLst/>
                <a:ea typeface="Calibri" panose="020F0502020204030204" pitchFamily="34" charset="0"/>
              </a:rPr>
              <a:t> (pop nothing): </a:t>
            </a:r>
            <a:r>
              <a:rPr lang="en-US" b="1" i="1" dirty="0">
                <a:solidFill>
                  <a:schemeClr val="bg2">
                    <a:lumMod val="50000"/>
                  </a:schemeClr>
                </a:solidFill>
                <a:effectLst/>
                <a:ea typeface="Calibri" panose="020F0502020204030204" pitchFamily="34" charset="0"/>
              </a:rPr>
              <a:t>x</a:t>
            </a:r>
            <a:r>
              <a:rPr lang="en-US" dirty="0">
                <a:solidFill>
                  <a:schemeClr val="bg2">
                    <a:lumMod val="50000"/>
                  </a:schemeClr>
                </a:solidFill>
                <a:effectLst/>
                <a:ea typeface="Calibri" panose="020F0502020204030204" pitchFamily="34" charset="0"/>
              </a:rPr>
              <a:t>,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rPr>
              <a:t> </a:t>
            </a:r>
            <a:r>
              <a:rPr lang="en-US" dirty="0">
                <a:solidFill>
                  <a:schemeClr val="bg2">
                    <a:lumMod val="50000"/>
                  </a:schemeClr>
                </a:solidFill>
                <a:effectLst/>
                <a:ea typeface="Calibri" panose="020F0502020204030204" pitchFamily="34" charset="0"/>
                <a:cs typeface="Times New Roman" panose="02020603050405020304" pitchFamily="18" charset="0"/>
                <a:sym typeface="Wingdings" panose="05000000000000000000" pitchFamily="2" charset="2"/>
              </a:rPr>
              <a:t></a:t>
            </a:r>
            <a:r>
              <a:rPr lang="en-US" dirty="0">
                <a:solidFill>
                  <a:schemeClr val="bg2">
                    <a:lumMod val="50000"/>
                  </a:schemeClr>
                </a:solidFill>
                <a:effectLst/>
                <a:ea typeface="Calibri" panose="020F0502020204030204" pitchFamily="34" charset="0"/>
              </a:rPr>
              <a:t> </a:t>
            </a:r>
            <a:r>
              <a:rPr lang="en-US" b="1" i="1" dirty="0">
                <a:solidFill>
                  <a:schemeClr val="bg2">
                    <a:lumMod val="50000"/>
                  </a:schemeClr>
                </a:solidFill>
                <a:effectLst/>
                <a:ea typeface="Calibri" panose="020F0502020204030204" pitchFamily="34" charset="0"/>
              </a:rPr>
              <a:t>z</a:t>
            </a:r>
            <a:endParaRPr lang="en-US" dirty="0">
              <a:solidFill>
                <a:schemeClr val="bg2">
                  <a:lumMod val="50000"/>
                </a:schemeClr>
              </a:solidFill>
            </a:endParaRPr>
          </a:p>
        </p:txBody>
      </p:sp>
    </p:spTree>
    <p:extLst>
      <p:ext uri="{BB962C8B-B14F-4D97-AF65-F5344CB8AC3E}">
        <p14:creationId xmlns:p14="http://schemas.microsoft.com/office/powerpoint/2010/main" val="329703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solidFill>
                  <a:schemeClr val="bg2">
                    <a:lumMod val="50000"/>
                  </a:schemeClr>
                </a:solidFill>
              </a:rPr>
              <a:t>For </a:t>
            </a:r>
            <a:r>
              <a:rPr lang="en-US" sz="1900" u="sng" dirty="0">
                <a:solidFill>
                  <a:schemeClr val="bg2">
                    <a:lumMod val="50000"/>
                  </a:schemeClr>
                </a:solidFill>
              </a:rPr>
              <a:t>2</a:t>
            </a:r>
            <a:r>
              <a:rPr lang="en-US" sz="1900" dirty="0">
                <a:solidFill>
                  <a:schemeClr val="bg2">
                    <a:lumMod val="50000"/>
                  </a:schemeClr>
                </a:solidFill>
              </a:rPr>
              <a:t> </a:t>
            </a:r>
            <a:r>
              <a:rPr lang="en-US" sz="1900" b="1" i="1" dirty="0">
                <a:solidFill>
                  <a:schemeClr val="bg2">
                    <a:lumMod val="50000"/>
                  </a:schemeClr>
                </a:solidFill>
                <a:latin typeface="+mj-lt"/>
              </a:rPr>
              <a:t>a</a:t>
            </a:r>
            <a:r>
              <a:rPr lang="en-US" sz="1900" dirty="0">
                <a:solidFill>
                  <a:schemeClr val="bg2">
                    <a:lumMod val="50000"/>
                  </a:schemeClr>
                </a:solidFill>
              </a:rPr>
              <a:t>’s, there must be </a:t>
            </a:r>
            <a:r>
              <a:rPr lang="en-US" sz="1900" i="1" dirty="0">
                <a:solidFill>
                  <a:schemeClr val="bg2">
                    <a:lumMod val="50000"/>
                  </a:schemeClr>
                </a:solidFill>
              </a:rPr>
              <a:t>minimum</a:t>
            </a:r>
            <a:r>
              <a:rPr lang="en-US" sz="1900" dirty="0">
                <a:solidFill>
                  <a:schemeClr val="bg2">
                    <a:lumMod val="50000"/>
                  </a:schemeClr>
                </a:solidFill>
              </a:rPr>
              <a:t> </a:t>
            </a:r>
            <a:r>
              <a:rPr lang="en-US" sz="1900" u="sng" dirty="0">
                <a:solidFill>
                  <a:schemeClr val="bg2">
                    <a:lumMod val="50000"/>
                  </a:schemeClr>
                </a:solidFill>
              </a:rPr>
              <a:t>1</a:t>
            </a:r>
            <a:r>
              <a:rPr lang="en-US" sz="1900" dirty="0">
                <a:solidFill>
                  <a:schemeClr val="bg2">
                    <a:lumMod val="50000"/>
                  </a:schemeClr>
                </a:solidFill>
              </a:rPr>
              <a:t> </a:t>
            </a:r>
            <a:r>
              <a:rPr lang="en-US" sz="1900" b="1" i="1" dirty="0">
                <a:solidFill>
                  <a:schemeClr val="bg2">
                    <a:lumMod val="50000"/>
                  </a:schemeClr>
                </a:solidFill>
                <a:latin typeface="+mj-lt"/>
              </a:rPr>
              <a:t>b</a:t>
            </a:r>
            <a:r>
              <a:rPr lang="en-US" sz="1900" dirty="0">
                <a:solidFill>
                  <a:schemeClr val="bg2">
                    <a:lumMod val="50000"/>
                  </a:schemeClr>
                </a:solidFill>
              </a:rPr>
              <a:t> or </a:t>
            </a:r>
            <a:r>
              <a:rPr lang="en-US" sz="1900" i="1" dirty="0">
                <a:solidFill>
                  <a:schemeClr val="bg2">
                    <a:lumMod val="50000"/>
                  </a:schemeClr>
                </a:solidFill>
              </a:rPr>
              <a:t>more</a:t>
            </a:r>
            <a:r>
              <a:rPr lang="en-US" sz="1900" dirty="0">
                <a:solidFill>
                  <a:schemeClr val="bg2">
                    <a:lumMod val="50000"/>
                  </a:schemeClr>
                </a:solidFill>
              </a:rPr>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solidFill>
                  <a:schemeClr val="bg2">
                    <a:lumMod val="50000"/>
                  </a:schemeClr>
                </a:solidFill>
              </a:rPr>
              <a:t>For </a:t>
            </a:r>
            <a:r>
              <a:rPr lang="en-US" sz="1900" u="sng" dirty="0">
                <a:solidFill>
                  <a:schemeClr val="bg2">
                    <a:lumMod val="50000"/>
                  </a:schemeClr>
                </a:solidFill>
              </a:rPr>
              <a:t>5/6</a:t>
            </a:r>
            <a:r>
              <a:rPr lang="en-US" sz="1900" dirty="0">
                <a:solidFill>
                  <a:schemeClr val="bg2">
                    <a:lumMod val="50000"/>
                  </a:schemeClr>
                </a:solidFill>
              </a:rPr>
              <a:t> </a:t>
            </a:r>
            <a:r>
              <a:rPr lang="en-US" sz="1900" b="1" i="1" dirty="0">
                <a:solidFill>
                  <a:schemeClr val="bg2">
                    <a:lumMod val="50000"/>
                  </a:schemeClr>
                </a:solidFill>
                <a:latin typeface="+mj-lt"/>
              </a:rPr>
              <a:t>a</a:t>
            </a:r>
            <a:r>
              <a:rPr lang="en-US" sz="1900" dirty="0">
                <a:solidFill>
                  <a:schemeClr val="bg2">
                    <a:lumMod val="50000"/>
                  </a:schemeClr>
                </a:solidFill>
              </a:rPr>
              <a:t>’s, there must be </a:t>
            </a:r>
            <a:r>
              <a:rPr lang="en-US" sz="1900" i="1" dirty="0">
                <a:solidFill>
                  <a:schemeClr val="bg2">
                    <a:lumMod val="50000"/>
                  </a:schemeClr>
                </a:solidFill>
              </a:rPr>
              <a:t>minimum</a:t>
            </a:r>
            <a:r>
              <a:rPr lang="en-US" sz="1900" dirty="0">
                <a:solidFill>
                  <a:schemeClr val="bg2">
                    <a:lumMod val="50000"/>
                  </a:schemeClr>
                </a:solidFill>
              </a:rPr>
              <a:t> </a:t>
            </a:r>
            <a:r>
              <a:rPr lang="en-US" sz="1900" u="sng" dirty="0">
                <a:solidFill>
                  <a:schemeClr val="bg2">
                    <a:lumMod val="50000"/>
                  </a:schemeClr>
                </a:solidFill>
              </a:rPr>
              <a:t>3</a:t>
            </a:r>
            <a:r>
              <a:rPr lang="en-US" sz="1900" dirty="0">
                <a:solidFill>
                  <a:schemeClr val="bg2">
                    <a:lumMod val="50000"/>
                  </a:schemeClr>
                </a:solidFill>
              </a:rPr>
              <a:t> </a:t>
            </a:r>
            <a:r>
              <a:rPr lang="en-US" sz="1900" b="1" i="1" dirty="0">
                <a:solidFill>
                  <a:schemeClr val="bg2">
                    <a:lumMod val="50000"/>
                  </a:schemeClr>
                </a:solidFill>
                <a:latin typeface="+mj-lt"/>
              </a:rPr>
              <a:t>b</a:t>
            </a:r>
            <a:r>
              <a:rPr lang="en-US" sz="1900" dirty="0">
                <a:solidFill>
                  <a:schemeClr val="bg2">
                    <a:lumMod val="50000"/>
                  </a:schemeClr>
                </a:solidFill>
              </a:rPr>
              <a:t>’s or </a:t>
            </a:r>
            <a:r>
              <a:rPr lang="en-US" sz="1900" i="1" dirty="0">
                <a:solidFill>
                  <a:schemeClr val="bg2">
                    <a:lumMod val="50000"/>
                  </a:schemeClr>
                </a:solidFill>
              </a:rPr>
              <a:t>more</a:t>
            </a:r>
            <a:r>
              <a:rPr lang="en-US" sz="1900" dirty="0">
                <a:solidFill>
                  <a:schemeClr val="bg2">
                    <a:lumMod val="50000"/>
                  </a:schemeClr>
                </a:solidFill>
              </a:rPr>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buClrTx/>
            </a:pPr>
            <a:r>
              <a:rPr lang="en-US" b="1" dirty="0">
                <a:solidFill>
                  <a:schemeClr val="bg2">
                    <a:lumMod val="50000"/>
                  </a:schemeClr>
                </a:solidFill>
              </a:rPr>
              <a:t>Solution: </a:t>
            </a:r>
          </a:p>
          <a:p>
            <a:pPr>
              <a:lnSpc>
                <a:spcPct val="120000"/>
              </a:lnSpc>
              <a:spcBef>
                <a:spcPts val="0"/>
              </a:spcBef>
              <a:buClrTx/>
            </a:pPr>
            <a:r>
              <a:rPr lang="en-US" sz="2000" dirty="0"/>
              <a:t>Push all </a:t>
            </a:r>
            <a:r>
              <a:rPr lang="en-US" sz="2000" b="1" i="1" dirty="0">
                <a:latin typeface="+mj-lt"/>
              </a:rPr>
              <a:t>a</a:t>
            </a:r>
            <a:r>
              <a:rPr lang="en-US" sz="2000" dirty="0"/>
              <a:t>’s of the input into the stack. </a:t>
            </a:r>
          </a:p>
          <a:p>
            <a:pPr>
              <a:lnSpc>
                <a:spcPct val="120000"/>
              </a:lnSpc>
              <a:spcBef>
                <a:spcPts val="0"/>
              </a:spcBef>
              <a:buClrTx/>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buClrTx/>
            </a:pPr>
            <a:r>
              <a:rPr lang="en-US" sz="2000" dirty="0">
                <a:solidFill>
                  <a:schemeClr val="bg2">
                    <a:lumMod val="50000"/>
                  </a:schemeClr>
                </a:solidFill>
              </a:rPr>
              <a:t>If the number of </a:t>
            </a:r>
            <a:r>
              <a:rPr lang="en-US" sz="2000" b="1" i="1" dirty="0">
                <a:solidFill>
                  <a:schemeClr val="bg2">
                    <a:lumMod val="50000"/>
                  </a:schemeClr>
                </a:solidFill>
                <a:latin typeface="+mj-lt"/>
              </a:rPr>
              <a:t>a</a:t>
            </a:r>
            <a:r>
              <a:rPr lang="en-US" sz="2000" dirty="0">
                <a:solidFill>
                  <a:schemeClr val="bg2">
                    <a:lumMod val="50000"/>
                  </a:schemeClr>
                </a:solidFill>
              </a:rPr>
              <a:t>’s are odd, only one </a:t>
            </a:r>
            <a:r>
              <a:rPr lang="en-US" sz="2000" b="1" i="1" dirty="0">
                <a:solidFill>
                  <a:schemeClr val="bg2">
                    <a:lumMod val="50000"/>
                  </a:schemeClr>
                </a:solidFill>
                <a:latin typeface="+mj-lt"/>
              </a:rPr>
              <a:t>a</a:t>
            </a:r>
            <a:r>
              <a:rPr lang="en-US" sz="2000" dirty="0">
                <a:solidFill>
                  <a:schemeClr val="bg2">
                    <a:lumMod val="50000"/>
                  </a:schemeClr>
                </a:solidFill>
              </a:rPr>
              <a:t> will be popped for the last </a:t>
            </a:r>
            <a:r>
              <a:rPr lang="en-US" sz="2000" b="1" i="1" dirty="0">
                <a:solidFill>
                  <a:schemeClr val="bg2">
                    <a:lumMod val="50000"/>
                  </a:schemeClr>
                </a:solidFill>
                <a:latin typeface="+mj-lt"/>
              </a:rPr>
              <a:t>b</a:t>
            </a:r>
            <a:r>
              <a:rPr lang="en-US" sz="2000" dirty="0">
                <a:solidFill>
                  <a:schemeClr val="bg2">
                    <a:lumMod val="50000"/>
                  </a:schemeClr>
                </a:solidFill>
              </a:rPr>
              <a:t>. </a:t>
            </a:r>
          </a:p>
          <a:p>
            <a:pPr>
              <a:lnSpc>
                <a:spcPct val="120000"/>
              </a:lnSpc>
              <a:spcBef>
                <a:spcPts val="0"/>
              </a:spcBef>
              <a:buClrTx/>
            </a:pPr>
            <a:r>
              <a:rPr lang="en-US" sz="2000" dirty="0"/>
              <a:t>Empty the stack. </a:t>
            </a:r>
          </a:p>
          <a:p>
            <a:pPr>
              <a:lnSpc>
                <a:spcPct val="120000"/>
              </a:lnSpc>
              <a:spcBef>
                <a:spcPts val="0"/>
              </a:spcBef>
              <a:buClrTx/>
            </a:pPr>
            <a:r>
              <a:rPr lang="en-US" sz="2000" dirty="0"/>
              <a:t>Read/scan rest of the </a:t>
            </a:r>
            <a:r>
              <a:rPr lang="en-US" sz="2000" b="1" i="1" dirty="0">
                <a:latin typeface="+mj-lt"/>
              </a:rPr>
              <a:t>b</a:t>
            </a:r>
            <a:r>
              <a:rPr lang="en-US" sz="2000" dirty="0"/>
              <a:t>’s, if remains.</a:t>
            </a:r>
          </a:p>
          <a:p>
            <a:pPr>
              <a:lnSpc>
                <a:spcPct val="120000"/>
              </a:lnSpc>
              <a:spcBef>
                <a:spcPts val="0"/>
              </a:spcBef>
              <a:buClrTx/>
            </a:pPr>
            <a:endParaRPr lang="en-US" sz="2000" dirty="0"/>
          </a:p>
          <a:p>
            <a:pPr>
              <a:lnSpc>
                <a:spcPct val="120000"/>
              </a:lnSpc>
              <a:spcBef>
                <a:spcPts val="0"/>
              </a:spcBef>
              <a:buClrTx/>
            </a:pPr>
            <a:endParaRPr lang="en-US" sz="2000" dirty="0"/>
          </a:p>
        </p:txBody>
      </p:sp>
    </p:spTree>
    <p:extLst>
      <p:ext uri="{BB962C8B-B14F-4D97-AF65-F5344CB8AC3E}">
        <p14:creationId xmlns:p14="http://schemas.microsoft.com/office/powerpoint/2010/main" val="155391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80225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5315D3-49BD-429A-A2F8-45D181756AEF}">
  <ds:schemaRefs>
    <ds:schemaRef ds:uri="http://schemas.microsoft.com/sharepoint/v3/contenttype/forms"/>
  </ds:schemaRefs>
</ds:datastoreItem>
</file>

<file path=customXml/itemProps2.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2127</TotalTime>
  <Words>1158</Words>
  <Application>Microsoft Office PowerPoint</Application>
  <PresentationFormat>On-screen Show (4:3)</PresentationFormat>
  <Paragraphs>215</Paragraphs>
  <Slides>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Arial Black</vt:lpstr>
      <vt:lpstr>Calibri</vt:lpstr>
      <vt:lpstr>Cambria Math</vt:lpstr>
      <vt:lpstr>Corbel</vt:lpstr>
      <vt:lpstr>Monotype Corsiva</vt:lpstr>
      <vt:lpstr>Times New Roman</vt:lpstr>
      <vt:lpstr>Wingdings</vt:lpstr>
      <vt:lpstr>AIUB 2020</vt:lpstr>
      <vt:lpstr>PBrush</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394</cp:revision>
  <dcterms:created xsi:type="dcterms:W3CDTF">2020-07-03T15:11:23Z</dcterms:created>
  <dcterms:modified xsi:type="dcterms:W3CDTF">2023-07-26T07:48:00Z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