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89" r:id="rId9"/>
    <p:sldId id="290" r:id="rId10"/>
    <p:sldId id="300" r:id="rId11"/>
    <p:sldId id="301" r:id="rId12"/>
    <p:sldId id="282" r:id="rId13"/>
    <p:sldId id="292" r:id="rId14"/>
    <p:sldId id="291" r:id="rId15"/>
    <p:sldId id="293" r:id="rId16"/>
    <p:sldId id="297" r:id="rId17"/>
    <p:sldId id="298"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27" autoAdjust="0"/>
    <p:restoredTop sz="92393" autoAdjust="0"/>
  </p:normalViewPr>
  <p:slideViewPr>
    <p:cSldViewPr snapToGrid="0">
      <p:cViewPr varScale="1">
        <p:scale>
          <a:sx n="45" d="100"/>
          <a:sy n="45" d="100"/>
        </p:scale>
        <p:origin x="1049"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8/6/2023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8</a:t>
            </a:fld>
            <a:endParaRPr lang="en-US"/>
          </a:p>
        </p:txBody>
      </p:sp>
    </p:spTree>
    <p:extLst>
      <p:ext uri="{BB962C8B-B14F-4D97-AF65-F5344CB8AC3E}">
        <p14:creationId xmlns:p14="http://schemas.microsoft.com/office/powerpoint/2010/main" val="3780750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br>
              <a:rPr lang="en-US" dirty="0">
                <a:solidFill>
                  <a:srgbClr val="FF0000"/>
                </a:solidFill>
              </a:rPr>
            </a:br>
            <a:r>
              <a:rPr lang="en-US" dirty="0">
                <a:solidFill>
                  <a:srgbClr val="FF0000"/>
                </a:solidFill>
              </a:rPr>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828800" cy="407988"/>
          </a:xfrm>
        </p:spPr>
        <p:txBody>
          <a:bodyPr>
            <a:normAutofit fontScale="85000" lnSpcReduction="10000"/>
          </a:bodyPr>
          <a:lstStyle/>
          <a:p>
            <a:pPr algn="ctr"/>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Afroza Nahar, Associate Professor, </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solidFill>
                  <a:srgbClr val="FF0000"/>
                </a:solidFill>
              </a:rPr>
              <a:t>Testing 1: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517525" indent="-293688" algn="just">
              <a:buClrTx/>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Cross (</a:t>
            </a:r>
            <a:r>
              <a:rPr lang="en-US" altLang="en-US" sz="2000"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solidFill>
                  <a:schemeClr val="bg2">
                    <a:lumMod val="50000"/>
                  </a:schemeClr>
                </a:solidFill>
              </a:rPr>
              <a:t>) every second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from left to right. Skip </a:t>
            </a:r>
            <a:r>
              <a:rPr lang="en-US" altLang="en-US" sz="2000" dirty="0">
                <a:solidFill>
                  <a:schemeClr val="bg2">
                    <a:lumMod val="50000"/>
                  </a:schemeClr>
                </a:solidFill>
                <a:latin typeface="Cambria Math" panose="02040503050406030204" pitchFamily="18" charset="0"/>
                <a:ea typeface="Cambria Math" panose="02040503050406030204" pitchFamily="18" charset="0"/>
              </a:rPr>
              <a:t>⌴</a:t>
            </a:r>
            <a:r>
              <a:rPr lang="en-US" altLang="en-US" sz="2000" dirty="0">
                <a:solidFill>
                  <a:schemeClr val="bg2">
                    <a:lumMod val="50000"/>
                  </a:schemeClr>
                </a:solidFill>
              </a:rPr>
              <a:t> from left,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If there is no 0 to cross after skipping a 0 (means odd number of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s), REJECT</a:t>
            </a:r>
            <a:r>
              <a:rPr lang="en-US" altLang="en-US" sz="2000" dirty="0"/>
              <a:t>.</a:t>
            </a:r>
          </a:p>
          <a:p>
            <a:pPr marL="517525" indent="-293688" algn="just">
              <a:buClrTx/>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solidFill>
                  <a:schemeClr val="bg2">
                    <a:lumMod val="50000"/>
                  </a:schemeClr>
                </a:solidFill>
              </a:rPr>
              <a:t>Implementation level simulation</a:t>
            </a:r>
            <a:r>
              <a:rPr lang="en-US" altLang="en-US" sz="2000" dirty="0">
                <a:solidFill>
                  <a:schemeClr val="bg2">
                    <a:lumMod val="50000"/>
                  </a:schemeClr>
                </a:solidFill>
              </a:rPr>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3188801163"/>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bg2">
                              <a:lumMod val="50000"/>
                            </a:schemeClr>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solidFill>
                  <a:schemeClr val="bg2">
                    <a:lumMod val="50000"/>
                  </a:schemeClr>
                </a:solidFill>
              </a:rPr>
              <a:t>Testing 2: </a:t>
            </a:r>
            <a:r>
              <a:rPr lang="en-US" altLang="en-US" dirty="0">
                <a:solidFill>
                  <a:schemeClr val="bg2">
                    <a:lumMod val="50000"/>
                  </a:schemeClr>
                </a:solidFill>
                <a:latin typeface="Cambria Math" panose="02040503050406030204" pitchFamily="18" charset="0"/>
                <a:ea typeface="Cambria Math" panose="02040503050406030204" pitchFamily="18" charset="0"/>
              </a:rPr>
              <a:t>A = { 0</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j</a:t>
            </a:r>
            <a:r>
              <a:rPr lang="en-US" altLang="en-US" dirty="0">
                <a:solidFill>
                  <a:schemeClr val="bg2">
                    <a:lumMod val="50000"/>
                  </a:schemeClr>
                </a:solidFill>
                <a:latin typeface="Cambria Math" panose="02040503050406030204" pitchFamily="18" charset="0"/>
                <a:ea typeface="Cambria Math" panose="02040503050406030204" pitchFamily="18" charset="0"/>
              </a:rPr>
              <a:t> | j=2</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n</a:t>
            </a:r>
            <a:r>
              <a:rPr lang="en-US" altLang="en-US" dirty="0">
                <a:solidFill>
                  <a:schemeClr val="bg2">
                    <a:lumMod val="50000"/>
                  </a:schemeClr>
                </a:solidFill>
                <a:latin typeface="Cambria Math" panose="02040503050406030204" pitchFamily="18" charset="0"/>
                <a:ea typeface="Cambria Math" panose="02040503050406030204" pitchFamily="18" charset="0"/>
              </a:rPr>
              <a:t> }</a:t>
            </a:r>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517525" indent="-293688" algn="just">
              <a:buClrTx/>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Cross (</a:t>
            </a:r>
            <a:r>
              <a:rPr lang="en-US" altLang="en-US" sz="2000"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solidFill>
                  <a:schemeClr val="bg2">
                    <a:lumMod val="50000"/>
                  </a:schemeClr>
                </a:solidFill>
              </a:rPr>
              <a:t>) every second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from left to right. Skip </a:t>
            </a:r>
            <a:r>
              <a:rPr lang="en-US" altLang="en-US" sz="2000" dirty="0">
                <a:solidFill>
                  <a:schemeClr val="bg2">
                    <a:lumMod val="50000"/>
                  </a:schemeClr>
                </a:solidFill>
                <a:latin typeface="Cambria Math" panose="02040503050406030204" pitchFamily="18" charset="0"/>
                <a:ea typeface="Cambria Math" panose="02040503050406030204" pitchFamily="18" charset="0"/>
              </a:rPr>
              <a:t>⌴</a:t>
            </a:r>
            <a:r>
              <a:rPr lang="en-US" altLang="en-US" sz="2000" dirty="0">
                <a:solidFill>
                  <a:schemeClr val="bg2">
                    <a:lumMod val="50000"/>
                  </a:schemeClr>
                </a:solidFill>
              </a:rPr>
              <a:t> from left,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If there is no 0 to cross after skipping a 0 (means odd number of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s), REJECT.</a:t>
            </a:r>
          </a:p>
          <a:p>
            <a:pPr marL="517525" indent="-293688" algn="just">
              <a:buClrTx/>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solidFill>
                  <a:schemeClr val="bg2">
                    <a:lumMod val="50000"/>
                  </a:schemeClr>
                </a:solidFill>
              </a:rPr>
              <a:t>Implementation level simulation</a:t>
            </a:r>
            <a:r>
              <a:rPr lang="en-US" altLang="en-US" sz="2000" dirty="0">
                <a:solidFill>
                  <a:schemeClr val="bg2">
                    <a:lumMod val="50000"/>
                  </a:schemeClr>
                </a:solidFill>
              </a:rPr>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1826808383"/>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bg2">
                              <a:lumMod val="50000"/>
                            </a:schemeClr>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solidFill>
                  <a:srgbClr val="FF0000"/>
                </a:solidFill>
              </a:rPr>
              <a:t>State Diagram: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288925" indent="-288925" algn="just">
              <a:spcBef>
                <a:spcPts val="0"/>
              </a:spcBef>
              <a:buClrTx/>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ClrTx/>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ClrTx/>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ClrTx/>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ClrTx/>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solidFill>
                  <a:schemeClr val="bg2">
                    <a:lumMod val="50000"/>
                  </a:schemeClr>
                </a:solidFill>
              </a:rPr>
              <a:t>Low level Description</a:t>
            </a:r>
            <a:r>
              <a:rPr lang="en-US" altLang="en-US" sz="2000" dirty="0">
                <a:solidFill>
                  <a:schemeClr val="bg2">
                    <a:lumMod val="50000"/>
                  </a:schemeClr>
                </a:solidFill>
              </a:rPr>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48284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61391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Cambria Math" panose="02040503050406030204" pitchFamily="18" charset="0"/>
                <a:ea typeface="Cambria Math" panose="02040503050406030204" pitchFamily="18" charset="0"/>
              </a:rPr>
              <a:t>⌴,</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6728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39267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0,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457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atin typeface="Arial Narrow" panose="020B0606020202030204" pitchFamily="34" charset="0"/>
              <a:sym typeface="Symbol" panose="05050102010706020507" pitchFamily="18" charset="2"/>
            </a:endParaRPr>
          </a:p>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sym typeface="Wingdings" panose="05000000000000000000" pitchFamily="2" charset="2"/>
              </a:rPr>
              <a:t>, L</a:t>
            </a:r>
          </a:p>
          <a:p>
            <a:pPr algn="ctr"/>
            <a:endParaRPr lang="en-US" b="1" dirty="0">
              <a:latin typeface="Arial Narrow" panose="020B0606020202030204" pitchFamily="34" charset="0"/>
              <a:sym typeface="Wingdings" panose="05000000000000000000" pitchFamily="2" charset="2"/>
            </a:endParaRPr>
          </a:p>
          <a:p>
            <a:pPr algn="ct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1097280"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x,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3" y="5490361"/>
            <a:ext cx="1005840"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x,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solidFill>
                  <a:schemeClr val="bg2">
                    <a:lumMod val="50000"/>
                  </a:schemeClr>
                </a:solidFill>
                <a:latin typeface="Cambria Math" panose="02040503050406030204" pitchFamily="18" charset="0"/>
                <a:ea typeface="Cambria Math" panose="02040503050406030204" pitchFamily="18" charset="0"/>
              </a:rPr>
              <a:t>T = {</a:t>
            </a:r>
            <a:r>
              <a:rPr lang="en-US" altLang="en-US" b="1" dirty="0" err="1">
                <a:solidFill>
                  <a:schemeClr val="bg2">
                    <a:lumMod val="50000"/>
                  </a:schemeClr>
                </a:solidFill>
                <a:latin typeface="Cambria Math" panose="02040503050406030204" pitchFamily="18" charset="0"/>
                <a:ea typeface="Cambria Math" panose="02040503050406030204" pitchFamily="18" charset="0"/>
              </a:rPr>
              <a:t>ww</a:t>
            </a:r>
            <a:r>
              <a:rPr lang="en-US" altLang="en-US" b="1" baseline="30000" dirty="0" err="1">
                <a:solidFill>
                  <a:schemeClr val="bg2">
                    <a:lumMod val="50000"/>
                  </a:schemeClr>
                </a:solidFill>
                <a:latin typeface="Cambria Math" panose="02040503050406030204" pitchFamily="18" charset="0"/>
                <a:ea typeface="Cambria Math" panose="02040503050406030204" pitchFamily="18" charset="0"/>
              </a:rPr>
              <a:t>R</a:t>
            </a:r>
            <a:r>
              <a:rPr lang="en-US" altLang="en-US" b="1" dirty="0">
                <a:solidFill>
                  <a:schemeClr val="bg2">
                    <a:lumMod val="50000"/>
                  </a:schemeClr>
                </a:solidFill>
                <a:latin typeface="Cambria Math" panose="02040503050406030204" pitchFamily="18" charset="0"/>
                <a:ea typeface="Cambria Math" panose="02040503050406030204" pitchFamily="18" charset="0"/>
              </a:rPr>
              <a:t> | w is a binary string</a:t>
            </a:r>
            <a:r>
              <a:rPr lang="en-US" altLang="en-US" b="1" dirty="0">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a:t>
            </a:r>
            <a:endParaRPr lang="en-US" dirty="0">
              <a:solidFill>
                <a:schemeClr val="bg2">
                  <a:lumMod val="50000"/>
                </a:schemeClr>
              </a:solidFill>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Turing Machine</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spcAft>
                <a:spcPts val="1800"/>
              </a:spcAft>
              <a:defRPr/>
            </a:pPr>
            <a:r>
              <a:rPr lang="en-US" sz="3200" dirty="0"/>
              <a:t>Turing Machine</a:t>
            </a:r>
            <a:endParaRPr lang="en-US" sz="3200" dirty="0">
              <a:effectLst/>
            </a:endParaRPr>
          </a:p>
          <a:p>
            <a:pPr lvl="2">
              <a:lnSpc>
                <a:spcPct val="80000"/>
              </a:lnSpc>
              <a:spcAft>
                <a:spcPts val="1800"/>
              </a:spcAft>
              <a:buFont typeface="Wingdings" panose="05000000000000000000" pitchFamily="2" charset="2"/>
              <a:buChar char="Ø"/>
              <a:defRPr/>
            </a:pPr>
            <a:r>
              <a:rPr lang="en-US" sz="2600" dirty="0">
                <a:solidFill>
                  <a:schemeClr val="bg2">
                    <a:lumMod val="50000"/>
                  </a:schemeClr>
                </a:solidFill>
              </a:rPr>
              <a:t>Formal Definition</a:t>
            </a:r>
          </a:p>
          <a:p>
            <a:pPr lvl="2">
              <a:lnSpc>
                <a:spcPct val="80000"/>
              </a:lnSpc>
              <a:spcAft>
                <a:spcPts val="1800"/>
              </a:spcAft>
              <a:buFont typeface="Wingdings" panose="05000000000000000000" pitchFamily="2" charset="2"/>
              <a:buChar char="Ø"/>
              <a:defRPr/>
            </a:pPr>
            <a:r>
              <a:rPr lang="en-US" sz="2600" dirty="0"/>
              <a:t>Transition Function</a:t>
            </a:r>
          </a:p>
          <a:p>
            <a:pPr lvl="2">
              <a:lnSpc>
                <a:spcPct val="80000"/>
              </a:lnSpc>
              <a:spcAft>
                <a:spcPts val="1800"/>
              </a:spcAft>
              <a:buFont typeface="Wingdings" panose="05000000000000000000" pitchFamily="2" charset="2"/>
              <a:buChar char="Ø"/>
              <a:defRPr/>
            </a:pPr>
            <a:r>
              <a:rPr lang="en-US" sz="2600" dirty="0">
                <a:solidFill>
                  <a:schemeClr val="bg2">
                    <a:lumMod val="50000"/>
                  </a:schemeClr>
                </a:solidFill>
              </a:rPr>
              <a:t>Configuration of TM</a:t>
            </a:r>
          </a:p>
          <a:p>
            <a:pPr lvl="2">
              <a:lnSpc>
                <a:spcPct val="80000"/>
              </a:lnSpc>
              <a:spcAft>
                <a:spcPts val="1800"/>
              </a:spcAft>
              <a:buFont typeface="Wingdings" panose="05000000000000000000" pitchFamily="2" charset="2"/>
              <a:buChar char="Ø"/>
              <a:defRPr/>
            </a:pPr>
            <a:r>
              <a:rPr lang="en-US" sz="2600" dirty="0"/>
              <a:t>Example with High, Implementation, and Low level description</a:t>
            </a:r>
            <a:r>
              <a:rPr lang="en-US" sz="2400" dirty="0"/>
              <a:t>.</a:t>
            </a:r>
          </a:p>
          <a:p>
            <a:pPr>
              <a:lnSpc>
                <a:spcPct val="80000"/>
              </a:lnSpc>
              <a:spcAft>
                <a:spcPts val="1800"/>
              </a:spcAft>
              <a:defRPr/>
            </a:pPr>
            <a:endParaRPr lang="en-US" dirty="0">
              <a:solidFill>
                <a:schemeClr val="tx1">
                  <a:lumMod val="95000"/>
                  <a:lumOff val="5000"/>
                </a:schemeClr>
              </a:solidFill>
            </a:endParaRPr>
          </a:p>
          <a:p>
            <a:pPr lvl="1">
              <a:spcAft>
                <a:spcPts val="1800"/>
              </a:spcAft>
            </a:pPr>
            <a:endParaRPr lang="en-US" dirty="0">
              <a:solidFill>
                <a:schemeClr val="tx1">
                  <a:lumMod val="95000"/>
                  <a:lumOff val="5000"/>
                </a:schemeClr>
              </a:solidFill>
            </a:endParaRPr>
          </a:p>
          <a:p>
            <a:pPr>
              <a:spcAft>
                <a:spcPts val="1800"/>
              </a:spcAft>
            </a:pPr>
            <a:endParaRPr lang="en-US" sz="2400" dirty="0">
              <a:solidFill>
                <a:schemeClr val="tx1">
                  <a:lumMod val="95000"/>
                  <a:lumOff val="5000"/>
                </a:schemeClr>
              </a:solidFill>
            </a:endParaRPr>
          </a:p>
          <a:p>
            <a:pPr>
              <a:spcAft>
                <a:spcPts val="1800"/>
              </a:spcAft>
            </a:pPr>
            <a:endParaRPr lang="en-US" sz="2400" dirty="0">
              <a:solidFill>
                <a:schemeClr val="tx1">
                  <a:lumMod val="95000"/>
                  <a:lumOff val="5000"/>
                </a:schemeClr>
              </a:solidFill>
            </a:endParaRPr>
          </a:p>
          <a:p>
            <a:pPr>
              <a:spcAft>
                <a:spcPts val="1800"/>
              </a:spcAft>
            </a:pPr>
            <a:endParaRPr lang="en-US" dirty="0"/>
          </a:p>
          <a:p>
            <a:pPr>
              <a:spcAft>
                <a:spcPts val="1800"/>
              </a:spcAft>
            </a:pPr>
            <a:endParaRPr lang="en-US" dirty="0"/>
          </a:p>
        </p:txBody>
      </p:sp>
    </p:spTree>
    <p:extLst>
      <p:ext uri="{BB962C8B-B14F-4D97-AF65-F5344CB8AC3E}">
        <p14:creationId xmlns:p14="http://schemas.microsoft.com/office/powerpoint/2010/main" val="4791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defRPr/>
            </a:pPr>
            <a:r>
              <a:rPr lang="en-US" sz="2800"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defRPr/>
            </a:pPr>
            <a:r>
              <a:rPr lang="en-US" sz="2800" dirty="0"/>
              <a:t>Students will be able to design Turing machine with description.</a:t>
            </a:r>
          </a:p>
          <a:p>
            <a:pPr algn="just">
              <a:spcAft>
                <a:spcPts val="1800"/>
              </a:spcAft>
              <a:defRPr/>
            </a:pPr>
            <a:r>
              <a:rPr lang="en-US" sz="2800" dirty="0">
                <a:solidFill>
                  <a:schemeClr val="bg2">
                    <a:lumMod val="50000"/>
                  </a:schemeClr>
                </a:solidFill>
              </a:rPr>
              <a:t>Use configuration to test any given input string.</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solidFill>
                  <a:srgbClr val="FF0000"/>
                </a:solidFill>
              </a:rPr>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buClrTx/>
            </a:pPr>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buClrTx/>
            </a:pPr>
            <a:r>
              <a:rPr lang="en-US" altLang="en-US" sz="2800" dirty="0">
                <a:solidFill>
                  <a:schemeClr val="bg2">
                    <a:lumMod val="50000"/>
                  </a:schemeClr>
                </a:solidFill>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rPr>
              <a:t>Q</a:t>
            </a:r>
            <a:r>
              <a:rPr lang="en-US" altLang="en-US" sz="2800" dirty="0">
                <a:solidFill>
                  <a:schemeClr val="bg2">
                    <a:lumMod val="50000"/>
                  </a:schemeClr>
                </a:solidFill>
              </a:rPr>
              <a:t> finite set of states</a:t>
            </a:r>
          </a:p>
          <a:p>
            <a:pPr eaLnBrk="1" hangingPunct="1">
              <a:buClrTx/>
            </a:pPr>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olidFill>
                  <a:schemeClr val="bg2">
                    <a:lumMod val="50000"/>
                  </a:schemeClr>
                </a:solidFill>
                <a:sym typeface="Symbol" panose="05050102010706020507" pitchFamily="18" charset="2"/>
              </a:rPr>
              <a:t> finite tape alphabet with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    </a:t>
            </a:r>
          </a:p>
          <a:p>
            <a:pPr>
              <a:buClrTx/>
            </a:pP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olidFill>
                  <a:schemeClr val="bg2">
                    <a:lumMod val="50000"/>
                  </a:schemeClr>
                </a:solidFill>
                <a:sym typeface="Symbol" panose="05050102010706020507" pitchFamily="18" charset="2"/>
              </a:rPr>
              <a:t> start state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buClrTx/>
            </a:pPr>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olidFill>
                  <a:schemeClr val="bg2">
                    <a:lumMod val="50000"/>
                  </a:schemeClr>
                </a:solidFill>
                <a:sym typeface="Symbol" panose="05050102010706020507" pitchFamily="18" charset="2"/>
              </a:rPr>
              <a:t> reject state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lvl="1">
              <a:buClrTx/>
              <a:buFont typeface="Wingdings" panose="05000000000000000000" pitchFamily="2" charset="2"/>
              <a:buChar char="Ø"/>
            </a:pP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solidFill>
                  <a:srgbClr val="FF0000"/>
                </a:solidFill>
              </a:rPr>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pPr>
              <a:buClrTx/>
            </a:pPr>
            <a:r>
              <a:rPr lang="en-US" dirty="0">
                <a:solidFill>
                  <a:schemeClr val="tx1"/>
                </a:solidFill>
              </a:rPr>
              <a:t>In the current tape position or tape position where head is pointing - Replace </a:t>
            </a:r>
            <a:r>
              <a:rPr lang="en-US" b="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rPr>
              <a:t> with </a:t>
            </a:r>
            <a:r>
              <a:rPr lang="en-US" b="1" dirty="0">
                <a:solidFill>
                  <a:schemeClr val="tx1"/>
                </a:solidFill>
                <a:latin typeface="Times New Roman" panose="02020603050405020304" pitchFamily="18" charset="0"/>
                <a:cs typeface="Times New Roman" panose="02020603050405020304" pitchFamily="18" charset="0"/>
              </a:rPr>
              <a:t>b</a:t>
            </a:r>
            <a:r>
              <a:rPr lang="en-US" dirty="0">
                <a:solidFill>
                  <a:schemeClr val="tx1"/>
                </a:solidFill>
              </a:rPr>
              <a:t> or READ </a:t>
            </a:r>
            <a:r>
              <a:rPr lang="en-US" b="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rPr>
              <a:t>, WRITE </a:t>
            </a:r>
            <a:r>
              <a:rPr lang="en-US" b="1" dirty="0">
                <a:solidFill>
                  <a:schemeClr val="tx1"/>
                </a:solidFill>
                <a:latin typeface="Times New Roman" panose="02020603050405020304" pitchFamily="18" charset="0"/>
                <a:cs typeface="Times New Roman" panose="02020603050405020304" pitchFamily="18" charset="0"/>
              </a:rPr>
              <a:t>b</a:t>
            </a:r>
            <a:r>
              <a:rPr lang="en-US" dirty="0">
                <a:solidFill>
                  <a:schemeClr val="tx1"/>
                </a:solidFill>
              </a:rPr>
              <a:t>.</a:t>
            </a:r>
          </a:p>
          <a:p>
            <a:pPr>
              <a:buClrTx/>
            </a:pPr>
            <a:r>
              <a:rPr lang="en-US" dirty="0">
                <a:solidFill>
                  <a:schemeClr val="bg2">
                    <a:lumMod val="50000"/>
                  </a:schemeClr>
                </a:solidFill>
              </a:rPr>
              <a:t>Transit from state </a:t>
            </a:r>
            <a:r>
              <a:rPr lang="en-US" b="1" dirty="0">
                <a:solidFill>
                  <a:schemeClr val="bg2">
                    <a:lumMod val="50000"/>
                  </a:schemeClr>
                </a:solidFill>
                <a:latin typeface="Times New Roman" panose="02020603050405020304" pitchFamily="18" charset="0"/>
                <a:cs typeface="Times New Roman" panose="02020603050405020304" pitchFamily="18" charset="0"/>
              </a:rPr>
              <a:t>p</a:t>
            </a:r>
            <a:r>
              <a:rPr lang="en-US" dirty="0">
                <a:solidFill>
                  <a:schemeClr val="bg2">
                    <a:lumMod val="50000"/>
                  </a:schemeClr>
                </a:solidFill>
              </a:rPr>
              <a:t> to state </a:t>
            </a:r>
            <a:r>
              <a:rPr lang="en-US" b="1" dirty="0">
                <a:solidFill>
                  <a:schemeClr val="bg2">
                    <a:lumMod val="50000"/>
                  </a:schemeClr>
                </a:solidFill>
                <a:latin typeface="Times New Roman" panose="02020603050405020304" pitchFamily="18" charset="0"/>
                <a:cs typeface="Times New Roman" panose="02020603050405020304" pitchFamily="18" charset="0"/>
              </a:rPr>
              <a:t>q</a:t>
            </a:r>
            <a:r>
              <a:rPr lang="en-US" dirty="0">
                <a:solidFill>
                  <a:schemeClr val="bg2">
                    <a:lumMod val="50000"/>
                  </a:schemeClr>
                </a:solidFill>
              </a:rPr>
              <a:t>.</a:t>
            </a:r>
          </a:p>
          <a:p>
            <a:pPr>
              <a:buClrTx/>
            </a:pPr>
            <a:r>
              <a:rPr lang="en-US" dirty="0">
                <a:solidFill>
                  <a:schemeClr val="tx1"/>
                </a:solidFill>
              </a:rPr>
              <a:t>Move the head to one space right (</a:t>
            </a:r>
            <a:r>
              <a:rPr lang="en-US" b="1" dirty="0">
                <a:solidFill>
                  <a:schemeClr val="tx1"/>
                </a:solidFill>
                <a:latin typeface="Times New Roman" panose="02020603050405020304" pitchFamily="18" charset="0"/>
                <a:cs typeface="Times New Roman" panose="02020603050405020304" pitchFamily="18" charset="0"/>
              </a:rPr>
              <a:t>R</a:t>
            </a:r>
            <a:r>
              <a:rPr lang="en-US" dirty="0">
                <a:solidFill>
                  <a:schemeClr val="tx1"/>
                </a:solidFill>
              </a:rPr>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solidFill>
                  <a:schemeClr val="bg2">
                    <a:lumMod val="50000"/>
                  </a:schemeClr>
                </a:solidFill>
              </a:rPr>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solidFill>
                  <a:schemeClr val="bg2">
                    <a:lumMod val="50000"/>
                  </a:schemeClr>
                </a:solidFill>
              </a:rPr>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solidFill>
                  <a:schemeClr val="bg2">
                    <a:lumMod val="50000"/>
                  </a:schemeClr>
                </a:solidFill>
              </a:rPr>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solidFill>
                  <a:srgbClr val="FF0000"/>
                </a:solidFill>
              </a:rPr>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solidFill>
                  <a:schemeClr val="bg2">
                    <a:lumMod val="50000"/>
                  </a:schemeClr>
                </a:solidFill>
                <a:latin typeface="Cambria Math" panose="02040503050406030204" pitchFamily="18" charset="0"/>
                <a:ea typeface="Cambria Math" panose="02040503050406030204" pitchFamily="18" charset="0"/>
              </a:rPr>
              <a:t>Label Conventions:</a:t>
            </a:r>
            <a:r>
              <a:rPr lang="en-US" sz="2000" b="1" dirty="0">
                <a:solidFill>
                  <a:schemeClr val="bg2">
                    <a:lumMod val="50000"/>
                  </a:schemeClr>
                </a:solidFill>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solidFill>
                  <a:schemeClr val="bg2">
                    <a:lumMod val="50000"/>
                  </a:schemeClr>
                </a:solidFill>
                <a:latin typeface="Cambria Math" panose="02040503050406030204" pitchFamily="18" charset="0"/>
                <a:ea typeface="Cambria Math" panose="02040503050406030204" pitchFamily="18" charset="0"/>
              </a:rPr>
              <a:t>If </a:t>
            </a:r>
            <a:r>
              <a:rPr lang="en-US" b="1" u="sng" dirty="0">
                <a:solidFill>
                  <a:schemeClr val="bg2">
                    <a:lumMod val="50000"/>
                  </a:schemeClr>
                </a:solidFill>
                <a:latin typeface="Cambria Math" panose="02040503050406030204" pitchFamily="18" charset="0"/>
                <a:ea typeface="Cambria Math" panose="02040503050406030204" pitchFamily="18" charset="0"/>
              </a:rPr>
              <a:t>READ ⍺, MOVE to D</a:t>
            </a:r>
            <a:r>
              <a:rPr lang="en-US" dirty="0">
                <a:solidFill>
                  <a:schemeClr val="bg2">
                    <a:lumMod val="50000"/>
                  </a:schemeClr>
                </a:solidFill>
                <a:latin typeface="Cambria Math" panose="02040503050406030204" pitchFamily="18" charset="0"/>
                <a:ea typeface="Cambria Math" panose="02040503050406030204" pitchFamily="18" charset="0"/>
              </a:rPr>
              <a:t> or </a:t>
            </a:r>
            <a:r>
              <a:rPr lang="en-US" b="1" u="sng" dirty="0">
                <a:solidFill>
                  <a:schemeClr val="bg2">
                    <a:lumMod val="50000"/>
                  </a:schemeClr>
                </a:solidFill>
                <a:latin typeface="Cambria Math" panose="02040503050406030204" pitchFamily="18" charset="0"/>
                <a:ea typeface="Cambria Math" panose="02040503050406030204" pitchFamily="18" charset="0"/>
              </a:rPr>
              <a:t>MOVE to D while ⍺</a:t>
            </a:r>
            <a:r>
              <a:rPr lang="en-US" dirty="0">
                <a:solidFill>
                  <a:schemeClr val="bg2">
                    <a:lumMod val="50000"/>
                  </a:schemeClr>
                </a:solidFill>
                <a:latin typeface="Cambria Math" panose="02040503050406030204" pitchFamily="18" charset="0"/>
                <a:ea typeface="Cambria Math" panose="02040503050406030204" pitchFamily="18" charset="0"/>
              </a:rPr>
              <a:t> or </a:t>
            </a:r>
            <a:r>
              <a:rPr lang="en-US" b="1" u="sng" dirty="0">
                <a:solidFill>
                  <a:schemeClr val="bg2">
                    <a:lumMod val="50000"/>
                  </a:schemeClr>
                </a:solidFill>
                <a:latin typeface="Cambria Math" panose="02040503050406030204" pitchFamily="18" charset="0"/>
                <a:ea typeface="Cambria Math" panose="02040503050406030204" pitchFamily="18" charset="0"/>
              </a:rPr>
              <a:t>skip ⍺ to D</a:t>
            </a:r>
            <a:br>
              <a:rPr lang="en-US" dirty="0">
                <a:solidFill>
                  <a:schemeClr val="bg2">
                    <a:lumMod val="50000"/>
                  </a:schemeClr>
                </a:solidFill>
                <a:latin typeface="Cambria Math" panose="02040503050406030204" pitchFamily="18" charset="0"/>
                <a:ea typeface="Cambria Math" panose="02040503050406030204" pitchFamily="18" charset="0"/>
              </a:rPr>
            </a:b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a:t>
            </a:r>
            <a:r>
              <a:rPr lang="en-US" b="1" u="sng" dirty="0">
                <a:solidFill>
                  <a:schemeClr val="bg2">
                    <a:lumMod val="50000"/>
                  </a:schemeClr>
                </a:solidFill>
                <a:latin typeface="Cambria Math" panose="02040503050406030204" pitchFamily="18" charset="0"/>
                <a:ea typeface="Cambria Math" panose="02040503050406030204" pitchFamily="18" charset="0"/>
              </a:rPr>
              <a:t>⍺, D</a:t>
            </a:r>
            <a:r>
              <a:rPr lang="en-US" dirty="0">
                <a:solidFill>
                  <a:schemeClr val="bg2">
                    <a:lumMod val="50000"/>
                  </a:schemeClr>
                </a:solidFill>
                <a:latin typeface="Cambria Math" panose="02040503050406030204" pitchFamily="18" charset="0"/>
                <a:ea typeface="Cambria Math" panose="02040503050406030204" pitchFamily="18" charset="0"/>
              </a:rPr>
              <a:t> written as </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a:t>
            </a:r>
            <a:r>
              <a:rPr lang="en-US" b="1" u="sng" dirty="0">
                <a:solidFill>
                  <a:schemeClr val="bg2">
                    <a:lumMod val="50000"/>
                  </a:schemeClr>
                </a:solidFill>
                <a:latin typeface="Cambria Math" panose="02040503050406030204" pitchFamily="18" charset="0"/>
                <a:ea typeface="Cambria Math" panose="02040503050406030204" pitchFamily="18" charset="0"/>
              </a:rPr>
              <a:t>D, </a:t>
            </a:r>
            <a:r>
              <a:rPr lang="el-GR" b="1" u="sng" dirty="0">
                <a:solidFill>
                  <a:schemeClr val="bg2">
                    <a:lumMod val="50000"/>
                  </a:schemeClr>
                </a:solidFill>
                <a:latin typeface="Cambria Math" panose="02040503050406030204" pitchFamily="18" charset="0"/>
                <a:ea typeface="Cambria Math" panose="02040503050406030204" pitchFamily="18" charset="0"/>
              </a:rPr>
              <a:t>β</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r>
              <a:rPr lang="en-US" dirty="0">
                <a:solidFill>
                  <a:schemeClr val="bg2">
                    <a:lumMod val="50000"/>
                  </a:schemeClr>
                </a:solidFill>
                <a:latin typeface="Cambria Math" panose="02040503050406030204" pitchFamily="18" charset="0"/>
                <a:ea typeface="Cambria Math" panose="02040503050406030204" pitchFamily="18" charset="0"/>
              </a:rPr>
              <a:t> written as </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l-GR" b="1" u="sng" dirty="0">
                <a:solidFill>
                  <a:schemeClr val="bg2">
                    <a:lumMod val="50000"/>
                  </a:schemeClr>
                </a:solidFill>
                <a:latin typeface="Cambria Math" panose="02040503050406030204" pitchFamily="18" charset="0"/>
                <a:ea typeface="Cambria Math" panose="02040503050406030204" pitchFamily="18" charset="0"/>
              </a:rPr>
              <a:t>β</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solidFill>
                  <a:srgbClr val="FF0000"/>
                </a:solidFill>
              </a:rPr>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 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 X, 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 </a:t>
            </a:r>
            <a:r>
              <a:rPr lang="en-US" b="1" dirty="0"/>
              <a:t># , </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a:t>
            </a:r>
            <a:r>
              <a:rPr lang="en-US" b="1" dirty="0">
                <a:sym typeface="Wingdings" panose="05000000000000000000" pitchFamily="2" charset="2"/>
              </a:rPr>
              <a:t>X, 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7001830" y="5184266"/>
            <a:ext cx="137160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23977" y="4086832"/>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a:t>
            </a:r>
            <a:r>
              <a:rPr lang="en-US" b="1" dirty="0"/>
              <a:t> #, </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148992" y="5897317"/>
            <a:ext cx="16013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 </a:t>
            </a:r>
            <a:r>
              <a:rPr lang="en-US" b="1" dirty="0"/>
              <a:t># , </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X, 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51149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 X, 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 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475473" y="3024100"/>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X</a:t>
            </a:r>
            <a:r>
              <a:rPr lang="en-US" sz="1600" b="1" dirty="0">
                <a:sym typeface="Wingdings" panose="05000000000000000000" pitchFamily="2" charset="2"/>
              </a:rPr>
              <a:t> X, R</a:t>
            </a:r>
            <a:endParaRPr lang="en-US" sz="1600"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45603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solidFill>
                  <a:srgbClr val="0070C0"/>
                </a:solidFill>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solidFill>
                  <a:srgbClr val="0070C0"/>
                </a:solidFill>
                <a:latin typeface="Cambria Math" panose="02040503050406030204" pitchFamily="18" charset="0"/>
                <a:ea typeface="Cambria Math" panose="02040503050406030204" pitchFamily="18" charset="0"/>
              </a:rPr>
              <a:t>READ  (store) current alphabet, if alphabet is not #, then continue step 2</a:t>
            </a:r>
            <a:endParaRPr lang="en-US" sz="1600" b="1" dirty="0">
              <a:solidFill>
                <a:srgbClr val="0070C0"/>
              </a:solidFill>
            </a:endParaRPr>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solidFill>
                  <a:srgbClr val="0070C0"/>
                </a:solidFill>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solidFill>
                  <a:srgbClr val="0070C0"/>
                </a:solidFill>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4488" y="3587915"/>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 1, 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solidFill>
                  <a:srgbClr val="0070C0"/>
                </a:solidFill>
              </a:rPr>
              <a:t>REJECT example: </a:t>
            </a:r>
            <a:r>
              <a:rPr lang="en-US" b="1" dirty="0">
                <a:solidFill>
                  <a:srgbClr val="0070C0"/>
                </a:solidFill>
                <a:latin typeface="Cambria Math" panose="02040503050406030204" pitchFamily="18" charset="0"/>
                <a:ea typeface="Cambria Math" panose="02040503050406030204" pitchFamily="18" charset="0"/>
              </a:rPr>
              <a:t>⌴</a:t>
            </a:r>
            <a:r>
              <a:rPr lang="en-US" b="1" dirty="0">
                <a:solidFill>
                  <a:srgbClr val="0070C0"/>
                </a:solidFill>
              </a:rPr>
              <a:t>X10110</a:t>
            </a:r>
            <a:r>
              <a:rPr lang="en-US" b="1" dirty="0">
                <a:solidFill>
                  <a:srgbClr val="0070C0"/>
                </a:solidFill>
                <a:latin typeface="Cambria Math" panose="02040503050406030204" pitchFamily="18" charset="0"/>
                <a:ea typeface="Cambria Math" panose="02040503050406030204" pitchFamily="18" charset="0"/>
              </a:rPr>
              <a:t>⌴</a:t>
            </a:r>
            <a:endParaRPr lang="en-US" b="1" dirty="0">
              <a:solidFill>
                <a:srgbClr val="0070C0"/>
              </a:solidFill>
            </a:endParaRPr>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solidFill>
                  <a:srgbClr val="FF0000"/>
                </a:solidFill>
              </a:rPr>
              <a:t>Example: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buClrTx/>
            </a:pPr>
            <a:r>
              <a:rPr lang="en-US" altLang="en-US" sz="2800" u="sng" dirty="0">
                <a:solidFill>
                  <a:srgbClr val="7030A0"/>
                </a:solidFill>
              </a:rPr>
              <a:t>High level description: </a:t>
            </a:r>
            <a:r>
              <a:rPr lang="en-US" altLang="en-US" sz="2800" b="1" u="sng" dirty="0">
                <a:solidFill>
                  <a:srgbClr val="7030A0"/>
                </a:solidFill>
              </a:rPr>
              <a:t>Algorithm</a:t>
            </a:r>
          </a:p>
          <a:p>
            <a:pPr marL="231775" lvl="1" indent="0">
              <a:buNone/>
            </a:pPr>
            <a:r>
              <a:rPr lang="en-US" altLang="en-US" dirty="0">
                <a:solidFill>
                  <a:schemeClr val="tx1"/>
                </a:solidFill>
              </a:rPr>
              <a:t>If </a:t>
            </a:r>
            <a:r>
              <a:rPr lang="en-US" altLang="en-US" dirty="0">
                <a:solidFill>
                  <a:schemeClr val="tx1"/>
                </a:solidFill>
                <a:latin typeface="Cambria Math" panose="02040503050406030204" pitchFamily="18" charset="0"/>
                <a:ea typeface="Cambria Math" panose="02040503050406030204" pitchFamily="18" charset="0"/>
              </a:rPr>
              <a:t>j = 0</a:t>
            </a:r>
            <a:r>
              <a:rPr lang="en-US" altLang="en-US" dirty="0">
                <a:solidFill>
                  <a:schemeClr val="tx1"/>
                </a:solidFill>
              </a:rPr>
              <a:t> then REJECT;</a:t>
            </a:r>
          </a:p>
          <a:p>
            <a:pPr marL="231775" lvl="1" indent="0">
              <a:buNone/>
            </a:pPr>
            <a:r>
              <a:rPr lang="en-US" altLang="en-US" dirty="0">
                <a:solidFill>
                  <a:schemeClr val="tx1"/>
                </a:solidFill>
              </a:rPr>
              <a:t>While</a:t>
            </a:r>
            <a:r>
              <a:rPr lang="en-US" altLang="en-US" dirty="0">
                <a:solidFill>
                  <a:schemeClr val="tx1"/>
                </a:solidFill>
                <a:latin typeface="Cambria Math" panose="02040503050406030204" pitchFamily="18" charset="0"/>
                <a:ea typeface="Cambria Math" panose="02040503050406030204" pitchFamily="18" charset="0"/>
              </a:rPr>
              <a:t> j &gt; 1 </a:t>
            </a:r>
            <a:r>
              <a:rPr lang="en-US" altLang="en-US" dirty="0">
                <a:solidFill>
                  <a:schemeClr val="tx1"/>
                </a:solidFill>
              </a:rPr>
              <a:t>do</a:t>
            </a:r>
            <a:br>
              <a:rPr lang="en-US" altLang="en-US" dirty="0">
                <a:solidFill>
                  <a:schemeClr val="tx1"/>
                </a:solidFill>
              </a:rPr>
            </a:br>
            <a:r>
              <a:rPr lang="en-US" altLang="en-US" dirty="0">
                <a:solidFill>
                  <a:schemeClr val="tx1"/>
                </a:solidFill>
              </a:rPr>
              <a:t>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mod </a:t>
            </a:r>
            <a:r>
              <a:rPr lang="en-US" altLang="en-US" dirty="0">
                <a:solidFill>
                  <a:schemeClr val="tx1"/>
                </a:solidFill>
                <a:latin typeface="Cambria Math" panose="02040503050406030204" pitchFamily="18" charset="0"/>
                <a:ea typeface="Cambria Math" panose="02040503050406030204" pitchFamily="18" charset="0"/>
              </a:rPr>
              <a:t>2</a:t>
            </a:r>
            <a:r>
              <a:rPr lang="en-US" altLang="en-US" dirty="0">
                <a:solidFill>
                  <a:schemeClr val="tx1"/>
                </a:solidFill>
              </a:rPr>
              <a:t> = </a:t>
            </a:r>
            <a:r>
              <a:rPr lang="en-US" altLang="en-US" dirty="0">
                <a:solidFill>
                  <a:schemeClr val="tx1"/>
                </a:solidFill>
                <a:latin typeface="Cambria Math" panose="02040503050406030204" pitchFamily="18" charset="0"/>
                <a:ea typeface="Cambria Math" panose="02040503050406030204" pitchFamily="18" charset="0"/>
              </a:rPr>
              <a:t>1</a:t>
            </a:r>
            <a:r>
              <a:rPr lang="en-US" altLang="en-US" dirty="0">
                <a:solidFill>
                  <a:schemeClr val="tx1"/>
                </a:solidFill>
              </a:rPr>
              <a:t> then REJECT;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odd then REJECT; 	</a:t>
            </a:r>
          </a:p>
          <a:p>
            <a:pPr marL="231775" lvl="1" indent="0">
              <a:buNone/>
            </a:pPr>
            <a:r>
              <a:rPr lang="en-US" altLang="en-US" dirty="0">
                <a:solidFill>
                  <a:schemeClr val="tx1"/>
                </a:solidFill>
              </a:rPr>
              <a:t>	otherwise</a:t>
            </a:r>
            <a:r>
              <a:rPr lang="en-US" altLang="en-US" dirty="0">
                <a:solidFill>
                  <a:schemeClr val="tx1"/>
                </a:solidFill>
                <a:latin typeface="Cambria Math" panose="02040503050406030204" pitchFamily="18" charset="0"/>
                <a:ea typeface="Cambria Math" panose="02040503050406030204" pitchFamily="18" charset="0"/>
              </a:rPr>
              <a:t> j</a:t>
            </a:r>
            <a:r>
              <a:rPr lang="en-US" altLang="en-US" dirty="0">
                <a:solidFill>
                  <a:schemeClr val="tx1"/>
                </a:solidFill>
              </a:rPr>
              <a:t> </a:t>
            </a:r>
            <a:r>
              <a:rPr lang="en-US" altLang="en-US" dirty="0">
                <a:solidFill>
                  <a:schemeClr val="tx1"/>
                </a:solidFill>
                <a:sym typeface="Wingdings" panose="05000000000000000000" pitchFamily="2" charset="2"/>
              </a:rPr>
              <a:t> </a:t>
            </a:r>
            <a:r>
              <a:rPr lang="en-US" altLang="en-US"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j/2</a:t>
            </a:r>
            <a:r>
              <a:rPr lang="en-US" altLang="en-US" dirty="0">
                <a:solidFill>
                  <a:schemeClr val="tx1"/>
                </a:solidFill>
                <a:sym typeface="Wingdings" panose="05000000000000000000" pitchFamily="2" charset="2"/>
              </a:rPr>
              <a:t>;</a:t>
            </a:r>
            <a:r>
              <a:rPr lang="en-US" altLang="en-US" dirty="0">
                <a:solidFill>
                  <a:schemeClr val="tx1"/>
                </a:solidFill>
              </a:rPr>
              <a: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even then half</a:t>
            </a:r>
            <a:r>
              <a:rPr lang="en-US" altLang="en-US" dirty="0">
                <a:solidFill>
                  <a:schemeClr val="tx1"/>
                </a:solidFill>
                <a:latin typeface="Cambria Math" panose="02040503050406030204" pitchFamily="18" charset="0"/>
                <a:ea typeface="Cambria Math" panose="02040503050406030204" pitchFamily="18" charset="0"/>
              </a:rPr>
              <a:t> j</a:t>
            </a:r>
            <a:r>
              <a:rPr lang="en-US" altLang="en-US" dirty="0">
                <a:solidFill>
                  <a:schemeClr val="tx1"/>
                </a:solidFill>
              </a:rPr>
              <a:t>; </a:t>
            </a:r>
          </a:p>
          <a:p>
            <a:pPr marL="231775" lvl="1" indent="0">
              <a:buNone/>
            </a:pPr>
            <a:r>
              <a:rPr lang="en-US" altLang="en-US" dirty="0">
                <a:solidFill>
                  <a:schemeClr val="tx1"/>
                </a:solidFill>
              </a:rPr>
              <a:t>End do</a:t>
            </a:r>
            <a:br>
              <a:rPr lang="en-US" altLang="en-US" dirty="0">
                <a:solidFill>
                  <a:schemeClr val="tx1"/>
                </a:solidFill>
              </a:rPr>
            </a:br>
            <a:r>
              <a:rPr lang="en-US" altLang="en-US" dirty="0">
                <a:solidFill>
                  <a:schemeClr val="tx1"/>
                </a:solidFill>
              </a:rPr>
              <a:t>If </a:t>
            </a:r>
            <a:r>
              <a:rPr lang="en-US" altLang="en-US" dirty="0">
                <a:solidFill>
                  <a:schemeClr val="tx1"/>
                </a:solidFill>
                <a:latin typeface="Cambria Math" panose="02040503050406030204" pitchFamily="18" charset="0"/>
                <a:ea typeface="Cambria Math" panose="02040503050406030204" pitchFamily="18" charset="0"/>
              </a:rPr>
              <a:t>j = 1</a:t>
            </a:r>
            <a:r>
              <a:rPr lang="en-US" altLang="en-US" dirty="0">
                <a:solidFill>
                  <a:schemeClr val="tx1"/>
                </a:solidFill>
              </a:rPr>
              <a:t> then ACCEPT;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a power of </a:t>
            </a:r>
            <a:r>
              <a:rPr lang="en-US" altLang="en-US" dirty="0">
                <a:solidFill>
                  <a:schemeClr val="tx1"/>
                </a:solidFill>
                <a:latin typeface="Cambria Math" panose="02040503050406030204" pitchFamily="18" charset="0"/>
                <a:ea typeface="Cambria Math" panose="02040503050406030204" pitchFamily="18" charset="0"/>
              </a:rPr>
              <a:t>2</a:t>
            </a:r>
            <a:r>
              <a:rPr lang="en-US" altLang="en-US" dirty="0">
                <a:solidFill>
                  <a:schemeClr val="tx1"/>
                </a:solidFill>
              </a:rPr>
              <a:t>,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will be </a:t>
            </a:r>
            <a:r>
              <a:rPr lang="en-US" altLang="en-US" dirty="0">
                <a:solidFill>
                  <a:schemeClr val="tx1"/>
                </a:solidFill>
                <a:latin typeface="Cambria Math" panose="02040503050406030204" pitchFamily="18" charset="0"/>
                <a:ea typeface="Cambria Math" panose="02040503050406030204" pitchFamily="18" charset="0"/>
              </a:rPr>
              <a:t>1</a:t>
            </a:r>
            <a:r>
              <a:rPr lang="en-US" altLang="en-US" dirty="0">
                <a:solidFill>
                  <a:schemeClr val="tx1"/>
                </a:solidFill>
              </a:rPr>
              <a:t> after the loop ends</a:t>
            </a:r>
          </a:p>
          <a:p>
            <a:pPr marL="288925" indent="-288925">
              <a:lnSpc>
                <a:spcPct val="90000"/>
              </a:lnSpc>
              <a:spcAft>
                <a:spcPts val="600"/>
              </a:spcAft>
              <a:buClr>
                <a:schemeClr val="bg2">
                  <a:lumMod val="50000"/>
                </a:schemeClr>
              </a:buClr>
            </a:pPr>
            <a:r>
              <a:rPr lang="en-US" altLang="en-US" sz="2800" b="1" u="sng" dirty="0">
                <a:solidFill>
                  <a:srgbClr val="7030A0"/>
                </a:solidFill>
              </a:rPr>
              <a:t>Implementation</a:t>
            </a:r>
            <a:r>
              <a:rPr lang="en-US" altLang="en-US" sz="2800" u="sng" dirty="0">
                <a:solidFill>
                  <a:srgbClr val="7030A0"/>
                </a:solidFill>
              </a:rPr>
              <a:t> level description</a:t>
            </a:r>
            <a:r>
              <a:rPr lang="en-US" altLang="en-US" sz="2800" dirty="0">
                <a:solidFill>
                  <a:srgbClr val="7030A0"/>
                </a:solidFill>
              </a:rPr>
              <a:t>:</a:t>
            </a:r>
          </a:p>
          <a:p>
            <a:pPr marL="517525" indent="-293688" algn="just">
              <a:buClrTx/>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ClrTx/>
              <a:buFont typeface="Wingdings" panose="05000000000000000000" pitchFamily="2" charset="2"/>
              <a:buAutoNum type="arabicPeriod"/>
            </a:pPr>
            <a:r>
              <a:rPr lang="en-US" altLang="en-US" dirty="0">
                <a:solidFill>
                  <a:schemeClr val="bg2">
                    <a:lumMod val="50000"/>
                  </a:schemeClr>
                </a:solidFill>
              </a:rPr>
              <a:t>Cross (</a:t>
            </a:r>
            <a:r>
              <a:rPr lang="en-US" altLang="en-US"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dirty="0">
                <a:solidFill>
                  <a:schemeClr val="bg2">
                    <a:lumMod val="50000"/>
                  </a:schemeClr>
                </a:solidFill>
              </a:rPr>
              <a:t>) every second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from left to right. Skip </a:t>
            </a:r>
            <a:r>
              <a:rPr lang="en-US" altLang="en-US" dirty="0">
                <a:solidFill>
                  <a:schemeClr val="bg2">
                    <a:lumMod val="50000"/>
                  </a:schemeClr>
                </a:solidFill>
                <a:latin typeface="Cambria Math" panose="02040503050406030204" pitchFamily="18" charset="0"/>
                <a:ea typeface="Cambria Math" panose="02040503050406030204" pitchFamily="18" charset="0"/>
              </a:rPr>
              <a:t>⌴</a:t>
            </a:r>
            <a:r>
              <a:rPr lang="en-US" altLang="en-US" dirty="0">
                <a:solidFill>
                  <a:schemeClr val="bg2">
                    <a:lumMod val="50000"/>
                  </a:schemeClr>
                </a:solidFill>
              </a:rPr>
              <a:t> from left,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skip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skip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ClrTx/>
              <a:buFont typeface="Wingdings" panose="05000000000000000000" pitchFamily="2" charset="2"/>
              <a:buAutoNum type="arabicPeriod"/>
            </a:pPr>
            <a:r>
              <a:rPr lang="en-US" altLang="en-US" dirty="0">
                <a:solidFill>
                  <a:schemeClr val="bg2">
                    <a:lumMod val="50000"/>
                  </a:schemeClr>
                </a:solidFill>
              </a:rPr>
              <a:t>If there is no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s remained to skip (means </a:t>
            </a:r>
            <a:r>
              <a:rPr lang="en-US" altLang="en-US" dirty="0">
                <a:solidFill>
                  <a:schemeClr val="bg2">
                    <a:lumMod val="50000"/>
                  </a:schemeClr>
                </a:solidFill>
                <a:latin typeface="Cambria Math" panose="02040503050406030204" pitchFamily="18" charset="0"/>
                <a:ea typeface="Cambria Math" panose="02040503050406030204" pitchFamily="18" charset="0"/>
              </a:rPr>
              <a:t>2</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N</a:t>
            </a:r>
            <a:r>
              <a:rPr lang="en-US" altLang="en-US" dirty="0">
                <a:solidFill>
                  <a:schemeClr val="bg2">
                    <a:lumMod val="50000"/>
                  </a:schemeClr>
                </a:solidFill>
              </a:rPr>
              <a:t> number of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s), ACCEPT</a:t>
            </a:r>
            <a:r>
              <a:rPr lang="en-US" altLang="en-US" dirty="0"/>
              <a:t>.</a:t>
            </a:r>
          </a:p>
          <a:p>
            <a:pPr marL="517525" indent="-293688" algn="just">
              <a:buClrTx/>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C99E5AD-511E-417A-9CFE-91D418215513}">
  <ds:schemaRefs>
    <ds:schemaRef ds:uri="http://schemas.microsoft.com/sharepoint/v3/contenttype/forms"/>
  </ds:schemaRefs>
</ds:datastoreItem>
</file>

<file path=customXml/itemProps3.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2834</TotalTime>
  <Words>2299</Words>
  <Application>Microsoft Office PowerPoint</Application>
  <PresentationFormat>On-screen Show (4:3)</PresentationFormat>
  <Paragraphs>835</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513</cp:revision>
  <dcterms:created xsi:type="dcterms:W3CDTF">2020-07-03T15:11:23Z</dcterms:created>
  <dcterms:modified xsi:type="dcterms:W3CDTF">2023-08-06T03:32:11Z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