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5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1126"/>
            <a:ext cx="2985135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6205">
              <a:lnSpc>
                <a:spcPct val="1123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90C224"/>
                </a:solidFill>
                <a:latin typeface="Times New Roman"/>
                <a:cs typeface="Times New Roman"/>
              </a:rPr>
              <a:t>Rifah</a:t>
            </a:r>
            <a:r>
              <a:rPr sz="1800" b="1" spc="-65" dirty="0">
                <a:solidFill>
                  <a:srgbClr val="90C224"/>
                </a:solidFill>
                <a:latin typeface="Times New Roman"/>
                <a:cs typeface="Times New Roman"/>
              </a:rPr>
              <a:t> </a:t>
            </a:r>
            <a:r>
              <a:rPr sz="1800" b="1" spc="60" dirty="0">
                <a:solidFill>
                  <a:srgbClr val="90C224"/>
                </a:solidFill>
                <a:latin typeface="Times New Roman"/>
                <a:cs typeface="Times New Roman"/>
              </a:rPr>
              <a:t>Shanjida  </a:t>
            </a:r>
            <a:r>
              <a:rPr sz="1800" b="1" spc="15" dirty="0">
                <a:solidFill>
                  <a:srgbClr val="90C224"/>
                </a:solidFill>
                <a:latin typeface="Times New Roman"/>
                <a:cs typeface="Times New Roman"/>
              </a:rPr>
              <a:t>ID-1812285042</a:t>
            </a:r>
            <a:endParaRPr sz="1800">
              <a:latin typeface="Times New Roman"/>
              <a:cs typeface="Times New Roman"/>
            </a:endParaRPr>
          </a:p>
          <a:p>
            <a:pPr marL="12700" marR="722630">
              <a:lnSpc>
                <a:spcPct val="112300"/>
              </a:lnSpc>
              <a:spcBef>
                <a:spcPts val="25"/>
              </a:spcBef>
            </a:pPr>
            <a:r>
              <a:rPr sz="1800" b="1" spc="45" dirty="0">
                <a:solidFill>
                  <a:srgbClr val="90C224"/>
                </a:solidFill>
                <a:latin typeface="Times New Roman"/>
                <a:cs typeface="Times New Roman"/>
              </a:rPr>
              <a:t>Course </a:t>
            </a:r>
            <a:r>
              <a:rPr sz="1800" b="1" spc="25" dirty="0">
                <a:solidFill>
                  <a:srgbClr val="90C224"/>
                </a:solidFill>
                <a:latin typeface="Times New Roman"/>
                <a:cs typeface="Times New Roman"/>
              </a:rPr>
              <a:t>Code:</a:t>
            </a:r>
            <a:r>
              <a:rPr sz="1800" b="1" spc="-114" dirty="0">
                <a:solidFill>
                  <a:srgbClr val="90C22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90C224"/>
                </a:solidFill>
                <a:latin typeface="Times New Roman"/>
                <a:cs typeface="Times New Roman"/>
              </a:rPr>
              <a:t>CSE445  </a:t>
            </a:r>
            <a:r>
              <a:rPr sz="1800" b="1" spc="40" dirty="0">
                <a:solidFill>
                  <a:srgbClr val="90C224"/>
                </a:solidFill>
                <a:latin typeface="Times New Roman"/>
                <a:cs typeface="Times New Roman"/>
              </a:rPr>
              <a:t>Section:</a:t>
            </a:r>
            <a:r>
              <a:rPr sz="1800" b="1" spc="-5" dirty="0">
                <a:solidFill>
                  <a:srgbClr val="90C22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0C224"/>
                </a:solidFill>
                <a:latin typeface="Times New Roman"/>
                <a:cs typeface="Times New Roman"/>
              </a:rPr>
              <a:t>02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450"/>
              </a:lnSpc>
              <a:spcBef>
                <a:spcPts val="105"/>
              </a:spcBef>
            </a:pPr>
            <a:r>
              <a:rPr sz="1800" b="1" spc="95" dirty="0">
                <a:solidFill>
                  <a:srgbClr val="90C224"/>
                </a:solidFill>
                <a:latin typeface="Times New Roman"/>
                <a:cs typeface="Times New Roman"/>
              </a:rPr>
              <a:t>Submission </a:t>
            </a:r>
            <a:r>
              <a:rPr sz="1800" b="1" spc="25" dirty="0">
                <a:solidFill>
                  <a:srgbClr val="90C224"/>
                </a:solidFill>
                <a:latin typeface="Times New Roman"/>
                <a:cs typeface="Times New Roman"/>
              </a:rPr>
              <a:t>Date:</a:t>
            </a:r>
            <a:r>
              <a:rPr sz="1800" b="1" spc="-130" dirty="0">
                <a:solidFill>
                  <a:srgbClr val="90C224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90C224"/>
                </a:solidFill>
                <a:latin typeface="Times New Roman"/>
                <a:cs typeface="Times New Roman"/>
              </a:rPr>
              <a:t>02/07/2021  </a:t>
            </a:r>
            <a:r>
              <a:rPr sz="1800" b="1" spc="25" dirty="0">
                <a:solidFill>
                  <a:srgbClr val="90C224"/>
                </a:solidFill>
                <a:latin typeface="Times New Roman"/>
                <a:cs typeface="Times New Roman"/>
              </a:rPr>
              <a:t>Faculty Initial:</a:t>
            </a:r>
            <a:r>
              <a:rPr sz="1800" b="1" spc="-35" dirty="0">
                <a:solidFill>
                  <a:srgbClr val="90C224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90C224"/>
                </a:solidFill>
                <a:latin typeface="Times New Roman"/>
                <a:cs typeface="Times New Roman"/>
              </a:rPr>
              <a:t>AZK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430648"/>
            <a:ext cx="5946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Profit Prediction </a:t>
            </a:r>
            <a:r>
              <a:rPr sz="2600" b="1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Using </a:t>
            </a:r>
            <a:r>
              <a:rPr sz="2600" b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Linear</a:t>
            </a:r>
            <a:r>
              <a:rPr sz="2600" b="1" u="heavy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Regression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67459"/>
            <a:ext cx="2536825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90C224"/>
                </a:solidFill>
                <a:latin typeface="Arial"/>
                <a:cs typeface="Arial"/>
              </a:rPr>
              <a:t>OUTLINE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spc="25" dirty="0">
                <a:solidFill>
                  <a:srgbClr val="90C224"/>
                </a:solidFill>
                <a:latin typeface="Arial"/>
                <a:cs typeface="Arial"/>
              </a:rPr>
              <a:t>1. </a:t>
            </a:r>
            <a:r>
              <a:rPr sz="1900" spc="40" dirty="0">
                <a:solidFill>
                  <a:srgbClr val="90C224"/>
                </a:solidFill>
                <a:latin typeface="Arial"/>
                <a:cs typeface="Arial"/>
              </a:rPr>
              <a:t>What </a:t>
            </a:r>
            <a:r>
              <a:rPr sz="1900" spc="35" dirty="0">
                <a:solidFill>
                  <a:srgbClr val="90C224"/>
                </a:solidFill>
                <a:latin typeface="Arial"/>
                <a:cs typeface="Arial"/>
              </a:rPr>
              <a:t>is the</a:t>
            </a:r>
            <a:r>
              <a:rPr sz="1900" spc="-10" dirty="0">
                <a:solidFill>
                  <a:srgbClr val="90C224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90C224"/>
                </a:solidFill>
                <a:latin typeface="Arial"/>
                <a:cs typeface="Arial"/>
              </a:rPr>
              <a:t>project?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595370"/>
            <a:ext cx="32143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25" dirty="0">
                <a:solidFill>
                  <a:srgbClr val="90C224"/>
                </a:solidFill>
                <a:latin typeface="Arial"/>
                <a:cs typeface="Arial"/>
              </a:rPr>
              <a:t>2. </a:t>
            </a:r>
            <a:r>
              <a:rPr sz="1900" spc="50" dirty="0">
                <a:solidFill>
                  <a:srgbClr val="90C224"/>
                </a:solidFill>
                <a:latin typeface="Arial"/>
                <a:cs typeface="Arial"/>
              </a:rPr>
              <a:t>How </a:t>
            </a:r>
            <a:r>
              <a:rPr sz="1900" spc="30" dirty="0">
                <a:solidFill>
                  <a:srgbClr val="90C224"/>
                </a:solidFill>
                <a:latin typeface="Arial"/>
                <a:cs typeface="Arial"/>
              </a:rPr>
              <a:t>do </a:t>
            </a:r>
            <a:r>
              <a:rPr sz="1900" spc="35" dirty="0">
                <a:solidFill>
                  <a:srgbClr val="90C224"/>
                </a:solidFill>
                <a:latin typeface="Arial"/>
                <a:cs typeface="Arial"/>
              </a:rPr>
              <a:t>you </a:t>
            </a:r>
            <a:r>
              <a:rPr sz="1900" spc="40" dirty="0">
                <a:solidFill>
                  <a:srgbClr val="90C224"/>
                </a:solidFill>
                <a:latin typeface="Arial"/>
                <a:cs typeface="Arial"/>
              </a:rPr>
              <a:t>want </a:t>
            </a:r>
            <a:r>
              <a:rPr sz="1900" spc="35" dirty="0">
                <a:solidFill>
                  <a:srgbClr val="90C224"/>
                </a:solidFill>
                <a:latin typeface="Arial"/>
                <a:cs typeface="Arial"/>
              </a:rPr>
              <a:t>to </a:t>
            </a:r>
            <a:r>
              <a:rPr sz="1900" spc="30" dirty="0">
                <a:solidFill>
                  <a:srgbClr val="90C224"/>
                </a:solidFill>
                <a:latin typeface="Arial"/>
                <a:cs typeface="Arial"/>
              </a:rPr>
              <a:t>do</a:t>
            </a:r>
            <a:r>
              <a:rPr sz="1900" spc="15" dirty="0">
                <a:solidFill>
                  <a:srgbClr val="90C224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90C224"/>
                </a:solidFill>
                <a:latin typeface="Arial"/>
                <a:cs typeface="Arial"/>
              </a:rPr>
              <a:t>it?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103748"/>
            <a:ext cx="43980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90C224"/>
                </a:solidFill>
                <a:latin typeface="Arial"/>
                <a:cs typeface="Arial"/>
              </a:rPr>
              <a:t>3. What kind of result are you</a:t>
            </a:r>
            <a:r>
              <a:rPr sz="1900" spc="20" dirty="0">
                <a:solidFill>
                  <a:srgbClr val="90C22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90C224"/>
                </a:solidFill>
                <a:latin typeface="Arial"/>
                <a:cs typeface="Arial"/>
              </a:rPr>
              <a:t>expecting?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6252" y="1995068"/>
            <a:ext cx="718820" cy="75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2475" y="3385820"/>
            <a:ext cx="821054" cy="8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7700" y="4774565"/>
            <a:ext cx="925109" cy="908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22580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solidFill>
                  <a:srgbClr val="90C224"/>
                </a:solidFill>
                <a:latin typeface="Arial"/>
                <a:cs typeface="Arial"/>
              </a:rPr>
              <a:t>What </a:t>
            </a:r>
            <a:r>
              <a:rPr sz="1900" spc="35" dirty="0">
                <a:solidFill>
                  <a:srgbClr val="90C224"/>
                </a:solidFill>
                <a:latin typeface="Arial"/>
                <a:cs typeface="Arial"/>
              </a:rPr>
              <a:t>is the</a:t>
            </a:r>
            <a:r>
              <a:rPr sz="1900" spc="-55" dirty="0">
                <a:solidFill>
                  <a:srgbClr val="90C224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90C224"/>
                </a:solidFill>
                <a:latin typeface="Arial"/>
                <a:cs typeface="Arial"/>
              </a:rPr>
              <a:t>project?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1466849"/>
            <a:ext cx="561022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7400"/>
              </a:lnSpc>
              <a:spcBef>
                <a:spcPts val="100"/>
              </a:spcBef>
              <a:buClr>
                <a:srgbClr val="1F2023"/>
              </a:buClr>
              <a:buSzPct val="90909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1100" spc="-5" dirty="0">
                <a:latin typeface="Carlito"/>
                <a:cs typeface="Carlito"/>
              </a:rPr>
              <a:t>Our project has some features </a:t>
            </a:r>
            <a:r>
              <a:rPr sz="1100" dirty="0">
                <a:latin typeface="Carlito"/>
                <a:cs typeface="Carlito"/>
              </a:rPr>
              <a:t>based </a:t>
            </a:r>
            <a:r>
              <a:rPr sz="1100" spc="-5" dirty="0">
                <a:latin typeface="Carlito"/>
                <a:cs typeface="Carlito"/>
              </a:rPr>
              <a:t>on those </a:t>
            </a:r>
            <a:r>
              <a:rPr sz="1100" dirty="0">
                <a:latin typeface="Carlito"/>
                <a:cs typeface="Carlito"/>
              </a:rPr>
              <a:t>features our </a:t>
            </a:r>
            <a:r>
              <a:rPr sz="1100" spc="-5" dirty="0">
                <a:latin typeface="Carlito"/>
                <a:cs typeface="Carlito"/>
              </a:rPr>
              <a:t>model </a:t>
            </a:r>
            <a:r>
              <a:rPr sz="1100" dirty="0">
                <a:latin typeface="Carlito"/>
                <a:cs typeface="Carlito"/>
              </a:rPr>
              <a:t>will </a:t>
            </a:r>
            <a:r>
              <a:rPr sz="1100" spc="-5" dirty="0">
                <a:latin typeface="Carlito"/>
                <a:cs typeface="Carlito"/>
              </a:rPr>
              <a:t>be going </a:t>
            </a:r>
            <a:r>
              <a:rPr sz="1100" dirty="0">
                <a:latin typeface="Carlito"/>
                <a:cs typeface="Carlito"/>
              </a:rPr>
              <a:t>to </a:t>
            </a:r>
            <a:r>
              <a:rPr sz="1100" spc="-5" dirty="0">
                <a:latin typeface="Carlito"/>
                <a:cs typeface="Carlito"/>
              </a:rPr>
              <a:t>predict next  month’s profit </a:t>
            </a:r>
            <a:r>
              <a:rPr sz="1100" dirty="0">
                <a:latin typeface="Carlito"/>
                <a:cs typeface="Carlito"/>
              </a:rPr>
              <a:t>in a </a:t>
            </a:r>
            <a:r>
              <a:rPr sz="1100" spc="-5" dirty="0">
                <a:latin typeface="Carlito"/>
                <a:cs typeface="Carlito"/>
              </a:rPr>
              <a:t>particular </a:t>
            </a:r>
            <a:r>
              <a:rPr sz="1100" dirty="0">
                <a:latin typeface="Carlito"/>
                <a:cs typeface="Carlito"/>
              </a:rPr>
              <a:t>area. </a:t>
            </a:r>
            <a:r>
              <a:rPr sz="1100" spc="-5" dirty="0">
                <a:latin typeface="Carlito"/>
                <a:cs typeface="Carlito"/>
              </a:rPr>
              <a:t>Features </a:t>
            </a:r>
            <a:r>
              <a:rPr sz="1100" dirty="0">
                <a:latin typeface="Carlito"/>
                <a:cs typeface="Carlito"/>
              </a:rPr>
              <a:t>can </a:t>
            </a:r>
            <a:r>
              <a:rPr sz="1100" spc="-5" dirty="0">
                <a:latin typeface="Carlito"/>
                <a:cs typeface="Carlito"/>
              </a:rPr>
              <a:t>be: Marketing </a:t>
            </a:r>
            <a:r>
              <a:rPr sz="1100" dirty="0">
                <a:latin typeface="Carlito"/>
                <a:cs typeface="Carlito"/>
              </a:rPr>
              <a:t>Cost, </a:t>
            </a:r>
            <a:r>
              <a:rPr sz="1100" spc="-5" dirty="0">
                <a:latin typeface="Carlito"/>
                <a:cs typeface="Carlito"/>
              </a:rPr>
              <a:t>Administration </a:t>
            </a:r>
            <a:r>
              <a:rPr sz="1100" dirty="0">
                <a:latin typeface="Carlito"/>
                <a:cs typeface="Carlito"/>
              </a:rPr>
              <a:t>Cost,  </a:t>
            </a:r>
            <a:r>
              <a:rPr sz="1100" spc="-5" dirty="0">
                <a:latin typeface="Carlito"/>
                <a:cs typeface="Carlito"/>
              </a:rPr>
              <a:t>Transport Cost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spc="-10" dirty="0">
                <a:latin typeface="Carlito"/>
                <a:cs typeface="Carlito"/>
              </a:rPr>
              <a:t>Area </a:t>
            </a:r>
            <a:r>
              <a:rPr sz="1100" dirty="0">
                <a:latin typeface="Carlito"/>
                <a:cs typeface="Carlito"/>
              </a:rPr>
              <a:t>etc. </a:t>
            </a:r>
            <a:r>
              <a:rPr sz="1100" spc="-10" dirty="0">
                <a:latin typeface="Carlito"/>
                <a:cs typeface="Carlito"/>
              </a:rPr>
              <a:t>Also, we </a:t>
            </a:r>
            <a:r>
              <a:rPr sz="1100" dirty="0">
                <a:latin typeface="Carlito"/>
                <a:cs typeface="Carlito"/>
              </a:rPr>
              <a:t>can </a:t>
            </a:r>
            <a:r>
              <a:rPr sz="1000" spc="-5" dirty="0">
                <a:solidFill>
                  <a:srgbClr val="1F2023"/>
                </a:solidFill>
                <a:latin typeface="Arial"/>
                <a:cs typeface="Arial"/>
              </a:rPr>
              <a:t>figure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out </a:t>
            </a:r>
            <a:r>
              <a:rPr sz="1000" dirty="0">
                <a:solidFill>
                  <a:srgbClr val="1F2023"/>
                </a:solidFill>
                <a:latin typeface="Arial"/>
                <a:cs typeface="Arial"/>
              </a:rPr>
              <a:t>what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1F2023"/>
                </a:solidFill>
                <a:latin typeface="Arial"/>
                <a:cs typeface="Arial"/>
              </a:rPr>
              <a:t>accuracy of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000" spc="17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2499741"/>
            <a:ext cx="592074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90C224"/>
                </a:solidFill>
                <a:latin typeface="Arial"/>
                <a:cs typeface="Arial"/>
              </a:rPr>
              <a:t>How </a:t>
            </a:r>
            <a:r>
              <a:rPr sz="1750" spc="35" dirty="0">
                <a:solidFill>
                  <a:srgbClr val="90C224"/>
                </a:solidFill>
                <a:latin typeface="Arial"/>
                <a:cs typeface="Arial"/>
              </a:rPr>
              <a:t>do </a:t>
            </a:r>
            <a:r>
              <a:rPr sz="1750" spc="40" dirty="0">
                <a:solidFill>
                  <a:srgbClr val="90C224"/>
                </a:solidFill>
                <a:latin typeface="Arial"/>
                <a:cs typeface="Arial"/>
              </a:rPr>
              <a:t>you want </a:t>
            </a:r>
            <a:r>
              <a:rPr sz="1750" spc="20" dirty="0">
                <a:solidFill>
                  <a:srgbClr val="90C224"/>
                </a:solidFill>
                <a:latin typeface="Arial"/>
                <a:cs typeface="Arial"/>
              </a:rPr>
              <a:t>to </a:t>
            </a:r>
            <a:r>
              <a:rPr sz="1750" spc="35" dirty="0">
                <a:solidFill>
                  <a:srgbClr val="90C224"/>
                </a:solidFill>
                <a:latin typeface="Arial"/>
                <a:cs typeface="Arial"/>
              </a:rPr>
              <a:t>do</a:t>
            </a:r>
            <a:r>
              <a:rPr sz="1750" spc="10" dirty="0">
                <a:solidFill>
                  <a:srgbClr val="90C224"/>
                </a:solidFill>
                <a:latin typeface="Arial"/>
                <a:cs typeface="Arial"/>
              </a:rPr>
              <a:t> </a:t>
            </a:r>
            <a:r>
              <a:rPr sz="1750" spc="30" dirty="0">
                <a:solidFill>
                  <a:srgbClr val="90C224"/>
                </a:solidFill>
                <a:latin typeface="Arial"/>
                <a:cs typeface="Arial"/>
              </a:rPr>
              <a:t>it?</a:t>
            </a:r>
            <a:endParaRPr sz="17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27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0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0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know,</a:t>
            </a:r>
            <a:endParaRPr sz="1000">
              <a:latin typeface="Arial"/>
              <a:cs typeface="Arial"/>
            </a:endParaRPr>
          </a:p>
          <a:p>
            <a:pPr marL="12700" marR="688975">
              <a:lnSpc>
                <a:spcPct val="117600"/>
              </a:lnSpc>
              <a:spcBef>
                <a:spcPts val="890"/>
              </a:spcBef>
            </a:pPr>
            <a:r>
              <a:rPr sz="1000" spc="-5" dirty="0">
                <a:solidFill>
                  <a:srgbClr val="1F2023"/>
                </a:solidFill>
                <a:latin typeface="Arial"/>
                <a:cs typeface="Arial"/>
              </a:rPr>
              <a:t>Marketing is the activity of connecting consumers </a:t>
            </a:r>
            <a:r>
              <a:rPr sz="10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1F2023"/>
                </a:solidFill>
                <a:latin typeface="Arial"/>
                <a:cs typeface="Arial"/>
              </a:rPr>
              <a:t>products </a:t>
            </a:r>
            <a:r>
              <a:rPr sz="1000" spc="-10" dirty="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1F2023"/>
                </a:solidFill>
                <a:latin typeface="Arial"/>
                <a:cs typeface="Arial"/>
              </a:rPr>
              <a:t>services </a:t>
            </a:r>
            <a:r>
              <a:rPr sz="1000" dirty="0">
                <a:solidFill>
                  <a:srgbClr val="1F2023"/>
                </a:solidFill>
                <a:latin typeface="Arial"/>
                <a:cs typeface="Arial"/>
              </a:rPr>
              <a:t>(</a:t>
            </a:r>
            <a:r>
              <a:rPr sz="1100" dirty="0">
                <a:latin typeface="Carlito"/>
                <a:cs typeface="Carlito"/>
              </a:rPr>
              <a:t>Marketing </a:t>
            </a:r>
            <a:r>
              <a:rPr sz="1100" spc="-5" dirty="0">
                <a:latin typeface="Carlito"/>
                <a:cs typeface="Carlito"/>
              </a:rPr>
              <a:t>Costs,  Administration Costs, Transport </a:t>
            </a:r>
            <a:r>
              <a:rPr sz="1100" dirty="0">
                <a:latin typeface="Carlito"/>
                <a:cs typeface="Carlito"/>
              </a:rPr>
              <a:t>Costs and Area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etc.)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rlito"/>
              <a:cs typeface="Carlito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100" spc="-10" dirty="0">
                <a:latin typeface="Carlito"/>
                <a:cs typeface="Carlito"/>
              </a:rPr>
              <a:t>At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First,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17400"/>
              </a:lnSpc>
              <a:spcBef>
                <a:spcPts val="1000"/>
              </a:spcBef>
            </a:pPr>
            <a:r>
              <a:rPr sz="1100" spc="-5" dirty="0">
                <a:latin typeface="Carlito"/>
                <a:cs typeface="Carlito"/>
              </a:rPr>
              <a:t>We have </a:t>
            </a:r>
            <a:r>
              <a:rPr sz="1100" dirty="0">
                <a:latin typeface="Carlito"/>
                <a:cs typeface="Carlito"/>
              </a:rPr>
              <a:t>to </a:t>
            </a:r>
            <a:r>
              <a:rPr sz="1100" spc="-5" dirty="0">
                <a:latin typeface="Carlito"/>
                <a:cs typeface="Carlito"/>
              </a:rPr>
              <a:t>find out dataset, either we </a:t>
            </a:r>
            <a:r>
              <a:rPr sz="1100" dirty="0">
                <a:latin typeface="Carlito"/>
                <a:cs typeface="Carlito"/>
              </a:rPr>
              <a:t>can </a:t>
            </a:r>
            <a:r>
              <a:rPr sz="1100" spc="-5" dirty="0">
                <a:latin typeface="Carlito"/>
                <a:cs typeface="Carlito"/>
              </a:rPr>
              <a:t>download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datasets </a:t>
            </a:r>
            <a:r>
              <a:rPr sz="1100" spc="-10" dirty="0">
                <a:latin typeface="Carlito"/>
                <a:cs typeface="Carlito"/>
              </a:rPr>
              <a:t>from </a:t>
            </a:r>
            <a:r>
              <a:rPr sz="1100" dirty="0">
                <a:latin typeface="Carlito"/>
                <a:cs typeface="Carlito"/>
              </a:rPr>
              <a:t>Kaggle </a:t>
            </a:r>
            <a:r>
              <a:rPr sz="1100" spc="-5" dirty="0">
                <a:latin typeface="Carlito"/>
                <a:cs typeface="Carlito"/>
              </a:rPr>
              <a:t>or we </a:t>
            </a:r>
            <a:r>
              <a:rPr sz="1100" dirty="0">
                <a:latin typeface="Carlito"/>
                <a:cs typeface="Carlito"/>
              </a:rPr>
              <a:t>can create </a:t>
            </a:r>
            <a:r>
              <a:rPr sz="1100" spc="-5" dirty="0">
                <a:latin typeface="Carlito"/>
                <a:cs typeface="Carlito"/>
              </a:rPr>
              <a:t>dataset  by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ourselves.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rlito"/>
              <a:cs typeface="Carlito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0534" algn="l"/>
              </a:tabLst>
            </a:pPr>
            <a:r>
              <a:rPr sz="1100" spc="-10" dirty="0">
                <a:latin typeface="Carlito"/>
                <a:cs typeface="Carlito"/>
              </a:rPr>
              <a:t>Then,</a:t>
            </a:r>
            <a:endParaRPr sz="1100">
              <a:latin typeface="Carlito"/>
              <a:cs typeface="Carlito"/>
            </a:endParaRPr>
          </a:p>
          <a:p>
            <a:pPr marL="12700" marR="6350">
              <a:lnSpc>
                <a:spcPct val="117400"/>
              </a:lnSpc>
              <a:spcBef>
                <a:spcPts val="975"/>
              </a:spcBef>
            </a:pPr>
            <a:r>
              <a:rPr sz="1100" spc="-5" dirty="0">
                <a:latin typeface="Carlito"/>
                <a:cs typeface="Carlito"/>
              </a:rPr>
              <a:t>We </a:t>
            </a:r>
            <a:r>
              <a:rPr sz="1100" dirty="0">
                <a:latin typeface="Carlito"/>
                <a:cs typeface="Carlito"/>
              </a:rPr>
              <a:t>can </a:t>
            </a:r>
            <a:r>
              <a:rPr sz="1100" spc="-5" dirty="0">
                <a:latin typeface="Carlito"/>
                <a:cs typeface="Carlito"/>
              </a:rPr>
              <a:t>explore (EDA) </a:t>
            </a:r>
            <a:r>
              <a:rPr sz="1100" dirty="0">
                <a:latin typeface="Carlito"/>
                <a:cs typeface="Carlito"/>
              </a:rPr>
              <a:t>in </a:t>
            </a:r>
            <a:r>
              <a:rPr sz="1100" spc="5" dirty="0">
                <a:latin typeface="Carlito"/>
                <a:cs typeface="Carlito"/>
              </a:rPr>
              <a:t>our </a:t>
            </a:r>
            <a:r>
              <a:rPr sz="1100" spc="-5" dirty="0">
                <a:latin typeface="Carlito"/>
                <a:cs typeface="Carlito"/>
              </a:rPr>
              <a:t>dataset, import </a:t>
            </a:r>
            <a:r>
              <a:rPr sz="1100" dirty="0">
                <a:latin typeface="Carlito"/>
                <a:cs typeface="Carlito"/>
              </a:rPr>
              <a:t>a linear </a:t>
            </a:r>
            <a:r>
              <a:rPr sz="1100" spc="-5" dirty="0">
                <a:latin typeface="Carlito"/>
                <a:cs typeface="Carlito"/>
              </a:rPr>
              <a:t>regression model </a:t>
            </a:r>
            <a:r>
              <a:rPr sz="1100" dirty="0">
                <a:latin typeface="Carlito"/>
                <a:cs typeface="Carlito"/>
              </a:rPr>
              <a:t>and build the </a:t>
            </a:r>
            <a:r>
              <a:rPr sz="1100" spc="-5" dirty="0">
                <a:latin typeface="Carlito"/>
                <a:cs typeface="Carlito"/>
              </a:rPr>
              <a:t>model. </a:t>
            </a:r>
            <a:r>
              <a:rPr sz="1100" dirty="0">
                <a:latin typeface="Carlito"/>
                <a:cs typeface="Carlito"/>
              </a:rPr>
              <a:t>By  </a:t>
            </a:r>
            <a:r>
              <a:rPr sz="1100" spc="-5" dirty="0">
                <a:latin typeface="Carlito"/>
                <a:cs typeface="Carlito"/>
              </a:rPr>
              <a:t>implementing,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model which predicts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10" dirty="0">
                <a:latin typeface="Carlito"/>
                <a:cs typeface="Carlito"/>
              </a:rPr>
              <a:t>profit </a:t>
            </a:r>
            <a:r>
              <a:rPr sz="1100" dirty="0">
                <a:latin typeface="Carlito"/>
                <a:cs typeface="Carlito"/>
              </a:rPr>
              <a:t>based </a:t>
            </a:r>
            <a:r>
              <a:rPr sz="1100" spc="-5" dirty="0">
                <a:latin typeface="Carlito"/>
                <a:cs typeface="Carlito"/>
              </a:rPr>
              <a:t>on the money spent on different platforms </a:t>
            </a:r>
            <a:r>
              <a:rPr sz="1100" dirty="0">
                <a:latin typeface="Carlito"/>
                <a:cs typeface="Carlito"/>
              </a:rPr>
              <a:t>for  </a:t>
            </a:r>
            <a:r>
              <a:rPr sz="1100" spc="-5" dirty="0">
                <a:latin typeface="Carlito"/>
                <a:cs typeface="Carlito"/>
              </a:rPr>
              <a:t>marketing.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618479"/>
            <a:ext cx="412496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90C224"/>
                </a:solidFill>
                <a:latin typeface="Arial"/>
                <a:cs typeface="Arial"/>
              </a:rPr>
              <a:t>What kind of </a:t>
            </a:r>
            <a:r>
              <a:rPr sz="1900" spc="-10" dirty="0">
                <a:solidFill>
                  <a:srgbClr val="90C224"/>
                </a:solidFill>
                <a:latin typeface="Arial"/>
                <a:cs typeface="Arial"/>
              </a:rPr>
              <a:t>result are </a:t>
            </a:r>
            <a:r>
              <a:rPr sz="1900" dirty="0">
                <a:solidFill>
                  <a:srgbClr val="90C224"/>
                </a:solidFill>
                <a:latin typeface="Arial"/>
                <a:cs typeface="Arial"/>
              </a:rPr>
              <a:t>you </a:t>
            </a:r>
            <a:r>
              <a:rPr sz="1900" spc="-5" dirty="0">
                <a:solidFill>
                  <a:srgbClr val="90C224"/>
                </a:solidFill>
                <a:latin typeface="Arial"/>
                <a:cs typeface="Arial"/>
              </a:rPr>
              <a:t>expecting?</a:t>
            </a:r>
            <a:endParaRPr sz="19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1270"/>
              </a:spcBef>
              <a:buFont typeface="Wingdings"/>
              <a:buChar char=""/>
              <a:tabLst>
                <a:tab pos="470534" algn="l"/>
              </a:tabLst>
            </a:pPr>
            <a:r>
              <a:rPr sz="1100" spc="-5" dirty="0">
                <a:latin typeface="Carlito"/>
                <a:cs typeface="Carlito"/>
              </a:rPr>
              <a:t>We </a:t>
            </a:r>
            <a:r>
              <a:rPr sz="1100" dirty="0">
                <a:latin typeface="Carlito"/>
                <a:cs typeface="Carlito"/>
              </a:rPr>
              <a:t>expect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that,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Our model </a:t>
            </a:r>
            <a:r>
              <a:rPr sz="1100" dirty="0">
                <a:latin typeface="Carlito"/>
                <a:cs typeface="Carlito"/>
              </a:rPr>
              <a:t>will give a </a:t>
            </a:r>
            <a:r>
              <a:rPr sz="1100" spc="-5" dirty="0">
                <a:latin typeface="Carlito"/>
                <a:cs typeface="Carlito"/>
              </a:rPr>
              <a:t>decent accuracy .It </a:t>
            </a:r>
            <a:r>
              <a:rPr sz="1100" dirty="0">
                <a:latin typeface="Carlito"/>
                <a:cs typeface="Carlito"/>
              </a:rPr>
              <a:t>can </a:t>
            </a:r>
            <a:r>
              <a:rPr sz="1100" spc="-5" dirty="0">
                <a:latin typeface="Carlito"/>
                <a:cs typeface="Carlito"/>
              </a:rPr>
              <a:t>be more than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80%.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7041133"/>
            <a:ext cx="212788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Software</a:t>
            </a:r>
            <a:r>
              <a:rPr sz="1100" spc="-5" dirty="0">
                <a:latin typeface="Carlito"/>
                <a:cs typeface="Carlito"/>
              </a:rPr>
              <a:t> Required: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rlito"/>
              <a:cs typeface="Carlito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latin typeface="Carlito"/>
                <a:cs typeface="Carlito"/>
              </a:rPr>
              <a:t>Python with several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libraries.</a:t>
            </a:r>
            <a:endParaRPr sz="1100">
              <a:latin typeface="Carlito"/>
              <a:cs typeface="Carlito"/>
            </a:endParaRPr>
          </a:p>
          <a:p>
            <a:pPr marL="4699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latin typeface="Carlito"/>
                <a:cs typeface="Carlito"/>
              </a:rPr>
              <a:t>Google Colab.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620" y="8575357"/>
            <a:ext cx="1874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Thank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You!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253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</cp:revision>
  <dcterms:created xsi:type="dcterms:W3CDTF">2021-07-01T20:07:28Z</dcterms:created>
  <dcterms:modified xsi:type="dcterms:W3CDTF">2021-07-01T20:09:25Z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2021-07-01T00:00:00Z</vt:filetime>
  </property>
</Properties>
</file>