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67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1" r:id="rId11"/>
    <p:sldId id="282" r:id="rId12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howGuides="1">
      <p:cViewPr varScale="1">
        <p:scale>
          <a:sx n="106" d="100"/>
          <a:sy n="106" d="100"/>
        </p:scale>
        <p:origin x="78" y="312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4/5/2025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ltGray"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 bwMode="gray"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412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4/5/2025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4/5/2025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4/5/2025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black"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 bwMode="gray"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 bwMode="gray"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 bwMode="ltGray"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 bwMode="black"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  <a:extLst/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 bwMode="black"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 bwMode="gray"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 bwMode="gray"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 bwMode="ltGray"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 bwMode="black"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66571" y="6356351"/>
            <a:ext cx="609441" cy="365125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4/5/2025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4/5/2025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4/5/2025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ltGray"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 bwMode="gray"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black"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4/5/2025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gray"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4/5/2025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black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 bwMode="ltGray"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"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 bwMode="ltGray"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 bwMode="gray"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 bwMode="black"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C2C6F8EA-316C-41DE-B9A4-EDCC3A85ED9A}" type="datetimeFigureOut">
              <a:rPr lang="en-US" smtClean="0"/>
              <a:pPr/>
              <a:t>4/5/2025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/>
                </a:solidFill>
              </a:defRPr>
            </a:lvl1pPr>
          </a:lstStyle>
          <a:p>
            <a:fld id="{7DC1BBB0-96F0-4077-A278-0F3FB5C104D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Weather Data Analysis &amp;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400" dirty="0" smtClean="0"/>
              <a:t>Name : </a:t>
            </a:r>
            <a:r>
              <a:rPr lang="en-US" sz="1400" dirty="0" err="1" smtClean="0"/>
              <a:t>Rifana</a:t>
            </a:r>
            <a:r>
              <a:rPr lang="en-US" sz="1400" dirty="0" smtClean="0"/>
              <a:t> . A </a:t>
            </a:r>
          </a:p>
          <a:p>
            <a:r>
              <a:rPr lang="en-US" sz="1400" dirty="0" smtClean="0"/>
              <a:t>Date: 4.5.2025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 smtClean="0"/>
              <a:t>Dataset source : </a:t>
            </a:r>
            <a:r>
              <a:rPr lang="en-US" sz="1600" dirty="0" err="1" smtClean="0"/>
              <a:t>kaggle</a:t>
            </a:r>
            <a:endParaRPr lang="en-US" sz="1600" dirty="0" smtClean="0"/>
          </a:p>
          <a:p>
            <a:r>
              <a:rPr lang="en-US" sz="1600" dirty="0" smtClean="0"/>
              <a:t>Pandas, </a:t>
            </a:r>
            <a:r>
              <a:rPr lang="en-US" sz="1600" dirty="0" err="1" smtClean="0"/>
              <a:t>matplotlib,seaborn</a:t>
            </a:r>
            <a:endParaRPr lang="en-US" sz="1600" dirty="0"/>
          </a:p>
          <a:p>
            <a:r>
              <a:rPr lang="en-US" sz="1600" dirty="0" err="1" smtClean="0"/>
              <a:t>xgboost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54431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08412" y="2667000"/>
            <a:ext cx="3608680" cy="923330"/>
          </a:xfrm>
          <a:prstGeom prst="rect">
            <a:avLst/>
          </a:prstGeom>
          <a:noFill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 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2157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674812" y="685800"/>
            <a:ext cx="9782801" cy="123983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1593436" y="2332910"/>
            <a:ext cx="602921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Weather data contains valuable insights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helps clean and analyze the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BI turns that analysis into interactive visuals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Goal: Combine both for better understanding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 smtClean="0"/>
              <a:t>Goal : To </a:t>
            </a:r>
            <a:r>
              <a:rPr lang="en-US" sz="1800" dirty="0"/>
              <a:t>build an interactive and insightful weather analysis dashboard by combining Python (for data </a:t>
            </a:r>
            <a:r>
              <a:rPr lang="en-US" sz="1800" dirty="0" smtClean="0"/>
              <a:t>cleaning </a:t>
            </a:r>
            <a:r>
              <a:rPr lang="en-US" sz="1800" dirty="0"/>
              <a:t>and analysis) and Power BI (for data visualization</a:t>
            </a:r>
            <a:r>
              <a:rPr lang="en-US" sz="1800" dirty="0" smtClean="0"/>
              <a:t>).</a:t>
            </a:r>
          </a:p>
          <a:p>
            <a:r>
              <a:rPr lang="en-US" sz="1800" dirty="0" smtClean="0"/>
              <a:t>Clean </a:t>
            </a:r>
            <a:r>
              <a:rPr lang="en-US" sz="1800" dirty="0"/>
              <a:t>and Prepare Weather Data using </a:t>
            </a:r>
            <a:r>
              <a:rPr lang="en-US" sz="1800" dirty="0" smtClean="0"/>
              <a:t>Python</a:t>
            </a:r>
          </a:p>
          <a:p>
            <a:r>
              <a:rPr lang="en-US" sz="1800" dirty="0" smtClean="0"/>
              <a:t>Analyze </a:t>
            </a:r>
            <a:r>
              <a:rPr lang="en-US" sz="1800" dirty="0"/>
              <a:t>Key Weather </a:t>
            </a:r>
            <a:r>
              <a:rPr lang="en-US" sz="1800" dirty="0" smtClean="0"/>
              <a:t>Factors</a:t>
            </a:r>
          </a:p>
          <a:p>
            <a:r>
              <a:rPr lang="en-US" sz="1800" dirty="0"/>
              <a:t>Create Interactive Dashboards in Power </a:t>
            </a:r>
            <a:r>
              <a:rPr lang="en-US" sz="1800" dirty="0" smtClean="0"/>
              <a:t>BI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7878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012" y="149290"/>
            <a:ext cx="9782801" cy="1239837"/>
          </a:xfrm>
        </p:spPr>
        <p:txBody>
          <a:bodyPr/>
          <a:lstStyle/>
          <a:p>
            <a:r>
              <a:rPr lang="en-US" dirty="0" smtClean="0"/>
              <a:t>Dataset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28011" y="1504414"/>
            <a:ext cx="9782801" cy="4572000"/>
          </a:xfrm>
        </p:spPr>
        <p:txBody>
          <a:bodyPr>
            <a:normAutofit/>
          </a:bodyPr>
          <a:lstStyle/>
          <a:p>
            <a:r>
              <a:rPr lang="en-US" sz="1800" dirty="0" smtClean="0"/>
              <a:t>Source: The </a:t>
            </a:r>
            <a:r>
              <a:rPr lang="en-US" sz="1800" dirty="0"/>
              <a:t>dataset was collected from </a:t>
            </a:r>
            <a:r>
              <a:rPr lang="en-US" sz="1800" b="1" dirty="0" err="1" smtClean="0"/>
              <a:t>Kaggle</a:t>
            </a:r>
            <a:endParaRPr lang="en-US" sz="1800" b="1" dirty="0" smtClean="0"/>
          </a:p>
          <a:p>
            <a:r>
              <a:rPr lang="en-US" sz="1800" dirty="0" smtClean="0"/>
              <a:t>Total Records:80617 rows ,23 columns</a:t>
            </a:r>
          </a:p>
          <a:p>
            <a:r>
              <a:rPr lang="en-US" sz="1800" dirty="0" smtClean="0"/>
              <a:t>Key attributes : </a:t>
            </a:r>
            <a:r>
              <a:rPr lang="en-US" sz="1400" dirty="0" smtClean="0">
                <a:latin typeface="Arial Unicode MS" panose="020B0604020202020204" pitchFamily="34" charset="-128"/>
              </a:rPr>
              <a:t>Location</a:t>
            </a:r>
            <a:r>
              <a:rPr lang="en-US" sz="1400" dirty="0"/>
              <a:t>, </a:t>
            </a:r>
            <a:r>
              <a:rPr lang="en-US" sz="1400" dirty="0" err="1">
                <a:latin typeface="Arial Unicode MS" panose="020B0604020202020204" pitchFamily="34" charset="-128"/>
              </a:rPr>
              <a:t>MinTemp</a:t>
            </a:r>
            <a:r>
              <a:rPr lang="en-US" sz="1400" dirty="0"/>
              <a:t>, </a:t>
            </a:r>
            <a:r>
              <a:rPr lang="en-US" sz="1400" dirty="0" smtClean="0"/>
              <a:t> </a:t>
            </a:r>
            <a:r>
              <a:rPr lang="en-US" sz="1400" dirty="0" err="1" smtClean="0">
                <a:latin typeface="Arial Unicode MS" panose="020B0604020202020204" pitchFamily="34" charset="-128"/>
              </a:rPr>
              <a:t>MaxTemp</a:t>
            </a:r>
            <a:r>
              <a:rPr lang="en-US" sz="1400" dirty="0"/>
              <a:t>, </a:t>
            </a:r>
            <a:r>
              <a:rPr lang="en-US" sz="1400" dirty="0" smtClean="0"/>
              <a:t> </a:t>
            </a:r>
            <a:r>
              <a:rPr lang="en-US" sz="1400" dirty="0" smtClean="0">
                <a:latin typeface="Arial Unicode MS" panose="020B0604020202020204" pitchFamily="34" charset="-128"/>
              </a:rPr>
              <a:t>Rainfall</a:t>
            </a:r>
            <a:r>
              <a:rPr lang="en-US" sz="1400" dirty="0"/>
              <a:t>, </a:t>
            </a:r>
            <a:r>
              <a:rPr lang="en-US" sz="1400" dirty="0">
                <a:latin typeface="Arial Unicode MS" panose="020B0604020202020204" pitchFamily="34" charset="-128"/>
              </a:rPr>
              <a:t>Humidity9am</a:t>
            </a:r>
            <a:r>
              <a:rPr lang="en-US" sz="1400" dirty="0"/>
              <a:t>, </a:t>
            </a:r>
            <a:r>
              <a:rPr lang="en-US" sz="1400" dirty="0" smtClean="0">
                <a:latin typeface="Arial Unicode MS" panose="020B0604020202020204" pitchFamily="34" charset="-128"/>
              </a:rPr>
              <a:t>Humidity3pm</a:t>
            </a:r>
            <a:r>
              <a:rPr lang="en-US" sz="1400" dirty="0" smtClean="0"/>
              <a:t>, </a:t>
            </a:r>
            <a:r>
              <a:rPr lang="en-US" sz="1400" dirty="0" err="1" smtClean="0">
                <a:latin typeface="Arial Unicode MS" panose="020B0604020202020204" pitchFamily="34" charset="-128"/>
              </a:rPr>
              <a:t>WindGustDir</a:t>
            </a:r>
            <a:r>
              <a:rPr lang="en-US" sz="1400" dirty="0"/>
              <a:t>, </a:t>
            </a:r>
            <a:r>
              <a:rPr lang="en-US" sz="1400" dirty="0" err="1">
                <a:latin typeface="Arial Unicode MS" panose="020B0604020202020204" pitchFamily="34" charset="-128"/>
              </a:rPr>
              <a:t>WindGustSpeed</a:t>
            </a:r>
            <a:r>
              <a:rPr lang="en-US" sz="1400" dirty="0"/>
              <a:t>, </a:t>
            </a:r>
            <a:r>
              <a:rPr lang="en-US" sz="1400" dirty="0">
                <a:latin typeface="Arial Unicode MS" panose="020B0604020202020204" pitchFamily="34" charset="-128"/>
              </a:rPr>
              <a:t>WindDir9am</a:t>
            </a:r>
            <a:r>
              <a:rPr lang="en-US" sz="1400" dirty="0"/>
              <a:t>, </a:t>
            </a:r>
            <a:r>
              <a:rPr lang="en-US" sz="1400" dirty="0" smtClean="0">
                <a:latin typeface="Arial Unicode MS" panose="020B0604020202020204" pitchFamily="34" charset="-128"/>
              </a:rPr>
              <a:t>WindDir3pm</a:t>
            </a:r>
            <a:r>
              <a:rPr lang="en-US" sz="1400" dirty="0" smtClean="0"/>
              <a:t>,</a:t>
            </a:r>
            <a:r>
              <a:rPr lang="en-US" sz="1400" dirty="0" smtClean="0">
                <a:latin typeface="Arial Unicode MS" panose="020B0604020202020204" pitchFamily="34" charset="-128"/>
              </a:rPr>
              <a:t>Temp9am</a:t>
            </a:r>
            <a:r>
              <a:rPr lang="en-US" sz="1400" dirty="0"/>
              <a:t>, </a:t>
            </a:r>
            <a:r>
              <a:rPr lang="en-US" sz="1400" dirty="0">
                <a:latin typeface="Arial Unicode MS" panose="020B0604020202020204" pitchFamily="34" charset="-128"/>
              </a:rPr>
              <a:t>Temp3pm</a:t>
            </a:r>
            <a:r>
              <a:rPr lang="en-US" sz="1400" dirty="0"/>
              <a:t>, </a:t>
            </a:r>
            <a:r>
              <a:rPr lang="en-US" sz="1400" dirty="0" err="1">
                <a:latin typeface="Arial Unicode MS" panose="020B0604020202020204" pitchFamily="34" charset="-128"/>
              </a:rPr>
              <a:t>RainToday</a:t>
            </a:r>
            <a:r>
              <a:rPr lang="en-US" sz="1400" dirty="0"/>
              <a:t>, </a:t>
            </a:r>
            <a:r>
              <a:rPr lang="en-US" sz="1400" dirty="0" err="1" smtClean="0">
                <a:latin typeface="Arial Unicode MS" panose="020B0604020202020204" pitchFamily="34" charset="-128"/>
              </a:rPr>
              <a:t>RainTomorrow</a:t>
            </a:r>
            <a:r>
              <a:rPr lang="en-US" sz="1400" dirty="0" smtClean="0">
                <a:latin typeface="Arial Unicode MS" panose="020B0604020202020204" pitchFamily="34" charset="-128"/>
              </a:rPr>
              <a:t>.</a:t>
            </a:r>
          </a:p>
          <a:p>
            <a:r>
              <a:rPr lang="en-US" sz="1400" dirty="0" smtClean="0">
                <a:latin typeface="Arial Unicode MS" panose="020B0604020202020204" pitchFamily="34" charset="-128"/>
              </a:rPr>
              <a:t>Data Type : </a:t>
            </a:r>
            <a:r>
              <a:rPr lang="en-US" sz="1400" dirty="0"/>
              <a:t>Structured data (tabular), Format: CSV , Includes </a:t>
            </a:r>
            <a:r>
              <a:rPr lang="en-US" sz="1400" b="1" dirty="0"/>
              <a:t>text, numeric</a:t>
            </a:r>
            <a:r>
              <a:rPr lang="en-US" sz="1400" dirty="0"/>
              <a:t>, and </a:t>
            </a:r>
            <a:r>
              <a:rPr lang="en-US" sz="1400" b="1" dirty="0"/>
              <a:t>categorical</a:t>
            </a:r>
            <a:r>
              <a:rPr lang="en-US" sz="1400" dirty="0"/>
              <a:t> </a:t>
            </a:r>
            <a:r>
              <a:rPr lang="en-US" sz="1400" dirty="0" smtClean="0"/>
              <a:t>values.</a:t>
            </a:r>
          </a:p>
          <a:p>
            <a:r>
              <a:rPr lang="en-US" sz="1400" dirty="0" smtClean="0"/>
              <a:t>Challenges:  </a:t>
            </a:r>
            <a:r>
              <a:rPr lang="en-US" sz="1400" dirty="0" smtClean="0">
                <a:latin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</a:rPr>
              <a:t>Missing values</a:t>
            </a:r>
            <a:r>
              <a:rPr lang="en-US" sz="1400" dirty="0">
                <a:latin typeface="Arial" panose="020B0604020202020204" pitchFamily="34" charset="0"/>
              </a:rPr>
              <a:t> in temperature, humidity, wind, and pressure fields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400" dirty="0" smtClean="0">
                <a:latin typeface="Arial" panose="020B0604020202020204" pitchFamily="34" charset="0"/>
              </a:rPr>
              <a:t>                           </a:t>
            </a:r>
            <a:r>
              <a:rPr lang="en-US" sz="1400" b="1" dirty="0">
                <a:latin typeface="Arial" panose="020B0604020202020204" pitchFamily="34" charset="0"/>
              </a:rPr>
              <a:t>Imbalanced categories</a:t>
            </a:r>
            <a:r>
              <a:rPr lang="en-US" sz="1400" dirty="0">
                <a:latin typeface="Arial" panose="020B0604020202020204" pitchFamily="34" charset="0"/>
              </a:rPr>
              <a:t> in </a:t>
            </a:r>
            <a:r>
              <a:rPr lang="en-US" sz="1400" dirty="0" err="1">
                <a:latin typeface="Arial" panose="020B0604020202020204" pitchFamily="34" charset="0"/>
              </a:rPr>
              <a:t>RainToday</a:t>
            </a:r>
            <a:r>
              <a:rPr lang="en-US" sz="1400" dirty="0">
                <a:latin typeface="Arial" panose="020B0604020202020204" pitchFamily="34" charset="0"/>
              </a:rPr>
              <a:t> and </a:t>
            </a:r>
            <a:r>
              <a:rPr lang="en-US" sz="1400" dirty="0" err="1" smtClean="0">
                <a:latin typeface="Arial" panose="020B0604020202020204" pitchFamily="34" charset="0"/>
              </a:rPr>
              <a:t>RainTomorrow</a:t>
            </a:r>
            <a:r>
              <a:rPr lang="en-US" sz="1400" dirty="0" smtClean="0"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400" dirty="0">
              <a:latin typeface="Arial" panose="020B0604020202020204" pitchFamily="34" charset="0"/>
            </a:endParaRPr>
          </a:p>
          <a:p>
            <a:endParaRPr lang="en-US" sz="14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>
              <a:latin typeface="Arial" panose="020B0604020202020204" pitchFamily="34" charset="0"/>
            </a:endParaRPr>
          </a:p>
          <a:p>
            <a:endParaRPr lang="en-US" sz="1800" dirty="0" smtClean="0"/>
          </a:p>
          <a:p>
            <a:endParaRPr lang="en-US" sz="1800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37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400" dirty="0"/>
              <a:t>Load Dataset</a:t>
            </a:r>
          </a:p>
          <a:p>
            <a:r>
              <a:rPr lang="en-US" sz="1400" dirty="0"/>
              <a:t>Weather data (CSV format) was loaded into Power BI for visualization</a:t>
            </a:r>
          </a:p>
          <a:p>
            <a:r>
              <a:rPr lang="en-US" sz="1400" dirty="0"/>
              <a:t>Also explored and cleaned in Python </a:t>
            </a:r>
          </a:p>
          <a:p>
            <a:r>
              <a:rPr lang="en-US" sz="1400" dirty="0"/>
              <a:t>Data Cleaning &amp; </a:t>
            </a:r>
            <a:r>
              <a:rPr lang="en-US" sz="1400" dirty="0" smtClean="0"/>
              <a:t>Preprocessing</a:t>
            </a:r>
          </a:p>
          <a:p>
            <a:r>
              <a:rPr lang="en-US" sz="1400" dirty="0"/>
              <a:t>Data </a:t>
            </a:r>
            <a:r>
              <a:rPr lang="en-US" sz="1400" dirty="0" smtClean="0"/>
              <a:t>Visualization</a:t>
            </a:r>
          </a:p>
          <a:p>
            <a:r>
              <a:rPr lang="en-US" sz="1400" dirty="0"/>
              <a:t>Added Slicers &amp; </a:t>
            </a:r>
            <a:r>
              <a:rPr lang="en-US" sz="1400" dirty="0" smtClean="0"/>
              <a:t>Interactivity</a:t>
            </a:r>
          </a:p>
          <a:p>
            <a:r>
              <a:rPr lang="en-US" sz="1400" b="1" dirty="0" smtClean="0"/>
              <a:t>Data </a:t>
            </a:r>
            <a:r>
              <a:rPr lang="en-US" sz="1400" b="1" dirty="0"/>
              <a:t>Collection (</a:t>
            </a:r>
            <a:r>
              <a:rPr lang="en-US" sz="1400" b="1" dirty="0" err="1"/>
              <a:t>Kaggle</a:t>
            </a:r>
            <a:r>
              <a:rPr lang="en-US" sz="1400" b="1" dirty="0"/>
              <a:t>)</a:t>
            </a:r>
          </a:p>
          <a:p>
            <a:r>
              <a:rPr lang="en-US" sz="1400" b="1" dirty="0"/>
              <a:t>       </a:t>
            </a:r>
            <a:r>
              <a:rPr lang="en-US" sz="1400" b="1" dirty="0" smtClean="0"/>
              <a:t>⬇</a:t>
            </a:r>
            <a:endParaRPr lang="en-US" sz="1400" b="1" dirty="0"/>
          </a:p>
          <a:p>
            <a:r>
              <a:rPr lang="en-US" sz="1400" b="1" dirty="0" smtClean="0"/>
              <a:t>Preprocessing </a:t>
            </a:r>
            <a:r>
              <a:rPr lang="en-US" sz="1400" b="1" dirty="0"/>
              <a:t>(Python)</a:t>
            </a:r>
          </a:p>
          <a:p>
            <a:r>
              <a:rPr lang="en-US" sz="1400" b="1" dirty="0"/>
              <a:t>       </a:t>
            </a:r>
            <a:r>
              <a:rPr lang="en-US" sz="1400" b="1" dirty="0" smtClean="0"/>
              <a:t>⬇</a:t>
            </a:r>
            <a:endParaRPr lang="en-US" sz="1400" b="1" dirty="0"/>
          </a:p>
          <a:p>
            <a:r>
              <a:rPr lang="en-US" sz="1400" b="1" dirty="0" smtClean="0"/>
              <a:t>Visualization </a:t>
            </a:r>
            <a:r>
              <a:rPr lang="en-US" sz="1400" b="1" dirty="0"/>
              <a:t>(Power BI)</a:t>
            </a:r>
          </a:p>
          <a:p>
            <a:r>
              <a:rPr lang="en-US" sz="1400" b="1" dirty="0"/>
              <a:t>       </a:t>
            </a:r>
            <a:r>
              <a:rPr lang="en-US" sz="1400" b="1" dirty="0" smtClean="0"/>
              <a:t>⬇</a:t>
            </a:r>
            <a:endParaRPr lang="en-US" sz="1400" b="1" dirty="0"/>
          </a:p>
          <a:p>
            <a:r>
              <a:rPr lang="en-US" sz="1400" b="1" dirty="0" smtClean="0"/>
              <a:t>Interactive </a:t>
            </a:r>
            <a:r>
              <a:rPr lang="en-US" sz="1400" b="1" dirty="0"/>
              <a:t>Dashboard</a:t>
            </a:r>
          </a:p>
          <a:p>
            <a:endParaRPr lang="en-US" sz="1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166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&amp;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b="1" dirty="0"/>
              <a:t>Machine Learning Models </a:t>
            </a:r>
            <a:r>
              <a:rPr lang="en-US" sz="1200" b="1" dirty="0" err="1" smtClean="0"/>
              <a:t>Applied:Linear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Regression,Random</a:t>
            </a:r>
            <a:r>
              <a:rPr lang="en-US" sz="1200" b="1" dirty="0" smtClean="0"/>
              <a:t> </a:t>
            </a:r>
            <a:r>
              <a:rPr lang="en-US" sz="1200" b="1" dirty="0"/>
              <a:t>Forest </a:t>
            </a:r>
            <a:r>
              <a:rPr lang="en-US" sz="1200" b="1" dirty="0" err="1" smtClean="0"/>
              <a:t>Regressor</a:t>
            </a:r>
            <a:r>
              <a:rPr lang="en-US" sz="1200" dirty="0" err="1" smtClean="0"/>
              <a:t>,</a:t>
            </a:r>
            <a:r>
              <a:rPr lang="en-US" sz="1200" b="1" dirty="0" err="1" smtClean="0"/>
              <a:t>XGBoost</a:t>
            </a:r>
            <a:r>
              <a:rPr lang="en-US" sz="1200" b="1" dirty="0" smtClean="0"/>
              <a:t> </a:t>
            </a:r>
            <a:r>
              <a:rPr lang="en-US" sz="1200" b="1" dirty="0" err="1" smtClean="0"/>
              <a:t>Regressor</a:t>
            </a:r>
            <a:r>
              <a:rPr lang="en-US" sz="1200" dirty="0" err="1"/>
              <a:t>,</a:t>
            </a:r>
            <a:r>
              <a:rPr lang="en-US" sz="1200" b="1" dirty="0" err="1" smtClean="0"/>
              <a:t>Support</a:t>
            </a:r>
            <a:r>
              <a:rPr lang="en-US" sz="1200" b="1" dirty="0" smtClean="0"/>
              <a:t> </a:t>
            </a:r>
            <a:r>
              <a:rPr lang="en-US" sz="1200" b="1" dirty="0"/>
              <a:t>Vector </a:t>
            </a:r>
            <a:r>
              <a:rPr lang="en-US" sz="1200" b="1" dirty="0" err="1"/>
              <a:t>Regressor</a:t>
            </a:r>
            <a:r>
              <a:rPr lang="en-US" sz="1200" b="1" dirty="0"/>
              <a:t> (</a:t>
            </a:r>
            <a:r>
              <a:rPr lang="en-US" sz="1200" b="1" dirty="0" smtClean="0"/>
              <a:t>SVR)</a:t>
            </a:r>
            <a:r>
              <a:rPr lang="en-US" sz="1200" dirty="0" smtClean="0"/>
              <a:t>,</a:t>
            </a:r>
            <a:r>
              <a:rPr lang="en-US" sz="1200" b="1" dirty="0" smtClean="0"/>
              <a:t>K-Nearest </a:t>
            </a:r>
            <a:r>
              <a:rPr lang="en-US" sz="1200" b="1" dirty="0"/>
              <a:t>Neighbors (KNN</a:t>
            </a:r>
            <a:r>
              <a:rPr lang="en-US" sz="1200" b="1" dirty="0" smtClean="0"/>
              <a:t>).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200" b="1" dirty="0">
                <a:latin typeface="Arial" panose="020B0604020202020204" pitchFamily="34" charset="0"/>
              </a:rPr>
              <a:t>Linear Regression</a:t>
            </a:r>
            <a:r>
              <a:rPr lang="en-US" sz="1200" dirty="0">
                <a:latin typeface="Arial" panose="020B0604020202020204" pitchFamily="34" charset="0"/>
              </a:rPr>
              <a:t/>
            </a:r>
            <a:br>
              <a:rPr lang="en-US" sz="1200" dirty="0">
                <a:latin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</a:rPr>
              <a:t>➤ Simple baseline model for understanding linear relationships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200" b="1" dirty="0">
                <a:latin typeface="Arial" panose="020B0604020202020204" pitchFamily="34" charset="0"/>
              </a:rPr>
              <a:t>Random Forest </a:t>
            </a:r>
            <a:r>
              <a:rPr lang="en-US" sz="1200" b="1" dirty="0" err="1">
                <a:latin typeface="Arial" panose="020B0604020202020204" pitchFamily="34" charset="0"/>
              </a:rPr>
              <a:t>Regressor</a:t>
            </a:r>
            <a:r>
              <a:rPr lang="en-US" sz="1200" dirty="0">
                <a:latin typeface="Arial" panose="020B0604020202020204" pitchFamily="34" charset="0"/>
              </a:rPr>
              <a:t/>
            </a:r>
            <a:br>
              <a:rPr lang="en-US" sz="1200" dirty="0">
                <a:latin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</a:rPr>
              <a:t>➤ Powerful ensemble model that reduces </a:t>
            </a:r>
            <a:r>
              <a:rPr lang="en-US" sz="1200" dirty="0" err="1">
                <a:latin typeface="Arial" panose="020B0604020202020204" pitchFamily="34" charset="0"/>
              </a:rPr>
              <a:t>overfitting</a:t>
            </a:r>
            <a:r>
              <a:rPr lang="en-US" sz="1200" dirty="0">
                <a:latin typeface="Arial" panose="020B0604020202020204" pitchFamily="34" charset="0"/>
              </a:rPr>
              <a:t/>
            </a:r>
            <a:br>
              <a:rPr lang="en-US" sz="1200" dirty="0">
                <a:latin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</a:rPr>
              <a:t>➤ Works well with large datasets and handles non-linearity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200" b="1" dirty="0" err="1">
                <a:latin typeface="Arial" panose="020B0604020202020204" pitchFamily="34" charset="0"/>
              </a:rPr>
              <a:t>XGBoost</a:t>
            </a:r>
            <a:r>
              <a:rPr lang="en-US" sz="1200" b="1" dirty="0">
                <a:latin typeface="Arial" panose="020B0604020202020204" pitchFamily="34" charset="0"/>
              </a:rPr>
              <a:t> </a:t>
            </a:r>
            <a:r>
              <a:rPr lang="en-US" sz="1200" b="1" dirty="0" err="1" smtClean="0">
                <a:latin typeface="Arial" panose="020B0604020202020204" pitchFamily="34" charset="0"/>
              </a:rPr>
              <a:t>Regressor</a:t>
            </a:r>
            <a:endParaRPr lang="en-US" sz="1200" b="1" dirty="0" smtClean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200" dirty="0">
                <a:latin typeface="Arial" panose="020B0604020202020204" pitchFamily="34" charset="0"/>
              </a:rPr>
              <a:t>➤ Advanced boosting algorithm with high performance</a:t>
            </a:r>
            <a:br>
              <a:rPr lang="en-US" sz="1200" dirty="0">
                <a:latin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</a:rPr>
              <a:t>➤ Good for handling complex patterns and fine-tuning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200" b="1" dirty="0">
                <a:latin typeface="Arial" panose="020B0604020202020204" pitchFamily="34" charset="0"/>
              </a:rPr>
              <a:t>SVR (Support Vector </a:t>
            </a:r>
            <a:r>
              <a:rPr lang="en-US" sz="1200" b="1" dirty="0" err="1">
                <a:latin typeface="Arial" panose="020B0604020202020204" pitchFamily="34" charset="0"/>
              </a:rPr>
              <a:t>Regressor</a:t>
            </a:r>
            <a:r>
              <a:rPr lang="en-US" sz="1200" b="1" dirty="0">
                <a:latin typeface="Arial" panose="020B0604020202020204" pitchFamily="34" charset="0"/>
              </a:rPr>
              <a:t>)</a:t>
            </a:r>
            <a:r>
              <a:rPr lang="en-US" sz="1200" dirty="0">
                <a:latin typeface="Arial" panose="020B0604020202020204" pitchFamily="34" charset="0"/>
              </a:rPr>
              <a:t/>
            </a:r>
            <a:br>
              <a:rPr lang="en-US" sz="1200" dirty="0">
                <a:latin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</a:rPr>
              <a:t>➤ Works well for small datasets but sensitive to scaling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200" b="1" dirty="0">
                <a:latin typeface="Arial" panose="020B0604020202020204" pitchFamily="34" charset="0"/>
              </a:rPr>
              <a:t>KNN </a:t>
            </a:r>
            <a:r>
              <a:rPr lang="en-US" sz="1200" b="1" dirty="0" err="1">
                <a:latin typeface="Arial" panose="020B0604020202020204" pitchFamily="34" charset="0"/>
              </a:rPr>
              <a:t>Regressor</a:t>
            </a:r>
            <a:r>
              <a:rPr lang="en-US" sz="1200" dirty="0">
                <a:latin typeface="Arial" panose="020B0604020202020204" pitchFamily="34" charset="0"/>
              </a:rPr>
              <a:t/>
            </a:r>
            <a:br>
              <a:rPr lang="en-US" sz="1200" dirty="0">
                <a:latin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</a:rPr>
              <a:t>➤ Simple, instance-based learner</a:t>
            </a:r>
            <a:br>
              <a:rPr lang="en-US" sz="1200" dirty="0">
                <a:latin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</a:rPr>
              <a:t>➤ Useful for capturing local </a:t>
            </a:r>
            <a:r>
              <a:rPr lang="en-US" sz="1200" dirty="0" smtClean="0">
                <a:latin typeface="Arial" panose="020B0604020202020204" pitchFamily="34" charset="0"/>
              </a:rPr>
              <a:t>patterns</a:t>
            </a:r>
            <a:endParaRPr lang="en-US" sz="1200" dirty="0"/>
          </a:p>
          <a:p>
            <a:r>
              <a:rPr lang="en-US" sz="1200" b="1" dirty="0"/>
              <a:t>Training Process:</a:t>
            </a:r>
          </a:p>
          <a:p>
            <a:r>
              <a:rPr lang="en-US" sz="1200" b="1" dirty="0"/>
              <a:t>Train-Test Split: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/>
              <a:t>➤ 80% Training – 20% Testing</a:t>
            </a:r>
          </a:p>
          <a:p>
            <a:r>
              <a:rPr lang="en-US" sz="1200" b="1" dirty="0"/>
              <a:t>Evaluation Metrics:</a:t>
            </a:r>
            <a:endParaRPr lang="en-US" sz="1200" dirty="0"/>
          </a:p>
          <a:p>
            <a:pPr lvl="1"/>
            <a:r>
              <a:rPr lang="en-US" sz="1200" b="1" dirty="0"/>
              <a:t>MAE (Mean Absolute Error)</a:t>
            </a:r>
            <a:endParaRPr lang="en-US" sz="1200" dirty="0"/>
          </a:p>
          <a:p>
            <a:pPr lvl="1"/>
            <a:r>
              <a:rPr lang="en-US" sz="1200" b="1" dirty="0"/>
              <a:t>RMSE (Root Mean Squared Error)</a:t>
            </a:r>
            <a:endParaRPr lang="en-US" sz="1200" dirty="0"/>
          </a:p>
          <a:p>
            <a:pPr lvl="1"/>
            <a:r>
              <a:rPr lang="en-US" sz="1200" b="1" dirty="0"/>
              <a:t>R² Score (Coefficient of Determination</a:t>
            </a:r>
            <a:r>
              <a:rPr lang="en-US" sz="1200" b="1" dirty="0" smtClean="0"/>
              <a:t>)</a:t>
            </a:r>
          </a:p>
          <a:p>
            <a:pPr lvl="1"/>
            <a:r>
              <a:rPr lang="en-US" sz="1200" b="1" dirty="0">
                <a:solidFill>
                  <a:srgbClr val="0070C0"/>
                </a:solidFill>
              </a:rPr>
              <a:t>Best Performing Model: </a:t>
            </a:r>
            <a:r>
              <a:rPr lang="en-US" sz="1200" b="1" dirty="0" err="1">
                <a:solidFill>
                  <a:srgbClr val="0070C0"/>
                </a:solidFill>
              </a:rPr>
              <a:t>XGBoost</a:t>
            </a:r>
            <a:r>
              <a:rPr lang="en-US" sz="1200" b="1" dirty="0">
                <a:solidFill>
                  <a:srgbClr val="0070C0"/>
                </a:solidFill>
              </a:rPr>
              <a:t> (Highest R², Lowest RMSE &amp; MAE</a:t>
            </a:r>
            <a:r>
              <a:rPr lang="en-US" sz="1200" dirty="0"/>
              <a:t>)</a:t>
            </a:r>
          </a:p>
          <a:p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14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Evaluation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400" b="1" dirty="0"/>
              <a:t>Metrics Used:</a:t>
            </a:r>
          </a:p>
          <a:p>
            <a:r>
              <a:rPr lang="en-US" sz="1400" dirty="0"/>
              <a:t>Since the project involves </a:t>
            </a:r>
            <a:r>
              <a:rPr lang="en-US" sz="1400" b="1" dirty="0"/>
              <a:t>regression</a:t>
            </a:r>
            <a:r>
              <a:rPr lang="en-US" sz="1400" dirty="0"/>
              <a:t>, the following metrics were used:</a:t>
            </a:r>
          </a:p>
          <a:p>
            <a:r>
              <a:rPr lang="en-US" sz="1400" b="1" dirty="0"/>
              <a:t>MAE (Mean Absolute Error):</a:t>
            </a:r>
            <a:r>
              <a:rPr lang="en-US" sz="1400" dirty="0"/>
              <a:t> Measures average magnitude of error</a:t>
            </a:r>
          </a:p>
          <a:p>
            <a:r>
              <a:rPr lang="en-US" sz="1400" b="1" dirty="0"/>
              <a:t>RMSE (Root Mean Squared Error):</a:t>
            </a:r>
            <a:r>
              <a:rPr lang="en-US" sz="1400" dirty="0"/>
              <a:t> Penalizes larger errors</a:t>
            </a:r>
          </a:p>
          <a:p>
            <a:r>
              <a:rPr lang="en-US" sz="1400" b="1" dirty="0"/>
              <a:t>R² Score (R-squared):</a:t>
            </a:r>
            <a:r>
              <a:rPr lang="en-US" sz="1400" dirty="0"/>
              <a:t> Explains how well model predictions fit actual </a:t>
            </a:r>
            <a:r>
              <a:rPr lang="en-US" sz="1400" dirty="0" smtClean="0"/>
              <a:t>data</a:t>
            </a:r>
          </a:p>
          <a:p>
            <a:r>
              <a:rPr lang="en-US" sz="1400" b="1" dirty="0" err="1">
                <a:solidFill>
                  <a:srgbClr val="0070C0"/>
                </a:solidFill>
              </a:rPr>
              <a:t>XGBoost</a:t>
            </a:r>
            <a:r>
              <a:rPr lang="en-US" sz="1400" b="1" dirty="0">
                <a:solidFill>
                  <a:srgbClr val="0070C0"/>
                </a:solidFill>
              </a:rPr>
              <a:t> </a:t>
            </a:r>
            <a:r>
              <a:rPr lang="en-US" sz="1400" b="1" dirty="0" err="1">
                <a:solidFill>
                  <a:srgbClr val="0070C0"/>
                </a:solidFill>
              </a:rPr>
              <a:t>Regressor</a:t>
            </a:r>
            <a:r>
              <a:rPr lang="en-US" sz="1400" dirty="0">
                <a:solidFill>
                  <a:srgbClr val="0070C0"/>
                </a:solidFill>
              </a:rPr>
              <a:t> performed the best with the </a:t>
            </a:r>
            <a:r>
              <a:rPr lang="en-US" sz="1400" b="1" dirty="0">
                <a:solidFill>
                  <a:srgbClr val="0070C0"/>
                </a:solidFill>
              </a:rPr>
              <a:t>lowest error</a:t>
            </a:r>
            <a:r>
              <a:rPr lang="en-US" sz="1400" dirty="0">
                <a:solidFill>
                  <a:srgbClr val="0070C0"/>
                </a:solidFill>
              </a:rPr>
              <a:t> and </a:t>
            </a:r>
            <a:r>
              <a:rPr lang="en-US" sz="1400" b="1" dirty="0">
                <a:solidFill>
                  <a:srgbClr val="0070C0"/>
                </a:solidFill>
              </a:rPr>
              <a:t>highest R² Score</a:t>
            </a:r>
            <a:r>
              <a:rPr lang="en-US" sz="1400" dirty="0">
                <a:solidFill>
                  <a:srgbClr val="0070C0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00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Overview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12" y="1676400"/>
            <a:ext cx="8491779" cy="4572000"/>
          </a:xfrm>
        </p:spPr>
      </p:pic>
    </p:spTree>
    <p:extLst>
      <p:ext uri="{BB962C8B-B14F-4D97-AF65-F5344CB8AC3E}">
        <p14:creationId xmlns:p14="http://schemas.microsoft.com/office/powerpoint/2010/main" val="2186095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800" b="1" dirty="0">
                <a:latin typeface="Arial" panose="020B0604020202020204" pitchFamily="34" charset="0"/>
              </a:rPr>
              <a:t>Outliers</a:t>
            </a:r>
            <a:r>
              <a:rPr lang="en-US" sz="1800" dirty="0">
                <a:latin typeface="Arial" panose="020B0604020202020204" pitchFamily="34" charset="0"/>
              </a:rPr>
              <a:t>:</a:t>
            </a:r>
            <a:br>
              <a:rPr lang="en-US" sz="1800" dirty="0">
                <a:latin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</a:rPr>
              <a:t>Extreme values in rainfall and humidity affected model performance. Needed proper outlier removal.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800" b="1" dirty="0">
                <a:latin typeface="Arial" panose="020B0604020202020204" pitchFamily="34" charset="0"/>
              </a:rPr>
              <a:t>Skewed Data</a:t>
            </a:r>
            <a:r>
              <a:rPr lang="en-US" sz="1800" dirty="0">
                <a:latin typeface="Arial" panose="020B0604020202020204" pitchFamily="34" charset="0"/>
              </a:rPr>
              <a:t>:</a:t>
            </a:r>
            <a:br>
              <a:rPr lang="en-US" sz="1800" dirty="0">
                <a:latin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</a:rPr>
              <a:t>Some features were skewed, required transformation (e.g., log scale) for better distribution.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1800" b="1" dirty="0">
                <a:latin typeface="Arial" panose="020B0604020202020204" pitchFamily="34" charset="0"/>
              </a:rPr>
              <a:t>Categorical Variables</a:t>
            </a:r>
            <a:r>
              <a:rPr lang="en-US" sz="1800" dirty="0">
                <a:latin typeface="Arial" panose="020B0604020202020204" pitchFamily="34" charset="0"/>
              </a:rPr>
              <a:t>:</a:t>
            </a:r>
            <a:br>
              <a:rPr lang="en-US" sz="1800" dirty="0">
                <a:latin typeface="Arial" panose="020B0604020202020204" pitchFamily="34" charset="0"/>
              </a:rPr>
            </a:br>
            <a:r>
              <a:rPr lang="en-US" sz="1800" dirty="0">
                <a:latin typeface="Arial" panose="020B0604020202020204" pitchFamily="34" charset="0"/>
              </a:rPr>
              <a:t>Converting wind directions to numerical using one-hot encoding increased dimensionality.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747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h education presentation with Pi  (widescreen).potx" id="{DF132673-7A8C-4FB7-A35E-0123B6C0D98B}" vid="{CCAAB50D-2EF2-4925-80C2-C83131AE58AC}"/>
    </a:ext>
  </a:extLst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122</TotalTime>
  <Words>335</Words>
  <Application>Microsoft Office PowerPoint</Application>
  <PresentationFormat>Custom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 Unicode MS</vt:lpstr>
      <vt:lpstr>Arial</vt:lpstr>
      <vt:lpstr>Euphemia</vt:lpstr>
      <vt:lpstr>Math 16x9</vt:lpstr>
      <vt:lpstr>Weather Data Analysis &amp; Visualization</vt:lpstr>
      <vt:lpstr>Introduction</vt:lpstr>
      <vt:lpstr>Objectives</vt:lpstr>
      <vt:lpstr>Dataset</vt:lpstr>
      <vt:lpstr>Methodology</vt:lpstr>
      <vt:lpstr>Model Selection &amp; Implementation</vt:lpstr>
      <vt:lpstr>Evaluation &amp; Results</vt:lpstr>
      <vt:lpstr>Dashboard Overview</vt:lpstr>
      <vt:lpstr>Challenges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Weather Data Analysis &amp; Visualization</dc:title>
  <dc:creator>User</dc:creator>
  <cp:lastModifiedBy>User</cp:lastModifiedBy>
  <cp:revision>11</cp:revision>
  <dcterms:created xsi:type="dcterms:W3CDTF">2025-04-05T04:23:22Z</dcterms:created>
  <dcterms:modified xsi:type="dcterms:W3CDTF">2025-04-05T08:45:30Z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