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7100550" cy="127793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 autoAdjust="0"/>
    <p:restoredTop sz="96340" autoAdjust="0"/>
  </p:normalViewPr>
  <p:slideViewPr>
    <p:cSldViewPr snapToGrid="0">
      <p:cViewPr varScale="1">
        <p:scale>
          <a:sx n="59" d="100"/>
          <a:sy n="59" d="100"/>
        </p:scale>
        <p:origin x="139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2541" y="2091440"/>
            <a:ext cx="14535468" cy="4449116"/>
          </a:xfrm>
        </p:spPr>
        <p:txBody>
          <a:bodyPr anchor="b"/>
          <a:lstStyle>
            <a:lvl1pPr algn="ctr">
              <a:defRPr sz="111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7569" y="6712131"/>
            <a:ext cx="12825413" cy="3085390"/>
          </a:xfrm>
        </p:spPr>
        <p:txBody>
          <a:bodyPr/>
          <a:lstStyle>
            <a:lvl1pPr marL="0" indent="0" algn="ctr">
              <a:buNone/>
              <a:defRPr sz="4472"/>
            </a:lvl1pPr>
            <a:lvl2pPr marL="851946" indent="0" algn="ctr">
              <a:buNone/>
              <a:defRPr sz="3727"/>
            </a:lvl2pPr>
            <a:lvl3pPr marL="1703893" indent="0" algn="ctr">
              <a:buNone/>
              <a:defRPr sz="3354"/>
            </a:lvl3pPr>
            <a:lvl4pPr marL="2555839" indent="0" algn="ctr">
              <a:buNone/>
              <a:defRPr sz="2981"/>
            </a:lvl4pPr>
            <a:lvl5pPr marL="3407786" indent="0" algn="ctr">
              <a:buNone/>
              <a:defRPr sz="2981"/>
            </a:lvl5pPr>
            <a:lvl6pPr marL="4259732" indent="0" algn="ctr">
              <a:buNone/>
              <a:defRPr sz="2981"/>
            </a:lvl6pPr>
            <a:lvl7pPr marL="5111679" indent="0" algn="ctr">
              <a:buNone/>
              <a:defRPr sz="2981"/>
            </a:lvl7pPr>
            <a:lvl8pPr marL="5963625" indent="0" algn="ctr">
              <a:buNone/>
              <a:defRPr sz="2981"/>
            </a:lvl8pPr>
            <a:lvl9pPr marL="6815572" indent="0" algn="ctr">
              <a:buNone/>
              <a:defRPr sz="298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3865-6740-458F-AF30-B030E40D7753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3040-FE5C-458B-A395-0B9B52C195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329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3865-6740-458F-AF30-B030E40D7753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3040-FE5C-458B-A395-0B9B52C195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366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37582" y="680383"/>
            <a:ext cx="3687306" cy="1082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5664" y="680383"/>
            <a:ext cx="10848161" cy="1082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3865-6740-458F-AF30-B030E40D7753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3040-FE5C-458B-A395-0B9B52C195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655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3865-6740-458F-AF30-B030E40D7753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3040-FE5C-458B-A395-0B9B52C195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475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757" y="3185973"/>
            <a:ext cx="14749224" cy="5315864"/>
          </a:xfrm>
        </p:spPr>
        <p:txBody>
          <a:bodyPr anchor="b"/>
          <a:lstStyle>
            <a:lvl1pPr>
              <a:defRPr sz="111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6757" y="8552127"/>
            <a:ext cx="14749224" cy="2795487"/>
          </a:xfrm>
        </p:spPr>
        <p:txBody>
          <a:bodyPr/>
          <a:lstStyle>
            <a:lvl1pPr marL="0" indent="0">
              <a:buNone/>
              <a:defRPr sz="4472">
                <a:solidFill>
                  <a:schemeClr val="tx1"/>
                </a:solidFill>
              </a:defRPr>
            </a:lvl1pPr>
            <a:lvl2pPr marL="851946" indent="0">
              <a:buNone/>
              <a:defRPr sz="3727">
                <a:solidFill>
                  <a:schemeClr val="tx1">
                    <a:tint val="75000"/>
                  </a:schemeClr>
                </a:solidFill>
              </a:defRPr>
            </a:lvl2pPr>
            <a:lvl3pPr marL="1703893" indent="0">
              <a:buNone/>
              <a:defRPr sz="3354">
                <a:solidFill>
                  <a:schemeClr val="tx1">
                    <a:tint val="75000"/>
                  </a:schemeClr>
                </a:solidFill>
              </a:defRPr>
            </a:lvl3pPr>
            <a:lvl4pPr marL="2555839" indent="0">
              <a:buNone/>
              <a:defRPr sz="2981">
                <a:solidFill>
                  <a:schemeClr val="tx1">
                    <a:tint val="75000"/>
                  </a:schemeClr>
                </a:solidFill>
              </a:defRPr>
            </a:lvl4pPr>
            <a:lvl5pPr marL="3407786" indent="0">
              <a:buNone/>
              <a:defRPr sz="2981">
                <a:solidFill>
                  <a:schemeClr val="tx1">
                    <a:tint val="75000"/>
                  </a:schemeClr>
                </a:solidFill>
              </a:defRPr>
            </a:lvl5pPr>
            <a:lvl6pPr marL="4259732" indent="0">
              <a:buNone/>
              <a:defRPr sz="2981">
                <a:solidFill>
                  <a:schemeClr val="tx1">
                    <a:tint val="75000"/>
                  </a:schemeClr>
                </a:solidFill>
              </a:defRPr>
            </a:lvl6pPr>
            <a:lvl7pPr marL="5111679" indent="0">
              <a:buNone/>
              <a:defRPr sz="2981">
                <a:solidFill>
                  <a:schemeClr val="tx1">
                    <a:tint val="75000"/>
                  </a:schemeClr>
                </a:solidFill>
              </a:defRPr>
            </a:lvl7pPr>
            <a:lvl8pPr marL="5963625" indent="0">
              <a:buNone/>
              <a:defRPr sz="2981">
                <a:solidFill>
                  <a:schemeClr val="tx1">
                    <a:tint val="75000"/>
                  </a:schemeClr>
                </a:solidFill>
              </a:defRPr>
            </a:lvl8pPr>
            <a:lvl9pPr marL="6815572" indent="0">
              <a:buNone/>
              <a:defRPr sz="29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3865-6740-458F-AF30-B030E40D7753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3040-FE5C-458B-A395-0B9B52C195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272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5663" y="3401917"/>
            <a:ext cx="7267734" cy="81083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57153" y="3401917"/>
            <a:ext cx="7267734" cy="81083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3865-6740-458F-AF30-B030E40D7753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3040-FE5C-458B-A395-0B9B52C195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208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890" y="680386"/>
            <a:ext cx="14749224" cy="24700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892" y="3132723"/>
            <a:ext cx="7234333" cy="1535299"/>
          </a:xfrm>
        </p:spPr>
        <p:txBody>
          <a:bodyPr anchor="b"/>
          <a:lstStyle>
            <a:lvl1pPr marL="0" indent="0">
              <a:buNone/>
              <a:defRPr sz="4472" b="1"/>
            </a:lvl1pPr>
            <a:lvl2pPr marL="851946" indent="0">
              <a:buNone/>
              <a:defRPr sz="3727" b="1"/>
            </a:lvl2pPr>
            <a:lvl3pPr marL="1703893" indent="0">
              <a:buNone/>
              <a:defRPr sz="3354" b="1"/>
            </a:lvl3pPr>
            <a:lvl4pPr marL="2555839" indent="0">
              <a:buNone/>
              <a:defRPr sz="2981" b="1"/>
            </a:lvl4pPr>
            <a:lvl5pPr marL="3407786" indent="0">
              <a:buNone/>
              <a:defRPr sz="2981" b="1"/>
            </a:lvl5pPr>
            <a:lvl6pPr marL="4259732" indent="0">
              <a:buNone/>
              <a:defRPr sz="2981" b="1"/>
            </a:lvl6pPr>
            <a:lvl7pPr marL="5111679" indent="0">
              <a:buNone/>
              <a:defRPr sz="2981" b="1"/>
            </a:lvl7pPr>
            <a:lvl8pPr marL="5963625" indent="0">
              <a:buNone/>
              <a:defRPr sz="2981" b="1"/>
            </a:lvl8pPr>
            <a:lvl9pPr marL="6815572" indent="0">
              <a:buNone/>
              <a:defRPr sz="29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7892" y="4668022"/>
            <a:ext cx="7234333" cy="68659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57154" y="3132723"/>
            <a:ext cx="7269961" cy="1535299"/>
          </a:xfrm>
        </p:spPr>
        <p:txBody>
          <a:bodyPr anchor="b"/>
          <a:lstStyle>
            <a:lvl1pPr marL="0" indent="0">
              <a:buNone/>
              <a:defRPr sz="4472" b="1"/>
            </a:lvl1pPr>
            <a:lvl2pPr marL="851946" indent="0">
              <a:buNone/>
              <a:defRPr sz="3727" b="1"/>
            </a:lvl2pPr>
            <a:lvl3pPr marL="1703893" indent="0">
              <a:buNone/>
              <a:defRPr sz="3354" b="1"/>
            </a:lvl3pPr>
            <a:lvl4pPr marL="2555839" indent="0">
              <a:buNone/>
              <a:defRPr sz="2981" b="1"/>
            </a:lvl4pPr>
            <a:lvl5pPr marL="3407786" indent="0">
              <a:buNone/>
              <a:defRPr sz="2981" b="1"/>
            </a:lvl5pPr>
            <a:lvl6pPr marL="4259732" indent="0">
              <a:buNone/>
              <a:defRPr sz="2981" b="1"/>
            </a:lvl6pPr>
            <a:lvl7pPr marL="5111679" indent="0">
              <a:buNone/>
              <a:defRPr sz="2981" b="1"/>
            </a:lvl7pPr>
            <a:lvl8pPr marL="5963625" indent="0">
              <a:buNone/>
              <a:defRPr sz="2981" b="1"/>
            </a:lvl8pPr>
            <a:lvl9pPr marL="6815572" indent="0">
              <a:buNone/>
              <a:defRPr sz="29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57154" y="4668022"/>
            <a:ext cx="7269961" cy="68659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3865-6740-458F-AF30-B030E40D7753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3040-FE5C-458B-A395-0B9B52C195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191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3865-6740-458F-AF30-B030E40D7753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3040-FE5C-458B-A395-0B9B52C195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445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3865-6740-458F-AF30-B030E40D7753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3040-FE5C-458B-A395-0B9B52C195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721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890" y="851958"/>
            <a:ext cx="5515372" cy="2981854"/>
          </a:xfrm>
        </p:spPr>
        <p:txBody>
          <a:bodyPr anchor="b"/>
          <a:lstStyle>
            <a:lvl1pPr>
              <a:defRPr sz="59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9961" y="1839996"/>
            <a:ext cx="8657153" cy="9081639"/>
          </a:xfrm>
        </p:spPr>
        <p:txBody>
          <a:bodyPr/>
          <a:lstStyle>
            <a:lvl1pPr>
              <a:defRPr sz="5963"/>
            </a:lvl1pPr>
            <a:lvl2pPr>
              <a:defRPr sz="5218"/>
            </a:lvl2pPr>
            <a:lvl3pPr>
              <a:defRPr sz="4472"/>
            </a:lvl3pPr>
            <a:lvl4pPr>
              <a:defRPr sz="3727"/>
            </a:lvl4pPr>
            <a:lvl5pPr>
              <a:defRPr sz="3727"/>
            </a:lvl5pPr>
            <a:lvl6pPr>
              <a:defRPr sz="3727"/>
            </a:lvl6pPr>
            <a:lvl7pPr>
              <a:defRPr sz="3727"/>
            </a:lvl7pPr>
            <a:lvl8pPr>
              <a:defRPr sz="3727"/>
            </a:lvl8pPr>
            <a:lvl9pPr>
              <a:defRPr sz="372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7890" y="3833812"/>
            <a:ext cx="5515372" cy="7102612"/>
          </a:xfrm>
        </p:spPr>
        <p:txBody>
          <a:bodyPr/>
          <a:lstStyle>
            <a:lvl1pPr marL="0" indent="0">
              <a:buNone/>
              <a:defRPr sz="2981"/>
            </a:lvl1pPr>
            <a:lvl2pPr marL="851946" indent="0">
              <a:buNone/>
              <a:defRPr sz="2609"/>
            </a:lvl2pPr>
            <a:lvl3pPr marL="1703893" indent="0">
              <a:buNone/>
              <a:defRPr sz="2236"/>
            </a:lvl3pPr>
            <a:lvl4pPr marL="2555839" indent="0">
              <a:buNone/>
              <a:defRPr sz="1863"/>
            </a:lvl4pPr>
            <a:lvl5pPr marL="3407786" indent="0">
              <a:buNone/>
              <a:defRPr sz="1863"/>
            </a:lvl5pPr>
            <a:lvl6pPr marL="4259732" indent="0">
              <a:buNone/>
              <a:defRPr sz="1863"/>
            </a:lvl6pPr>
            <a:lvl7pPr marL="5111679" indent="0">
              <a:buNone/>
              <a:defRPr sz="1863"/>
            </a:lvl7pPr>
            <a:lvl8pPr marL="5963625" indent="0">
              <a:buNone/>
              <a:defRPr sz="1863"/>
            </a:lvl8pPr>
            <a:lvl9pPr marL="6815572" indent="0">
              <a:buNone/>
              <a:defRPr sz="1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3865-6740-458F-AF30-B030E40D7753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3040-FE5C-458B-A395-0B9B52C195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639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890" y="851958"/>
            <a:ext cx="5515372" cy="2981854"/>
          </a:xfrm>
        </p:spPr>
        <p:txBody>
          <a:bodyPr anchor="b"/>
          <a:lstStyle>
            <a:lvl1pPr>
              <a:defRPr sz="59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69961" y="1839996"/>
            <a:ext cx="8657153" cy="9081639"/>
          </a:xfrm>
        </p:spPr>
        <p:txBody>
          <a:bodyPr anchor="t"/>
          <a:lstStyle>
            <a:lvl1pPr marL="0" indent="0">
              <a:buNone/>
              <a:defRPr sz="5963"/>
            </a:lvl1pPr>
            <a:lvl2pPr marL="851946" indent="0">
              <a:buNone/>
              <a:defRPr sz="5218"/>
            </a:lvl2pPr>
            <a:lvl3pPr marL="1703893" indent="0">
              <a:buNone/>
              <a:defRPr sz="4472"/>
            </a:lvl3pPr>
            <a:lvl4pPr marL="2555839" indent="0">
              <a:buNone/>
              <a:defRPr sz="3727"/>
            </a:lvl4pPr>
            <a:lvl5pPr marL="3407786" indent="0">
              <a:buNone/>
              <a:defRPr sz="3727"/>
            </a:lvl5pPr>
            <a:lvl6pPr marL="4259732" indent="0">
              <a:buNone/>
              <a:defRPr sz="3727"/>
            </a:lvl6pPr>
            <a:lvl7pPr marL="5111679" indent="0">
              <a:buNone/>
              <a:defRPr sz="3727"/>
            </a:lvl7pPr>
            <a:lvl8pPr marL="5963625" indent="0">
              <a:buNone/>
              <a:defRPr sz="3727"/>
            </a:lvl8pPr>
            <a:lvl9pPr marL="6815572" indent="0">
              <a:buNone/>
              <a:defRPr sz="37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7890" y="3833812"/>
            <a:ext cx="5515372" cy="7102612"/>
          </a:xfrm>
        </p:spPr>
        <p:txBody>
          <a:bodyPr/>
          <a:lstStyle>
            <a:lvl1pPr marL="0" indent="0">
              <a:buNone/>
              <a:defRPr sz="2981"/>
            </a:lvl1pPr>
            <a:lvl2pPr marL="851946" indent="0">
              <a:buNone/>
              <a:defRPr sz="2609"/>
            </a:lvl2pPr>
            <a:lvl3pPr marL="1703893" indent="0">
              <a:buNone/>
              <a:defRPr sz="2236"/>
            </a:lvl3pPr>
            <a:lvl4pPr marL="2555839" indent="0">
              <a:buNone/>
              <a:defRPr sz="1863"/>
            </a:lvl4pPr>
            <a:lvl5pPr marL="3407786" indent="0">
              <a:buNone/>
              <a:defRPr sz="1863"/>
            </a:lvl5pPr>
            <a:lvl6pPr marL="4259732" indent="0">
              <a:buNone/>
              <a:defRPr sz="1863"/>
            </a:lvl6pPr>
            <a:lvl7pPr marL="5111679" indent="0">
              <a:buNone/>
              <a:defRPr sz="1863"/>
            </a:lvl7pPr>
            <a:lvl8pPr marL="5963625" indent="0">
              <a:buNone/>
              <a:defRPr sz="1863"/>
            </a:lvl8pPr>
            <a:lvl9pPr marL="6815572" indent="0">
              <a:buNone/>
              <a:defRPr sz="18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3865-6740-458F-AF30-B030E40D7753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13040-FE5C-458B-A395-0B9B52C195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899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5663" y="680386"/>
            <a:ext cx="14749224" cy="2470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663" y="3401917"/>
            <a:ext cx="14749224" cy="8108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5663" y="11844590"/>
            <a:ext cx="3847624" cy="680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A3865-6740-458F-AF30-B030E40D7753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4557" y="11844590"/>
            <a:ext cx="5771436" cy="680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77263" y="11844590"/>
            <a:ext cx="3847624" cy="680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13040-FE5C-458B-A395-0B9B52C195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498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03893" rtl="0" eaLnBrk="1" latinLnBrk="0" hangingPunct="1">
        <a:lnSpc>
          <a:spcPct val="90000"/>
        </a:lnSpc>
        <a:spcBef>
          <a:spcPct val="0"/>
        </a:spcBef>
        <a:buNone/>
        <a:defRPr sz="81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5973" indent="-425973" algn="l" defTabSz="1703893" rtl="0" eaLnBrk="1" latinLnBrk="0" hangingPunct="1">
        <a:lnSpc>
          <a:spcPct val="90000"/>
        </a:lnSpc>
        <a:spcBef>
          <a:spcPts val="1863"/>
        </a:spcBef>
        <a:buFont typeface="Arial" panose="020B0604020202020204" pitchFamily="34" charset="0"/>
        <a:buChar char="•"/>
        <a:defRPr sz="5218" kern="1200">
          <a:solidFill>
            <a:schemeClr val="tx1"/>
          </a:solidFill>
          <a:latin typeface="+mn-lt"/>
          <a:ea typeface="+mn-ea"/>
          <a:cs typeface="+mn-cs"/>
        </a:defRPr>
      </a:lvl1pPr>
      <a:lvl2pPr marL="1277920" indent="-425973" algn="l" defTabSz="1703893" rtl="0" eaLnBrk="1" latinLnBrk="0" hangingPunct="1">
        <a:lnSpc>
          <a:spcPct val="90000"/>
        </a:lnSpc>
        <a:spcBef>
          <a:spcPts val="932"/>
        </a:spcBef>
        <a:buFont typeface="Arial" panose="020B0604020202020204" pitchFamily="34" charset="0"/>
        <a:buChar char="•"/>
        <a:defRPr sz="4472" kern="1200">
          <a:solidFill>
            <a:schemeClr val="tx1"/>
          </a:solidFill>
          <a:latin typeface="+mn-lt"/>
          <a:ea typeface="+mn-ea"/>
          <a:cs typeface="+mn-cs"/>
        </a:defRPr>
      </a:lvl2pPr>
      <a:lvl3pPr marL="2129866" indent="-425973" algn="l" defTabSz="1703893" rtl="0" eaLnBrk="1" latinLnBrk="0" hangingPunct="1">
        <a:lnSpc>
          <a:spcPct val="90000"/>
        </a:lnSpc>
        <a:spcBef>
          <a:spcPts val="932"/>
        </a:spcBef>
        <a:buFont typeface="Arial" panose="020B0604020202020204" pitchFamily="34" charset="0"/>
        <a:buChar char="•"/>
        <a:defRPr sz="3727" kern="1200">
          <a:solidFill>
            <a:schemeClr val="tx1"/>
          </a:solidFill>
          <a:latin typeface="+mn-lt"/>
          <a:ea typeface="+mn-ea"/>
          <a:cs typeface="+mn-cs"/>
        </a:defRPr>
      </a:lvl3pPr>
      <a:lvl4pPr marL="2981813" indent="-425973" algn="l" defTabSz="1703893" rtl="0" eaLnBrk="1" latinLnBrk="0" hangingPunct="1">
        <a:lnSpc>
          <a:spcPct val="90000"/>
        </a:lnSpc>
        <a:spcBef>
          <a:spcPts val="932"/>
        </a:spcBef>
        <a:buFont typeface="Arial" panose="020B0604020202020204" pitchFamily="34" charset="0"/>
        <a:buChar char="•"/>
        <a:defRPr sz="3354" kern="1200">
          <a:solidFill>
            <a:schemeClr val="tx1"/>
          </a:solidFill>
          <a:latin typeface="+mn-lt"/>
          <a:ea typeface="+mn-ea"/>
          <a:cs typeface="+mn-cs"/>
        </a:defRPr>
      </a:lvl4pPr>
      <a:lvl5pPr marL="3833759" indent="-425973" algn="l" defTabSz="1703893" rtl="0" eaLnBrk="1" latinLnBrk="0" hangingPunct="1">
        <a:lnSpc>
          <a:spcPct val="90000"/>
        </a:lnSpc>
        <a:spcBef>
          <a:spcPts val="932"/>
        </a:spcBef>
        <a:buFont typeface="Arial" panose="020B0604020202020204" pitchFamily="34" charset="0"/>
        <a:buChar char="•"/>
        <a:defRPr sz="3354" kern="1200">
          <a:solidFill>
            <a:schemeClr val="tx1"/>
          </a:solidFill>
          <a:latin typeface="+mn-lt"/>
          <a:ea typeface="+mn-ea"/>
          <a:cs typeface="+mn-cs"/>
        </a:defRPr>
      </a:lvl5pPr>
      <a:lvl6pPr marL="4685706" indent="-425973" algn="l" defTabSz="1703893" rtl="0" eaLnBrk="1" latinLnBrk="0" hangingPunct="1">
        <a:lnSpc>
          <a:spcPct val="90000"/>
        </a:lnSpc>
        <a:spcBef>
          <a:spcPts val="932"/>
        </a:spcBef>
        <a:buFont typeface="Arial" panose="020B0604020202020204" pitchFamily="34" charset="0"/>
        <a:buChar char="•"/>
        <a:defRPr sz="3354" kern="1200">
          <a:solidFill>
            <a:schemeClr val="tx1"/>
          </a:solidFill>
          <a:latin typeface="+mn-lt"/>
          <a:ea typeface="+mn-ea"/>
          <a:cs typeface="+mn-cs"/>
        </a:defRPr>
      </a:lvl6pPr>
      <a:lvl7pPr marL="5537652" indent="-425973" algn="l" defTabSz="1703893" rtl="0" eaLnBrk="1" latinLnBrk="0" hangingPunct="1">
        <a:lnSpc>
          <a:spcPct val="90000"/>
        </a:lnSpc>
        <a:spcBef>
          <a:spcPts val="932"/>
        </a:spcBef>
        <a:buFont typeface="Arial" panose="020B0604020202020204" pitchFamily="34" charset="0"/>
        <a:buChar char="•"/>
        <a:defRPr sz="3354" kern="1200">
          <a:solidFill>
            <a:schemeClr val="tx1"/>
          </a:solidFill>
          <a:latin typeface="+mn-lt"/>
          <a:ea typeface="+mn-ea"/>
          <a:cs typeface="+mn-cs"/>
        </a:defRPr>
      </a:lvl7pPr>
      <a:lvl8pPr marL="6389599" indent="-425973" algn="l" defTabSz="1703893" rtl="0" eaLnBrk="1" latinLnBrk="0" hangingPunct="1">
        <a:lnSpc>
          <a:spcPct val="90000"/>
        </a:lnSpc>
        <a:spcBef>
          <a:spcPts val="932"/>
        </a:spcBef>
        <a:buFont typeface="Arial" panose="020B0604020202020204" pitchFamily="34" charset="0"/>
        <a:buChar char="•"/>
        <a:defRPr sz="3354" kern="1200">
          <a:solidFill>
            <a:schemeClr val="tx1"/>
          </a:solidFill>
          <a:latin typeface="+mn-lt"/>
          <a:ea typeface="+mn-ea"/>
          <a:cs typeface="+mn-cs"/>
        </a:defRPr>
      </a:lvl8pPr>
      <a:lvl9pPr marL="7241545" indent="-425973" algn="l" defTabSz="1703893" rtl="0" eaLnBrk="1" latinLnBrk="0" hangingPunct="1">
        <a:lnSpc>
          <a:spcPct val="90000"/>
        </a:lnSpc>
        <a:spcBef>
          <a:spcPts val="932"/>
        </a:spcBef>
        <a:buFont typeface="Arial" panose="020B0604020202020204" pitchFamily="34" charset="0"/>
        <a:buChar char="•"/>
        <a:defRPr sz="3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3893" rtl="0" eaLnBrk="1" latinLnBrk="0" hangingPunct="1">
        <a:defRPr sz="3354" kern="1200">
          <a:solidFill>
            <a:schemeClr val="tx1"/>
          </a:solidFill>
          <a:latin typeface="+mn-lt"/>
          <a:ea typeface="+mn-ea"/>
          <a:cs typeface="+mn-cs"/>
        </a:defRPr>
      </a:lvl1pPr>
      <a:lvl2pPr marL="851946" algn="l" defTabSz="1703893" rtl="0" eaLnBrk="1" latinLnBrk="0" hangingPunct="1">
        <a:defRPr sz="3354" kern="1200">
          <a:solidFill>
            <a:schemeClr val="tx1"/>
          </a:solidFill>
          <a:latin typeface="+mn-lt"/>
          <a:ea typeface="+mn-ea"/>
          <a:cs typeface="+mn-cs"/>
        </a:defRPr>
      </a:lvl2pPr>
      <a:lvl3pPr marL="1703893" algn="l" defTabSz="1703893" rtl="0" eaLnBrk="1" latinLnBrk="0" hangingPunct="1">
        <a:defRPr sz="3354" kern="1200">
          <a:solidFill>
            <a:schemeClr val="tx1"/>
          </a:solidFill>
          <a:latin typeface="+mn-lt"/>
          <a:ea typeface="+mn-ea"/>
          <a:cs typeface="+mn-cs"/>
        </a:defRPr>
      </a:lvl3pPr>
      <a:lvl4pPr marL="2555839" algn="l" defTabSz="1703893" rtl="0" eaLnBrk="1" latinLnBrk="0" hangingPunct="1">
        <a:defRPr sz="3354" kern="1200">
          <a:solidFill>
            <a:schemeClr val="tx1"/>
          </a:solidFill>
          <a:latin typeface="+mn-lt"/>
          <a:ea typeface="+mn-ea"/>
          <a:cs typeface="+mn-cs"/>
        </a:defRPr>
      </a:lvl4pPr>
      <a:lvl5pPr marL="3407786" algn="l" defTabSz="1703893" rtl="0" eaLnBrk="1" latinLnBrk="0" hangingPunct="1">
        <a:defRPr sz="3354" kern="1200">
          <a:solidFill>
            <a:schemeClr val="tx1"/>
          </a:solidFill>
          <a:latin typeface="+mn-lt"/>
          <a:ea typeface="+mn-ea"/>
          <a:cs typeface="+mn-cs"/>
        </a:defRPr>
      </a:lvl5pPr>
      <a:lvl6pPr marL="4259732" algn="l" defTabSz="1703893" rtl="0" eaLnBrk="1" latinLnBrk="0" hangingPunct="1">
        <a:defRPr sz="3354" kern="1200">
          <a:solidFill>
            <a:schemeClr val="tx1"/>
          </a:solidFill>
          <a:latin typeface="+mn-lt"/>
          <a:ea typeface="+mn-ea"/>
          <a:cs typeface="+mn-cs"/>
        </a:defRPr>
      </a:lvl6pPr>
      <a:lvl7pPr marL="5111679" algn="l" defTabSz="1703893" rtl="0" eaLnBrk="1" latinLnBrk="0" hangingPunct="1">
        <a:defRPr sz="3354" kern="1200">
          <a:solidFill>
            <a:schemeClr val="tx1"/>
          </a:solidFill>
          <a:latin typeface="+mn-lt"/>
          <a:ea typeface="+mn-ea"/>
          <a:cs typeface="+mn-cs"/>
        </a:defRPr>
      </a:lvl7pPr>
      <a:lvl8pPr marL="5963625" algn="l" defTabSz="1703893" rtl="0" eaLnBrk="1" latinLnBrk="0" hangingPunct="1">
        <a:defRPr sz="3354" kern="1200">
          <a:solidFill>
            <a:schemeClr val="tx1"/>
          </a:solidFill>
          <a:latin typeface="+mn-lt"/>
          <a:ea typeface="+mn-ea"/>
          <a:cs typeface="+mn-cs"/>
        </a:defRPr>
      </a:lvl8pPr>
      <a:lvl9pPr marL="6815572" algn="l" defTabSz="1703893" rtl="0" eaLnBrk="1" latinLnBrk="0" hangingPunct="1">
        <a:defRPr sz="3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lints.com/id/lowongan/tipe-data/#.YsfbEHZBxD8" TargetMode="External"/><Relationship Id="rId2" Type="http://schemas.openxmlformats.org/officeDocument/2006/relationships/hyperlink" Target="https://id.wikipedia.org/wiki/Tipe_data#:~:text=Dalam%20ilmu%20komputer%20dan%20pemrograman,titik%20mengambang%2C%20karakter%20dan%20boolea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ademia.edu/16461592/Contoh_Studi_Kasus_Flowchart" TargetMode="External"/><Relationship Id="rId5" Type="http://schemas.openxmlformats.org/officeDocument/2006/relationships/hyperlink" Target="http://teknotugasku.blogspot.com/2016/03/paparan-use-case-dan-tabel-class.html" TargetMode="External"/><Relationship Id="rId4" Type="http://schemas.openxmlformats.org/officeDocument/2006/relationships/hyperlink" Target="https://aderoni.com/pemrograman/pengertian-dan-macam-macam-tipe-data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7657FF-8A51-E01C-46A8-F764DA4AB0E8}"/>
              </a:ext>
            </a:extLst>
          </p:cNvPr>
          <p:cNvSpPr/>
          <p:nvPr/>
        </p:nvSpPr>
        <p:spPr>
          <a:xfrm>
            <a:off x="1" y="3771900"/>
            <a:ext cx="17100549" cy="36021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6EE91B00-47D8-51C2-1F28-88F6F216F130}"/>
              </a:ext>
            </a:extLst>
          </p:cNvPr>
          <p:cNvSpPr/>
          <p:nvPr/>
        </p:nvSpPr>
        <p:spPr>
          <a:xfrm>
            <a:off x="228416" y="61700"/>
            <a:ext cx="1812656" cy="20610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DE5908-3D7C-8BFE-1517-314467FE1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437936" y="224985"/>
            <a:ext cx="3434198" cy="1734444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2BC18CC-B4DD-B5B8-5C43-9A904AD7B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199" y="4268737"/>
            <a:ext cx="10907485" cy="2335547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Tugas</a:t>
            </a:r>
            <a:r>
              <a:rPr lang="en-US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 </a:t>
            </a:r>
            <a:r>
              <a:rPr lang="en-US" sz="7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Algoritma</a:t>
            </a:r>
            <a:r>
              <a:rPr lang="en-US" sz="7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 2 STUDI KASUS </a:t>
            </a:r>
            <a:endParaRPr lang="en-ID" sz="7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pitchFamily="18" charset="0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546ED1CA-BD93-DEC4-1B66-5119D2C29629}"/>
              </a:ext>
            </a:extLst>
          </p:cNvPr>
          <p:cNvSpPr txBox="1"/>
          <p:nvPr/>
        </p:nvSpPr>
        <p:spPr>
          <a:xfrm>
            <a:off x="171142" y="8273250"/>
            <a:ext cx="13479543" cy="212173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1764030" algn="just">
              <a:lnSpc>
                <a:spcPct val="100000"/>
              </a:lnSpc>
              <a:spcBef>
                <a:spcPts val="1185"/>
              </a:spcBef>
            </a:pPr>
            <a:r>
              <a:rPr sz="3600" b="1" i="1" spc="2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Nama</a:t>
            </a:r>
            <a:r>
              <a:rPr sz="3600" b="1" i="1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 </a:t>
            </a:r>
            <a:r>
              <a:rPr sz="3600" b="1" i="1" spc="27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kelompok</a:t>
            </a:r>
            <a:r>
              <a:rPr sz="3600" b="1" i="1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 :</a:t>
            </a:r>
            <a:r>
              <a:rPr lang="en-US" sz="3600" b="1" i="1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 </a:t>
            </a:r>
            <a:r>
              <a:rPr lang="en-US" sz="3600" b="1" i="1" spc="-2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Elki</a:t>
            </a:r>
            <a:r>
              <a:rPr lang="en-US" sz="3600" b="1" i="1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 </a:t>
            </a:r>
            <a:r>
              <a:rPr lang="en-US" sz="3600" b="1" i="1" spc="-2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Aditia</a:t>
            </a:r>
            <a:r>
              <a:rPr lang="en-US" sz="3600" b="1" i="1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 </a:t>
            </a:r>
            <a:r>
              <a:rPr lang="en-US" sz="3600" b="1" i="1" spc="-2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Anugrah</a:t>
            </a:r>
            <a:endParaRPr lang="en-US" sz="3600" b="1" i="1" spc="-2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pitchFamily="18" charset="0"/>
              <a:cs typeface="Times New Roman"/>
            </a:endParaRPr>
          </a:p>
          <a:p>
            <a:pPr marR="1764030" algn="just">
              <a:lnSpc>
                <a:spcPct val="100000"/>
              </a:lnSpc>
              <a:spcBef>
                <a:spcPts val="1185"/>
              </a:spcBef>
            </a:pPr>
            <a:r>
              <a:rPr lang="en-US" sz="3600" b="1" i="1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			            M. </a:t>
            </a:r>
            <a:r>
              <a:rPr lang="en-US" sz="3600" b="1" i="1" spc="-2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Rifandy</a:t>
            </a:r>
            <a:r>
              <a:rPr lang="en-US" sz="3600" b="1" i="1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 </a:t>
            </a:r>
            <a:r>
              <a:rPr lang="en-US" sz="3600" b="1" i="1" spc="-2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Syahermi</a:t>
            </a:r>
            <a:endParaRPr lang="en-US" sz="3600" b="1" i="1" spc="-2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pitchFamily="18" charset="0"/>
              <a:cs typeface="Times New Roman"/>
            </a:endParaRPr>
          </a:p>
          <a:p>
            <a:pPr marR="1764030" algn="just">
              <a:lnSpc>
                <a:spcPct val="100000"/>
              </a:lnSpc>
              <a:spcBef>
                <a:spcPts val="1185"/>
              </a:spcBef>
            </a:pPr>
            <a:r>
              <a:rPr lang="en-US" sz="3600" b="1" i="1" spc="-2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Jurusan</a:t>
            </a:r>
            <a:r>
              <a:rPr lang="en-US" sz="3600" b="1" i="1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	                 : </a:t>
            </a:r>
            <a:r>
              <a:rPr lang="en-US" sz="3600" b="1" i="1" spc="-2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Pengembangan</a:t>
            </a:r>
            <a:r>
              <a:rPr lang="en-US" sz="3600" b="1" i="1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 </a:t>
            </a:r>
            <a:r>
              <a:rPr lang="en-US" sz="3600" b="1" i="1" spc="-2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Perangkat</a:t>
            </a:r>
            <a:r>
              <a:rPr lang="en-US" sz="3600" b="1" i="1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 </a:t>
            </a:r>
            <a:r>
              <a:rPr lang="en-US" sz="3600" b="1" i="1" spc="-2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  <a:cs typeface="Times New Roman"/>
              </a:rPr>
              <a:t>Lunak</a:t>
            </a:r>
            <a:endParaRPr sz="3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4438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777B20-725C-B925-3122-356C1DA9C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199" y="271312"/>
            <a:ext cx="3942915" cy="1172477"/>
          </a:xfrm>
        </p:spPr>
        <p:txBody>
          <a:bodyPr>
            <a:normAutofit/>
          </a:bodyPr>
          <a:lstStyle/>
          <a:p>
            <a:r>
              <a:rPr lang="en-US" sz="6000" dirty="0" err="1">
                <a:latin typeface="Century" panose="02040604050505020304" pitchFamily="18" charset="0"/>
              </a:rPr>
              <a:t>Referensi</a:t>
            </a:r>
            <a:endParaRPr lang="en-ID" sz="6000" dirty="0">
              <a:latin typeface="Century" panose="020406040505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2F4907-F0FC-B1C4-FB5B-1E5EE8C56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01" y="2237874"/>
            <a:ext cx="15905747" cy="10034336"/>
          </a:xfrm>
        </p:spPr>
        <p:txBody>
          <a:bodyPr>
            <a:normAutofit/>
          </a:bodyPr>
          <a:lstStyle/>
          <a:p>
            <a:pPr algn="just"/>
            <a:r>
              <a:rPr lang="en-ID" sz="3600" dirty="0">
                <a:latin typeface="Century" panose="02040604050505020304" pitchFamily="18" charset="0"/>
                <a:hlinkClick r:id="rId2"/>
              </a:rPr>
              <a:t>https://id.wikipedia.org/wiki/Tipe_data#:~:text=Dalam%20ilmu%20komputer%20dan%20pemrograman,titik%20mengambang%2C%20karakter%20dan%20boolean</a:t>
            </a:r>
            <a:r>
              <a:rPr lang="en-ID" sz="3600" dirty="0">
                <a:latin typeface="Century" panose="02040604050505020304" pitchFamily="18" charset="0"/>
              </a:rPr>
              <a:t>.</a:t>
            </a:r>
          </a:p>
          <a:p>
            <a:pPr algn="just"/>
            <a:r>
              <a:rPr lang="en-ID" sz="3600" dirty="0">
                <a:latin typeface="Century" panose="02040604050505020304" pitchFamily="18" charset="0"/>
                <a:hlinkClick r:id="rId3"/>
              </a:rPr>
              <a:t>https://glints.com/id/lowongan/tipe-data/#.YsfbEHZBxD8</a:t>
            </a:r>
            <a:endParaRPr lang="en-ID" sz="3600" dirty="0">
              <a:latin typeface="Century" panose="02040604050505020304" pitchFamily="18" charset="0"/>
            </a:endParaRPr>
          </a:p>
          <a:p>
            <a:pPr algn="just"/>
            <a:r>
              <a:rPr lang="en-ID" sz="3600" dirty="0">
                <a:latin typeface="Century" panose="02040604050505020304" pitchFamily="18" charset="0"/>
                <a:hlinkClick r:id="rId4"/>
              </a:rPr>
              <a:t>https://aderoni.com/pemrograman/pengertian-dan-macam-macam-tipe-data/</a:t>
            </a:r>
            <a:endParaRPr lang="en-ID" sz="3600" dirty="0">
              <a:latin typeface="Century" panose="02040604050505020304" pitchFamily="18" charset="0"/>
            </a:endParaRPr>
          </a:p>
          <a:p>
            <a:pPr algn="just"/>
            <a:r>
              <a:rPr lang="en-ID" sz="3600" dirty="0">
                <a:latin typeface="Century" panose="02040604050505020304" pitchFamily="18" charset="0"/>
                <a:hlinkClick r:id="rId5"/>
              </a:rPr>
              <a:t>http://teknotugasku.blogspot.com/2016/03/paparan-use-case-dan-tabel-class.html</a:t>
            </a:r>
            <a:endParaRPr lang="en-ID" sz="3600" dirty="0">
              <a:latin typeface="Century" panose="02040604050505020304" pitchFamily="18" charset="0"/>
            </a:endParaRPr>
          </a:p>
          <a:p>
            <a:pPr algn="just"/>
            <a:r>
              <a:rPr lang="en-ID" sz="3600" dirty="0">
                <a:latin typeface="Century" panose="02040604050505020304" pitchFamily="18" charset="0"/>
                <a:hlinkClick r:id="rId6"/>
              </a:rPr>
              <a:t>https://www.academia.edu/16461592/Contoh_Studi_Kasus_Flowchart</a:t>
            </a:r>
            <a:endParaRPr lang="en-ID" sz="3600" dirty="0">
              <a:latin typeface="Century" panose="02040604050505020304" pitchFamily="18" charset="0"/>
            </a:endParaRPr>
          </a:p>
          <a:p>
            <a:pPr marL="0" indent="0" algn="just">
              <a:buNone/>
            </a:pPr>
            <a:endParaRPr lang="en-ID" sz="3600" dirty="0">
              <a:latin typeface="Century" panose="02040604050505020304" pitchFamily="18" charset="0"/>
            </a:endParaRPr>
          </a:p>
          <a:p>
            <a:pPr algn="just"/>
            <a:endParaRPr lang="en-ID" sz="3600" dirty="0">
              <a:latin typeface="Century" panose="02040604050505020304" pitchFamily="18" charset="0"/>
            </a:endParaRPr>
          </a:p>
          <a:p>
            <a:pPr marL="0" indent="0" algn="just">
              <a:buNone/>
            </a:pPr>
            <a:endParaRPr lang="en-ID" sz="36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02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DB0E-C0AB-E243-59C7-73ECF172E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021" y="431246"/>
            <a:ext cx="14857832" cy="1830691"/>
          </a:xfrm>
        </p:spPr>
        <p:txBody>
          <a:bodyPr>
            <a:noAutofit/>
          </a:bodyPr>
          <a:lstStyle/>
          <a:p>
            <a:pPr algn="just"/>
            <a:r>
              <a:rPr lang="en-US" sz="6000" dirty="0" err="1">
                <a:latin typeface="Century" panose="02040604050505020304" pitchFamily="18" charset="0"/>
                <a:cs typeface="Times New Roman" panose="02020603050405020304" pitchFamily="18" charset="0"/>
              </a:rPr>
              <a:t>Studi</a:t>
            </a:r>
            <a:r>
              <a:rPr lang="en-US" sz="6000" dirty="0">
                <a:latin typeface="Century" panose="020406040505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Century" panose="02040604050505020304" pitchFamily="18" charset="0"/>
                <a:cs typeface="Times New Roman" panose="02020603050405020304" pitchFamily="18" charset="0"/>
              </a:rPr>
              <a:t>Kasus</a:t>
            </a:r>
            <a:r>
              <a:rPr lang="en-US" sz="6000" dirty="0">
                <a:latin typeface="Century" panose="020406040505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Century" panose="020406040505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6000" dirty="0">
                <a:latin typeface="Century" panose="020406040505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Century" panose="020406040505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6000" dirty="0">
                <a:latin typeface="Century" panose="02040604050505020304" pitchFamily="18" charset="0"/>
                <a:cs typeface="Times New Roman" panose="02020603050405020304" pitchFamily="18" charset="0"/>
              </a:rPr>
              <a:t> di </a:t>
            </a:r>
            <a:r>
              <a:rPr lang="en-US" sz="6000" dirty="0" err="1">
                <a:latin typeface="Century" panose="02040604050505020304" pitchFamily="18" charset="0"/>
                <a:cs typeface="Times New Roman" panose="02020603050405020304" pitchFamily="18" charset="0"/>
              </a:rPr>
              <a:t>Rumah</a:t>
            </a:r>
            <a:r>
              <a:rPr lang="en-US" sz="6000" dirty="0">
                <a:latin typeface="Century" panose="020406040505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Century" panose="02040604050505020304" pitchFamily="18" charset="0"/>
                <a:cs typeface="Times New Roman" panose="02020603050405020304" pitchFamily="18" charset="0"/>
              </a:rPr>
              <a:t>Sakit</a:t>
            </a:r>
            <a:r>
              <a:rPr lang="en-US" sz="6000" dirty="0">
                <a:latin typeface="Century" panose="02040604050505020304" pitchFamily="18" charset="0"/>
                <a:cs typeface="Times New Roman" panose="02020603050405020304" pitchFamily="18" charset="0"/>
              </a:rPr>
              <a:t> Citra Sari</a:t>
            </a:r>
            <a:endParaRPr lang="en-ID" sz="6000" dirty="0"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4E9D4-88EF-76C1-E4C2-C79A6DAED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021" y="3489157"/>
            <a:ext cx="16470063" cy="7916779"/>
          </a:xfrm>
        </p:spPr>
        <p:txBody>
          <a:bodyPr>
            <a:normAutofit fontScale="40000" lnSpcReduction="20000"/>
          </a:bodyPr>
          <a:lstStyle/>
          <a:p>
            <a:pPr algn="just"/>
            <a:r>
              <a:rPr lang="en-ID" sz="2000" dirty="0">
                <a:latin typeface="Century" panose="02040604050505020304" pitchFamily="18" charset="0"/>
              </a:rPr>
              <a:t>                                  </a:t>
            </a:r>
            <a:r>
              <a:rPr lang="en-ID" sz="8800" dirty="0" err="1">
                <a:latin typeface="Century" panose="02040604050505020304" pitchFamily="18" charset="0"/>
              </a:rPr>
              <a:t>Rumah</a:t>
            </a:r>
            <a:r>
              <a:rPr lang="en-ID" sz="8800" dirty="0">
                <a:latin typeface="Century" panose="02040604050505020304" pitchFamily="18" charset="0"/>
              </a:rPr>
              <a:t> </a:t>
            </a:r>
            <a:r>
              <a:rPr lang="en-ID" sz="8800" dirty="0" err="1">
                <a:latin typeface="Century" panose="02040604050505020304" pitchFamily="18" charset="0"/>
              </a:rPr>
              <a:t>Sakit</a:t>
            </a:r>
            <a:r>
              <a:rPr lang="en-ID" sz="8800" dirty="0">
                <a:latin typeface="Century" panose="02040604050505020304" pitchFamily="18" charset="0"/>
              </a:rPr>
              <a:t> Citra Sari </a:t>
            </a:r>
            <a:r>
              <a:rPr lang="en-ID" sz="8800" dirty="0" err="1">
                <a:latin typeface="Century" panose="02040604050505020304" pitchFamily="18" charset="0"/>
              </a:rPr>
              <a:t>sedang</a:t>
            </a:r>
            <a:r>
              <a:rPr lang="en-ID" sz="8800" dirty="0">
                <a:latin typeface="Century" panose="02040604050505020304" pitchFamily="18" charset="0"/>
              </a:rPr>
              <a:t> </a:t>
            </a:r>
            <a:r>
              <a:rPr lang="en-ID" sz="8800" dirty="0" err="1">
                <a:latin typeface="Century" panose="02040604050505020304" pitchFamily="18" charset="0"/>
              </a:rPr>
              <a:t>mengembangkan</a:t>
            </a:r>
            <a:r>
              <a:rPr lang="en-ID" sz="8800" dirty="0">
                <a:latin typeface="Century" panose="02040604050505020304" pitchFamily="18" charset="0"/>
              </a:rPr>
              <a:t> </a:t>
            </a:r>
            <a:r>
              <a:rPr lang="en-ID" sz="8800" dirty="0" err="1">
                <a:latin typeface="Century" panose="02040604050505020304" pitchFamily="18" charset="0"/>
              </a:rPr>
              <a:t>sistem</a:t>
            </a:r>
            <a:r>
              <a:rPr lang="en-ID" sz="8800" dirty="0">
                <a:latin typeface="Century" panose="02040604050505020304" pitchFamily="18" charset="0"/>
              </a:rPr>
              <a:t> </a:t>
            </a:r>
            <a:r>
              <a:rPr lang="en-ID" sz="8800" dirty="0" err="1">
                <a:latin typeface="Century" panose="02040604050505020304" pitchFamily="18" charset="0"/>
              </a:rPr>
              <a:t>informasi</a:t>
            </a:r>
            <a:r>
              <a:rPr lang="en-ID" sz="8800" dirty="0">
                <a:latin typeface="Century" panose="02040604050505020304" pitchFamily="18" charset="0"/>
              </a:rPr>
              <a:t> </a:t>
            </a:r>
            <a:r>
              <a:rPr lang="en-ID" sz="8800" dirty="0" err="1">
                <a:latin typeface="Century" panose="02040604050505020304" pitchFamily="18" charset="0"/>
              </a:rPr>
              <a:t>berbasis</a:t>
            </a:r>
            <a:r>
              <a:rPr lang="en-ID" sz="8800" dirty="0">
                <a:latin typeface="Century" panose="02040604050505020304" pitchFamily="18" charset="0"/>
              </a:rPr>
              <a:t> </a:t>
            </a:r>
            <a:r>
              <a:rPr lang="en-ID" sz="8800" dirty="0" err="1">
                <a:latin typeface="Century" panose="02040604050505020304" pitchFamily="18" charset="0"/>
              </a:rPr>
              <a:t>komputer</a:t>
            </a:r>
            <a:r>
              <a:rPr lang="en-ID" sz="8800" dirty="0">
                <a:latin typeface="Century" panose="02040604050505020304" pitchFamily="18" charset="0"/>
              </a:rPr>
              <a:t> </a:t>
            </a:r>
            <a:r>
              <a:rPr lang="en-ID" sz="8800" dirty="0" err="1">
                <a:latin typeface="Century" panose="02040604050505020304" pitchFamily="18" charset="0"/>
              </a:rPr>
              <a:t>untuk</a:t>
            </a:r>
            <a:r>
              <a:rPr lang="en-ID" sz="8800" dirty="0">
                <a:latin typeface="Century" panose="02040604050505020304" pitchFamily="18" charset="0"/>
              </a:rPr>
              <a:t> </a:t>
            </a:r>
            <a:r>
              <a:rPr lang="en-ID" sz="8800" dirty="0" err="1">
                <a:latin typeface="Century" panose="02040604050505020304" pitchFamily="18" charset="0"/>
              </a:rPr>
              <a:t>membantu</a:t>
            </a:r>
            <a:r>
              <a:rPr lang="en-ID" sz="8800" dirty="0">
                <a:latin typeface="Century" panose="02040604050505020304" pitchFamily="18" charset="0"/>
              </a:rPr>
              <a:t> </a:t>
            </a:r>
            <a:r>
              <a:rPr lang="en-ID" sz="8800" dirty="0" err="1">
                <a:latin typeface="Century" panose="02040604050505020304" pitchFamily="18" charset="0"/>
              </a:rPr>
              <a:t>penanganan</a:t>
            </a:r>
            <a:r>
              <a:rPr lang="en-ID" sz="8800" dirty="0">
                <a:latin typeface="Century" panose="02040604050505020304" pitchFamily="18" charset="0"/>
              </a:rPr>
              <a:t> </a:t>
            </a:r>
            <a:r>
              <a:rPr lang="en-ID" sz="8800" dirty="0" err="1">
                <a:latin typeface="Century" panose="02040604050505020304" pitchFamily="18" charset="0"/>
              </a:rPr>
              <a:t>manajemen</a:t>
            </a:r>
            <a:r>
              <a:rPr lang="en-ID" sz="8800" dirty="0">
                <a:latin typeface="Century" panose="02040604050505020304" pitchFamily="18" charset="0"/>
              </a:rPr>
              <a:t> </a:t>
            </a:r>
            <a:r>
              <a:rPr lang="en-ID" sz="8800" dirty="0" err="1">
                <a:latin typeface="Century" panose="02040604050505020304" pitchFamily="18" charset="0"/>
              </a:rPr>
              <a:t>rumah</a:t>
            </a:r>
            <a:r>
              <a:rPr lang="en-ID" sz="8800" dirty="0">
                <a:latin typeface="Century" panose="02040604050505020304" pitchFamily="18" charset="0"/>
              </a:rPr>
              <a:t> </a:t>
            </a:r>
            <a:r>
              <a:rPr lang="en-ID" sz="8800" dirty="0" err="1">
                <a:latin typeface="Century" panose="02040604050505020304" pitchFamily="18" charset="0"/>
              </a:rPr>
              <a:t>sakitnya</a:t>
            </a:r>
            <a:r>
              <a:rPr lang="en-ID" sz="8800" dirty="0">
                <a:latin typeface="Century" panose="02040604050505020304" pitchFamily="18" charset="0"/>
              </a:rPr>
              <a:t> yang </a:t>
            </a:r>
            <a:r>
              <a:rPr lang="en-ID" sz="8800" dirty="0" err="1">
                <a:latin typeface="Century" panose="02040604050505020304" pitchFamily="18" charset="0"/>
              </a:rPr>
              <a:t>sebelumnya</a:t>
            </a:r>
            <a:r>
              <a:rPr lang="en-ID" sz="8800" dirty="0">
                <a:latin typeface="Century" panose="02040604050505020304" pitchFamily="18" charset="0"/>
              </a:rPr>
              <a:t> </a:t>
            </a:r>
            <a:r>
              <a:rPr lang="en-ID" sz="8800" dirty="0" err="1">
                <a:latin typeface="Century" panose="02040604050505020304" pitchFamily="18" charset="0"/>
              </a:rPr>
              <a:t>menggunakan</a:t>
            </a:r>
            <a:r>
              <a:rPr lang="en-ID" sz="8800" dirty="0">
                <a:latin typeface="Century" panose="02040604050505020304" pitchFamily="18" charset="0"/>
              </a:rPr>
              <a:t> </a:t>
            </a:r>
            <a:r>
              <a:rPr lang="en-ID" sz="8800" dirty="0" err="1">
                <a:latin typeface="Century" panose="02040604050505020304" pitchFamily="18" charset="0"/>
              </a:rPr>
              <a:t>sistem</a:t>
            </a:r>
            <a:r>
              <a:rPr lang="en-ID" sz="8800" dirty="0">
                <a:latin typeface="Century" panose="02040604050505020304" pitchFamily="18" charset="0"/>
              </a:rPr>
              <a:t> manual. Dari </a:t>
            </a:r>
            <a:r>
              <a:rPr lang="en-ID" sz="8800" dirty="0" err="1">
                <a:latin typeface="Century" panose="02040604050505020304" pitchFamily="18" charset="0"/>
              </a:rPr>
              <a:t>hasil</a:t>
            </a:r>
            <a:r>
              <a:rPr lang="en-ID" sz="8800" dirty="0">
                <a:latin typeface="Century" panose="02040604050505020304" pitchFamily="18" charset="0"/>
              </a:rPr>
              <a:t> </a:t>
            </a:r>
            <a:r>
              <a:rPr lang="en-ID" sz="8800" dirty="0" err="1">
                <a:latin typeface="Century" panose="02040604050505020304" pitchFamily="18" charset="0"/>
              </a:rPr>
              <a:t>diskusi</a:t>
            </a:r>
            <a:r>
              <a:rPr lang="en-ID" sz="8800" dirty="0">
                <a:latin typeface="Century" panose="02040604050505020304" pitchFamily="18" charset="0"/>
              </a:rPr>
              <a:t> </a:t>
            </a:r>
            <a:r>
              <a:rPr lang="en-ID" sz="8800" dirty="0" err="1">
                <a:latin typeface="Century" panose="02040604050505020304" pitchFamily="18" charset="0"/>
              </a:rPr>
              <a:t>dengan</a:t>
            </a:r>
            <a:r>
              <a:rPr lang="en-ID" sz="8800" dirty="0">
                <a:latin typeface="Century" panose="02040604050505020304" pitchFamily="18" charset="0"/>
              </a:rPr>
              <a:t> </a:t>
            </a:r>
            <a:r>
              <a:rPr lang="en-ID" sz="8800" dirty="0" err="1">
                <a:latin typeface="Century" panose="02040604050505020304" pitchFamily="18" charset="0"/>
              </a:rPr>
              <a:t>pemilik</a:t>
            </a:r>
            <a:r>
              <a:rPr lang="en-ID" sz="8800" dirty="0">
                <a:latin typeface="Century" panose="02040604050505020304" pitchFamily="18" charset="0"/>
              </a:rPr>
              <a:t> RS Citra </a:t>
            </a:r>
            <a:r>
              <a:rPr lang="en-ID" sz="8800" dirty="0" err="1">
                <a:latin typeface="Century" panose="02040604050505020304" pitchFamily="18" charset="0"/>
              </a:rPr>
              <a:t>Medika</a:t>
            </a:r>
            <a:r>
              <a:rPr lang="en-ID" sz="8800" dirty="0">
                <a:latin typeface="Century" panose="02040604050505020304" pitchFamily="18" charset="0"/>
              </a:rPr>
              <a:t>,  </a:t>
            </a:r>
            <a:r>
              <a:rPr lang="en-ID" sz="8800" dirty="0" err="1">
                <a:latin typeface="Century" panose="02040604050505020304" pitchFamily="18" charset="0"/>
              </a:rPr>
              <a:t>sistem</a:t>
            </a:r>
            <a:r>
              <a:rPr lang="en-ID" sz="8800" dirty="0">
                <a:latin typeface="Century" panose="02040604050505020304" pitchFamily="18" charset="0"/>
              </a:rPr>
              <a:t> </a:t>
            </a:r>
            <a:r>
              <a:rPr lang="en-ID" sz="8800" dirty="0" err="1">
                <a:latin typeface="Century" panose="02040604050505020304" pitchFamily="18" charset="0"/>
              </a:rPr>
              <a:t>analis</a:t>
            </a:r>
            <a:r>
              <a:rPr lang="en-ID" sz="8800" dirty="0">
                <a:latin typeface="Century" panose="02040604050505020304" pitchFamily="18" charset="0"/>
              </a:rPr>
              <a:t> </a:t>
            </a:r>
            <a:r>
              <a:rPr lang="en-ID" sz="8800" dirty="0" err="1">
                <a:latin typeface="Century" panose="02040604050505020304" pitchFamily="18" charset="0"/>
              </a:rPr>
              <a:t>mendapatkan</a:t>
            </a:r>
            <a:r>
              <a:rPr lang="en-ID" sz="8800" dirty="0">
                <a:latin typeface="Century" panose="02040604050505020304" pitchFamily="18" charset="0"/>
              </a:rPr>
              <a:t> data-data yang </a:t>
            </a:r>
            <a:r>
              <a:rPr lang="en-ID" sz="8800" dirty="0" err="1">
                <a:latin typeface="Century" panose="02040604050505020304" pitchFamily="18" charset="0"/>
              </a:rPr>
              <a:t>dibutuhkan</a:t>
            </a:r>
            <a:r>
              <a:rPr lang="en-ID" sz="8800" dirty="0">
                <a:latin typeface="Century" panose="02040604050505020304" pitchFamily="18" charset="0"/>
              </a:rPr>
              <a:t> </a:t>
            </a:r>
            <a:r>
              <a:rPr lang="en-ID" sz="8800" dirty="0" err="1">
                <a:latin typeface="Century" panose="02040604050505020304" pitchFamily="18" charset="0"/>
              </a:rPr>
              <a:t>untuk</a:t>
            </a:r>
            <a:r>
              <a:rPr lang="en-ID" sz="8800" dirty="0">
                <a:latin typeface="Century" panose="02040604050505020304" pitchFamily="18" charset="0"/>
              </a:rPr>
              <a:t> </a:t>
            </a:r>
            <a:r>
              <a:rPr lang="en-ID" sz="8800" dirty="0" err="1">
                <a:latin typeface="Century" panose="02040604050505020304" pitchFamily="18" charset="0"/>
              </a:rPr>
              <a:t>mengembangkan</a:t>
            </a:r>
            <a:r>
              <a:rPr lang="en-ID" sz="8800" dirty="0">
                <a:latin typeface="Century" panose="02040604050505020304" pitchFamily="18" charset="0"/>
              </a:rPr>
              <a:t> CBIS </a:t>
            </a:r>
            <a:r>
              <a:rPr lang="en-ID" sz="8800" dirty="0" err="1">
                <a:latin typeface="Century" panose="02040604050505020304" pitchFamily="18" charset="0"/>
              </a:rPr>
              <a:t>untuk</a:t>
            </a:r>
            <a:r>
              <a:rPr lang="en-ID" sz="8800" dirty="0">
                <a:latin typeface="Century" panose="02040604050505020304" pitchFamily="18" charset="0"/>
              </a:rPr>
              <a:t> RS Citra Sari. </a:t>
            </a:r>
            <a:r>
              <a:rPr lang="en-ID" sz="8800" dirty="0" err="1">
                <a:latin typeface="Century" panose="02040604050505020304" pitchFamily="18" charset="0"/>
              </a:rPr>
              <a:t>Beberapa</a:t>
            </a:r>
            <a:r>
              <a:rPr lang="en-ID" sz="8800" dirty="0">
                <a:latin typeface="Century" panose="02040604050505020304" pitchFamily="18" charset="0"/>
              </a:rPr>
              <a:t> </a:t>
            </a:r>
            <a:r>
              <a:rPr lang="en-ID" sz="8800" dirty="0" err="1">
                <a:latin typeface="Century" panose="02040604050505020304" pitchFamily="18" charset="0"/>
              </a:rPr>
              <a:t>catatan</a:t>
            </a:r>
            <a:r>
              <a:rPr lang="en-ID" sz="8800" dirty="0">
                <a:latin typeface="Century" panose="02040604050505020304" pitchFamily="18" charset="0"/>
              </a:rPr>
              <a:t> </a:t>
            </a:r>
            <a:r>
              <a:rPr lang="en-ID" sz="8800" dirty="0" err="1">
                <a:latin typeface="Century" panose="02040604050505020304" pitchFamily="18" charset="0"/>
              </a:rPr>
              <a:t>sistem</a:t>
            </a:r>
            <a:r>
              <a:rPr lang="en-ID" sz="8800" dirty="0">
                <a:latin typeface="Century" panose="02040604050505020304" pitchFamily="18" charset="0"/>
              </a:rPr>
              <a:t> </a:t>
            </a:r>
            <a:r>
              <a:rPr lang="en-ID" sz="8800" dirty="0" err="1">
                <a:latin typeface="Century" panose="02040604050505020304" pitchFamily="18" charset="0"/>
              </a:rPr>
              <a:t>analis</a:t>
            </a:r>
            <a:r>
              <a:rPr lang="en-ID" sz="8800" dirty="0">
                <a:latin typeface="Century" panose="02040604050505020304" pitchFamily="18" charset="0"/>
              </a:rPr>
              <a:t> </a:t>
            </a:r>
            <a:r>
              <a:rPr lang="en-ID" sz="8800" dirty="0" err="1">
                <a:latin typeface="Century" panose="02040604050505020304" pitchFamily="18" charset="0"/>
              </a:rPr>
              <a:t>berkaitan</a:t>
            </a:r>
            <a:r>
              <a:rPr lang="en-ID" sz="8800" dirty="0">
                <a:latin typeface="Century" panose="02040604050505020304" pitchFamily="18" charset="0"/>
              </a:rPr>
              <a:t> </a:t>
            </a:r>
            <a:r>
              <a:rPr lang="en-ID" sz="8800" dirty="0" err="1">
                <a:latin typeface="Century" panose="02040604050505020304" pitchFamily="18" charset="0"/>
              </a:rPr>
              <a:t>dengan</a:t>
            </a:r>
            <a:r>
              <a:rPr lang="en-ID" sz="8800" dirty="0">
                <a:latin typeface="Century" panose="02040604050505020304" pitchFamily="18" charset="0"/>
              </a:rPr>
              <a:t> system </a:t>
            </a:r>
            <a:r>
              <a:rPr lang="en-ID" sz="8800" dirty="0" err="1">
                <a:latin typeface="Century" panose="02040604050505020304" pitchFamily="18" charset="0"/>
              </a:rPr>
              <a:t>adalah</a:t>
            </a:r>
            <a:r>
              <a:rPr lang="en-ID" sz="8800" dirty="0">
                <a:latin typeface="Century" panose="02040604050505020304" pitchFamily="18" charset="0"/>
              </a:rPr>
              <a:t> </a:t>
            </a:r>
            <a:r>
              <a:rPr lang="en-ID" sz="8800" dirty="0" err="1">
                <a:latin typeface="Century" panose="02040604050505020304" pitchFamily="18" charset="0"/>
              </a:rPr>
              <a:t>sebagai</a:t>
            </a:r>
            <a:r>
              <a:rPr lang="en-ID" sz="8800" dirty="0">
                <a:latin typeface="Century" panose="02040604050505020304" pitchFamily="18" charset="0"/>
              </a:rPr>
              <a:t> </a:t>
            </a:r>
            <a:r>
              <a:rPr lang="en-ID" sz="8800" dirty="0" err="1">
                <a:latin typeface="Century" panose="02040604050505020304" pitchFamily="18" charset="0"/>
              </a:rPr>
              <a:t>berikut</a:t>
            </a:r>
            <a:r>
              <a:rPr lang="en-ID" sz="8800" dirty="0">
                <a:latin typeface="Century" panose="02040604050505020304" pitchFamily="18" charset="0"/>
              </a:rPr>
              <a:t> :</a:t>
            </a:r>
          </a:p>
          <a:p>
            <a:pPr algn="just"/>
            <a:r>
              <a:rPr lang="en-ID" sz="8800" dirty="0">
                <a:latin typeface="Century" panose="02040604050505020304" pitchFamily="18" charset="0"/>
              </a:rPr>
              <a:t>Cara </a:t>
            </a:r>
            <a:r>
              <a:rPr lang="en-ID" sz="8800" dirty="0" err="1">
                <a:latin typeface="Century" panose="02040604050505020304" pitchFamily="18" charset="0"/>
              </a:rPr>
              <a:t>Kerja</a:t>
            </a:r>
            <a:r>
              <a:rPr lang="en-ID" sz="8800" dirty="0">
                <a:latin typeface="Century" panose="02040604050505020304" pitchFamily="18" charset="0"/>
              </a:rPr>
              <a:t> SI</a:t>
            </a:r>
          </a:p>
          <a:p>
            <a:pPr algn="just"/>
            <a:r>
              <a:rPr lang="en-ID" sz="8800" dirty="0" err="1">
                <a:latin typeface="Century" panose="02040604050505020304" pitchFamily="18" charset="0"/>
              </a:rPr>
              <a:t>Sistem</a:t>
            </a:r>
            <a:r>
              <a:rPr lang="en-ID" sz="8800" dirty="0">
                <a:latin typeface="Century" panose="02040604050505020304" pitchFamily="18" charset="0"/>
              </a:rPr>
              <a:t> </a:t>
            </a:r>
            <a:r>
              <a:rPr lang="en-ID" sz="8800" dirty="0" err="1">
                <a:latin typeface="Century" panose="02040604050505020304" pitchFamily="18" charset="0"/>
              </a:rPr>
              <a:t>informasi</a:t>
            </a:r>
            <a:r>
              <a:rPr lang="en-ID" sz="8800" dirty="0">
                <a:latin typeface="Century" panose="02040604050505020304" pitchFamily="18" charset="0"/>
              </a:rPr>
              <a:t> yang </a:t>
            </a:r>
            <a:r>
              <a:rPr lang="en-ID" sz="8800" dirty="0" err="1">
                <a:latin typeface="Century" panose="02040604050505020304" pitchFamily="18" charset="0"/>
              </a:rPr>
              <a:t>dikembangkan</a:t>
            </a:r>
            <a:r>
              <a:rPr lang="en-ID" sz="8800" dirty="0">
                <a:latin typeface="Century" panose="02040604050505020304" pitchFamily="18" charset="0"/>
              </a:rPr>
              <a:t> </a:t>
            </a:r>
            <a:r>
              <a:rPr lang="en-ID" sz="8800" dirty="0" err="1">
                <a:latin typeface="Century" panose="02040604050505020304" pitchFamily="18" charset="0"/>
              </a:rPr>
              <a:t>nantinya</a:t>
            </a:r>
            <a:r>
              <a:rPr lang="en-ID" sz="8800" dirty="0">
                <a:latin typeface="Century" panose="02040604050505020304" pitchFamily="18" charset="0"/>
              </a:rPr>
              <a:t> </a:t>
            </a:r>
            <a:r>
              <a:rPr lang="en-ID" sz="8800" dirty="0" err="1">
                <a:latin typeface="Century" panose="02040604050505020304" pitchFamily="18" charset="0"/>
              </a:rPr>
              <a:t>akan</a:t>
            </a:r>
            <a:r>
              <a:rPr lang="en-ID" sz="8800" dirty="0">
                <a:latin typeface="Century" panose="02040604050505020304" pitchFamily="18" charset="0"/>
              </a:rPr>
              <a:t> </a:t>
            </a:r>
            <a:r>
              <a:rPr lang="en-ID" sz="8800" dirty="0" err="1">
                <a:latin typeface="Century" panose="02040604050505020304" pitchFamily="18" charset="0"/>
              </a:rPr>
              <a:t>memiliki</a:t>
            </a:r>
            <a:r>
              <a:rPr lang="en-ID" sz="8800" dirty="0">
                <a:latin typeface="Century" panose="02040604050505020304" pitchFamily="18" charset="0"/>
              </a:rPr>
              <a:t> </a:t>
            </a:r>
            <a:r>
              <a:rPr lang="en-ID" sz="8800" dirty="0" err="1">
                <a:latin typeface="Century" panose="02040604050505020304" pitchFamily="18" charset="0"/>
              </a:rPr>
              <a:t>beberapa</a:t>
            </a:r>
            <a:r>
              <a:rPr lang="en-ID" sz="8800" dirty="0">
                <a:latin typeface="Century" panose="02040604050505020304" pitchFamily="18" charset="0"/>
              </a:rPr>
              <a:t> </a:t>
            </a:r>
            <a:r>
              <a:rPr lang="en-ID" sz="8800" dirty="0" err="1">
                <a:latin typeface="Century" panose="02040604050505020304" pitchFamily="18" charset="0"/>
              </a:rPr>
              <a:t>fungsi</a:t>
            </a:r>
            <a:r>
              <a:rPr lang="en-ID" sz="8800" dirty="0">
                <a:latin typeface="Century" panose="02040604050505020304" pitchFamily="18" charset="0"/>
              </a:rPr>
              <a:t>, </a:t>
            </a:r>
            <a:r>
              <a:rPr lang="en-ID" sz="8800" dirty="0" err="1">
                <a:latin typeface="Century" panose="02040604050505020304" pitchFamily="18" charset="0"/>
              </a:rPr>
              <a:t>diantaranya</a:t>
            </a:r>
            <a:r>
              <a:rPr lang="en-ID" sz="8800" dirty="0">
                <a:latin typeface="Century" panose="02040604050505020304" pitchFamily="18" charset="0"/>
              </a:rPr>
              <a:t> :</a:t>
            </a:r>
          </a:p>
          <a:p>
            <a:pPr algn="just"/>
            <a:r>
              <a:rPr lang="en-ID" sz="8800" dirty="0">
                <a:latin typeface="Century" panose="02040604050505020304" pitchFamily="18" charset="0"/>
              </a:rPr>
              <a:t>1. </a:t>
            </a:r>
            <a:r>
              <a:rPr lang="en-ID" sz="8800" dirty="0" err="1">
                <a:latin typeface="Century" panose="02040604050505020304" pitchFamily="18" charset="0"/>
              </a:rPr>
              <a:t>Fungsi</a:t>
            </a:r>
            <a:r>
              <a:rPr lang="en-ID" sz="8800" dirty="0">
                <a:latin typeface="Century" panose="02040604050505020304" pitchFamily="18" charset="0"/>
              </a:rPr>
              <a:t> </a:t>
            </a:r>
            <a:r>
              <a:rPr lang="en-ID" sz="8800" dirty="0" err="1">
                <a:latin typeface="Century" panose="02040604050505020304" pitchFamily="18" charset="0"/>
              </a:rPr>
              <a:t>pendaftaran</a:t>
            </a:r>
            <a:r>
              <a:rPr lang="en-ID" sz="8800" dirty="0">
                <a:latin typeface="Century" panose="02040604050505020304" pitchFamily="18" charset="0"/>
              </a:rPr>
              <a:t> </a:t>
            </a:r>
            <a:r>
              <a:rPr lang="en-ID" sz="8800" dirty="0" err="1">
                <a:latin typeface="Century" panose="02040604050505020304" pitchFamily="18" charset="0"/>
              </a:rPr>
              <a:t>pasien</a:t>
            </a:r>
            <a:endParaRPr lang="en-ID" sz="8800" dirty="0">
              <a:latin typeface="Century" panose="02040604050505020304" pitchFamily="18" charset="0"/>
            </a:endParaRPr>
          </a:p>
          <a:p>
            <a:pPr algn="just"/>
            <a:r>
              <a:rPr lang="en-ID" sz="8800" dirty="0">
                <a:latin typeface="Century" panose="02040604050505020304" pitchFamily="18" charset="0"/>
              </a:rPr>
              <a:t>2. </a:t>
            </a:r>
            <a:r>
              <a:rPr lang="en-ID" sz="8800" dirty="0" err="1">
                <a:latin typeface="Century" panose="02040604050505020304" pitchFamily="18" charset="0"/>
              </a:rPr>
              <a:t>Fungsi</a:t>
            </a:r>
            <a:r>
              <a:rPr lang="en-ID" sz="8800" dirty="0">
                <a:latin typeface="Century" panose="02040604050505020304" pitchFamily="18" charset="0"/>
              </a:rPr>
              <a:t> </a:t>
            </a:r>
            <a:r>
              <a:rPr lang="en-ID" sz="8800" dirty="0" err="1">
                <a:latin typeface="Century" panose="02040604050505020304" pitchFamily="18" charset="0"/>
              </a:rPr>
              <a:t>pemilihan</a:t>
            </a:r>
            <a:r>
              <a:rPr lang="en-ID" sz="8800" dirty="0">
                <a:latin typeface="Century" panose="02040604050505020304" pitchFamily="18" charset="0"/>
              </a:rPr>
              <a:t> </a:t>
            </a:r>
            <a:r>
              <a:rPr lang="en-ID" sz="8800" dirty="0" err="1">
                <a:latin typeface="Century" panose="02040604050505020304" pitchFamily="18" charset="0"/>
              </a:rPr>
              <a:t>dokter</a:t>
            </a:r>
            <a:r>
              <a:rPr lang="en-ID" sz="8800" dirty="0">
                <a:latin typeface="Century" panose="02040604050505020304" pitchFamily="18" charset="0"/>
              </a:rPr>
              <a:t> oleh </a:t>
            </a:r>
            <a:r>
              <a:rPr lang="en-ID" sz="8800" dirty="0" err="1">
                <a:latin typeface="Century" panose="02040604050505020304" pitchFamily="18" charset="0"/>
              </a:rPr>
              <a:t>pasien</a:t>
            </a:r>
            <a:r>
              <a:rPr lang="en-ID" sz="8800" dirty="0">
                <a:latin typeface="Century" panose="02040604050505020304" pitchFamily="18" charset="0"/>
              </a:rPr>
              <a:t>, </a:t>
            </a:r>
            <a:r>
              <a:rPr lang="en-ID" sz="8800" dirty="0" err="1">
                <a:latin typeface="Century" panose="02040604050505020304" pitchFamily="18" charset="0"/>
              </a:rPr>
              <a:t>dokter</a:t>
            </a:r>
            <a:r>
              <a:rPr lang="en-ID" sz="8800" dirty="0">
                <a:latin typeface="Century" panose="02040604050505020304" pitchFamily="18" charset="0"/>
              </a:rPr>
              <a:t> </a:t>
            </a:r>
            <a:r>
              <a:rPr lang="en-ID" sz="8800" dirty="0" err="1">
                <a:latin typeface="Century" panose="02040604050505020304" pitchFamily="18" charset="0"/>
              </a:rPr>
              <a:t>dibagi</a:t>
            </a:r>
            <a:r>
              <a:rPr lang="en-ID" sz="8800" dirty="0">
                <a:latin typeface="Century" panose="02040604050505020304" pitchFamily="18" charset="0"/>
              </a:rPr>
              <a:t> </a:t>
            </a:r>
            <a:r>
              <a:rPr lang="en-ID" sz="8800" dirty="0" err="1">
                <a:latin typeface="Century" panose="02040604050505020304" pitchFamily="18" charset="0"/>
              </a:rPr>
              <a:t>menjadi</a:t>
            </a:r>
            <a:r>
              <a:rPr lang="en-ID" sz="8800" dirty="0">
                <a:latin typeface="Century" panose="02040604050505020304" pitchFamily="18" charset="0"/>
              </a:rPr>
              <a:t> 2 </a:t>
            </a:r>
            <a:r>
              <a:rPr lang="en-ID" sz="8800" dirty="0" err="1">
                <a:latin typeface="Century" panose="02040604050505020304" pitchFamily="18" charset="0"/>
              </a:rPr>
              <a:t>kelompok</a:t>
            </a:r>
            <a:r>
              <a:rPr lang="en-ID" sz="8800" dirty="0">
                <a:latin typeface="Century" panose="02040604050505020304" pitchFamily="18" charset="0"/>
              </a:rPr>
              <a:t> :</a:t>
            </a:r>
          </a:p>
          <a:p>
            <a:pPr algn="just"/>
            <a:r>
              <a:rPr lang="en-ID" sz="8800" dirty="0">
                <a:latin typeface="Century" panose="02040604050505020304" pitchFamily="18" charset="0"/>
              </a:rPr>
              <a:t>       a. </a:t>
            </a:r>
            <a:r>
              <a:rPr lang="en-ID" sz="8800" dirty="0" err="1">
                <a:latin typeface="Century" panose="02040604050505020304" pitchFamily="18" charset="0"/>
              </a:rPr>
              <a:t>Dokter</a:t>
            </a:r>
            <a:r>
              <a:rPr lang="en-ID" sz="8800" dirty="0">
                <a:latin typeface="Century" panose="02040604050505020304" pitchFamily="18" charset="0"/>
              </a:rPr>
              <a:t> </a:t>
            </a:r>
            <a:r>
              <a:rPr lang="en-ID" sz="8800" dirty="0" err="1">
                <a:latin typeface="Century" panose="02040604050505020304" pitchFamily="18" charset="0"/>
              </a:rPr>
              <a:t>Umum</a:t>
            </a:r>
            <a:r>
              <a:rPr lang="en-ID" sz="8800" dirty="0">
                <a:latin typeface="Century" panose="02040604050505020304" pitchFamily="18" charset="0"/>
              </a:rPr>
              <a:t>    : Rp. 100.000,00</a:t>
            </a:r>
          </a:p>
          <a:p>
            <a:pPr algn="just"/>
            <a:r>
              <a:rPr lang="en-ID" sz="8800" dirty="0">
                <a:latin typeface="Century" panose="02040604050505020304" pitchFamily="18" charset="0"/>
              </a:rPr>
              <a:t>       b. </a:t>
            </a:r>
            <a:r>
              <a:rPr lang="en-ID" sz="8800" dirty="0" err="1">
                <a:latin typeface="Century" panose="02040604050505020304" pitchFamily="18" charset="0"/>
              </a:rPr>
              <a:t>Dokter</a:t>
            </a:r>
            <a:r>
              <a:rPr lang="en-ID" sz="8800" dirty="0">
                <a:latin typeface="Century" panose="02040604050505020304" pitchFamily="18" charset="0"/>
              </a:rPr>
              <a:t> </a:t>
            </a:r>
            <a:r>
              <a:rPr lang="en-ID" sz="8800" dirty="0" err="1">
                <a:latin typeface="Century" panose="02040604050505020304" pitchFamily="18" charset="0"/>
              </a:rPr>
              <a:t>Spesialis</a:t>
            </a:r>
            <a:r>
              <a:rPr lang="en-ID" sz="8800" dirty="0">
                <a:latin typeface="Century" panose="02040604050505020304" pitchFamily="18" charset="0"/>
              </a:rPr>
              <a:t> : Rp. 150.000,00</a:t>
            </a:r>
          </a:p>
          <a:p>
            <a:pPr algn="just"/>
            <a:r>
              <a:rPr lang="en-ID" sz="8800" dirty="0">
                <a:latin typeface="Century" panose="02040604050505020304" pitchFamily="18" charset="0"/>
              </a:rPr>
              <a:t>3. </a:t>
            </a:r>
            <a:r>
              <a:rPr lang="en-ID" sz="8800" dirty="0" err="1">
                <a:latin typeface="Century" panose="02040604050505020304" pitchFamily="18" charset="0"/>
              </a:rPr>
              <a:t>Fungsi</a:t>
            </a:r>
            <a:r>
              <a:rPr lang="en-ID" sz="8800" dirty="0">
                <a:latin typeface="Century" panose="02040604050505020304" pitchFamily="18" charset="0"/>
              </a:rPr>
              <a:t> </a:t>
            </a:r>
            <a:r>
              <a:rPr lang="en-ID" sz="8800" dirty="0" err="1">
                <a:latin typeface="Century" panose="02040604050505020304" pitchFamily="18" charset="0"/>
              </a:rPr>
              <a:t>pencairan</a:t>
            </a:r>
            <a:r>
              <a:rPr lang="en-ID" sz="8800" dirty="0">
                <a:latin typeface="Century" panose="02040604050505020304" pitchFamily="18" charset="0"/>
              </a:rPr>
              <a:t> </a:t>
            </a:r>
            <a:r>
              <a:rPr lang="en-ID" sz="8800" dirty="0" err="1">
                <a:latin typeface="Century" panose="02040604050505020304" pitchFamily="18" charset="0"/>
              </a:rPr>
              <a:t>resep</a:t>
            </a:r>
            <a:r>
              <a:rPr lang="en-ID" sz="8800" dirty="0">
                <a:latin typeface="Century" panose="02040604050505020304" pitchFamily="18" charset="0"/>
              </a:rPr>
              <a:t> </a:t>
            </a:r>
            <a:r>
              <a:rPr lang="en-ID" sz="8800" dirty="0" err="1">
                <a:latin typeface="Century" panose="02040604050505020304" pitchFamily="18" charset="0"/>
              </a:rPr>
              <a:t>dokter</a:t>
            </a:r>
            <a:r>
              <a:rPr lang="en-ID" sz="8800" dirty="0">
                <a:latin typeface="Century" panose="02040604050505020304" pitchFamily="18" charset="0"/>
              </a:rPr>
              <a:t> dan </a:t>
            </a:r>
            <a:r>
              <a:rPr lang="en-ID" sz="8800" dirty="0" err="1">
                <a:latin typeface="Century" panose="02040604050505020304" pitchFamily="18" charset="0"/>
              </a:rPr>
              <a:t>pengambilan</a:t>
            </a:r>
            <a:r>
              <a:rPr lang="en-ID" sz="8800" dirty="0">
                <a:latin typeface="Century" panose="02040604050505020304" pitchFamily="18" charset="0"/>
              </a:rPr>
              <a:t> </a:t>
            </a:r>
            <a:r>
              <a:rPr lang="en-ID" sz="8800" dirty="0" err="1">
                <a:latin typeface="Century" panose="02040604050505020304" pitchFamily="18" charset="0"/>
              </a:rPr>
              <a:t>obat</a:t>
            </a:r>
            <a:r>
              <a:rPr lang="en-ID" sz="8800" dirty="0">
                <a:latin typeface="Century" panose="02040604050505020304" pitchFamily="18" charset="0"/>
              </a:rPr>
              <a:t> di </a:t>
            </a:r>
            <a:r>
              <a:rPr lang="en-ID" sz="8800" dirty="0" err="1">
                <a:latin typeface="Century" panose="02040604050505020304" pitchFamily="18" charset="0"/>
              </a:rPr>
              <a:t>apotek</a:t>
            </a:r>
            <a:r>
              <a:rPr lang="en-ID" sz="8800" dirty="0">
                <a:latin typeface="Century" panose="02040604050505020304" pitchFamily="18" charset="0"/>
              </a:rPr>
              <a:t> RS</a:t>
            </a:r>
          </a:p>
          <a:p>
            <a:pPr algn="just"/>
            <a:r>
              <a:rPr lang="en-ID" sz="8800" dirty="0">
                <a:latin typeface="Century" panose="02040604050505020304" pitchFamily="18" charset="0"/>
              </a:rPr>
              <a:t>4. </a:t>
            </a:r>
            <a:r>
              <a:rPr lang="en-ID" sz="8800" dirty="0" err="1">
                <a:latin typeface="Century" panose="02040604050505020304" pitchFamily="18" charset="0"/>
              </a:rPr>
              <a:t>Fungsi</a:t>
            </a:r>
            <a:r>
              <a:rPr lang="en-ID" sz="8800" dirty="0">
                <a:latin typeface="Century" panose="02040604050505020304" pitchFamily="18" charset="0"/>
              </a:rPr>
              <a:t> </a:t>
            </a:r>
            <a:r>
              <a:rPr lang="en-ID" sz="8800" dirty="0" err="1">
                <a:latin typeface="Century" panose="02040604050505020304" pitchFamily="18" charset="0"/>
              </a:rPr>
              <a:t>kasir</a:t>
            </a:r>
            <a:r>
              <a:rPr lang="en-ID" sz="8800" dirty="0">
                <a:latin typeface="Century" panose="02040604050505020304" pitchFamily="18" charset="0"/>
              </a:rPr>
              <a:t> </a:t>
            </a:r>
            <a:r>
              <a:rPr lang="en-ID" sz="8800" dirty="0" err="1">
                <a:latin typeface="Century" panose="02040604050505020304" pitchFamily="18" charset="0"/>
              </a:rPr>
              <a:t>atau</a:t>
            </a:r>
            <a:r>
              <a:rPr lang="en-ID" sz="8800" dirty="0">
                <a:latin typeface="Century" panose="02040604050505020304" pitchFamily="18" charset="0"/>
              </a:rPr>
              <a:t> </a:t>
            </a:r>
            <a:r>
              <a:rPr lang="en-ID" sz="8800" dirty="0" err="1">
                <a:latin typeface="Century" panose="02040604050505020304" pitchFamily="18" charset="0"/>
              </a:rPr>
              <a:t>pembayaran</a:t>
            </a:r>
            <a:r>
              <a:rPr lang="en-ID" sz="8800" dirty="0">
                <a:latin typeface="Century" panose="02040604050505020304" pitchFamily="18" charset="0"/>
              </a:rPr>
              <a:t> (</a:t>
            </a:r>
            <a:r>
              <a:rPr lang="en-ID" sz="8800" dirty="0" err="1">
                <a:latin typeface="Century" panose="02040604050505020304" pitchFamily="18" charset="0"/>
              </a:rPr>
              <a:t>Biaya</a:t>
            </a:r>
            <a:r>
              <a:rPr lang="en-ID" sz="8800" dirty="0">
                <a:latin typeface="Century" panose="02040604050505020304" pitchFamily="18" charset="0"/>
              </a:rPr>
              <a:t> </a:t>
            </a:r>
            <a:r>
              <a:rPr lang="en-ID" sz="8800" dirty="0" err="1">
                <a:latin typeface="Century" panose="02040604050505020304" pitchFamily="18" charset="0"/>
              </a:rPr>
              <a:t>dokter</a:t>
            </a:r>
            <a:r>
              <a:rPr lang="en-ID" sz="8800" dirty="0">
                <a:latin typeface="Century" panose="02040604050505020304" pitchFamily="18" charset="0"/>
              </a:rPr>
              <a:t> + </a:t>
            </a:r>
            <a:r>
              <a:rPr lang="en-ID" sz="8800" dirty="0" err="1">
                <a:latin typeface="Century" panose="02040604050505020304" pitchFamily="18" charset="0"/>
              </a:rPr>
              <a:t>Biaya</a:t>
            </a:r>
            <a:r>
              <a:rPr lang="en-ID" sz="8800" dirty="0">
                <a:latin typeface="Century" panose="02040604050505020304" pitchFamily="18" charset="0"/>
              </a:rPr>
              <a:t> </a:t>
            </a:r>
            <a:r>
              <a:rPr lang="en-ID" sz="8800" dirty="0" err="1">
                <a:latin typeface="Century" panose="02040604050505020304" pitchFamily="18" charset="0"/>
              </a:rPr>
              <a:t>obat</a:t>
            </a:r>
            <a:r>
              <a:rPr lang="en-ID" sz="8800" dirty="0">
                <a:latin typeface="Century" panose="02040604050505020304" pitchFamily="18" charset="0"/>
              </a:rPr>
              <a:t>)</a:t>
            </a:r>
          </a:p>
          <a:p>
            <a:pPr algn="just"/>
            <a:endParaRPr lang="en-ID" sz="20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53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35F75-8CF7-6250-8396-22CC94215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228" y="3640694"/>
            <a:ext cx="16537793" cy="706741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500" dirty="0">
                <a:latin typeface="Century" panose="02040604050505020304" pitchFamily="18" charset="0"/>
              </a:rPr>
              <a:t>        </a:t>
            </a:r>
            <a:r>
              <a:rPr lang="en-US" sz="3500" dirty="0" err="1">
                <a:latin typeface="Century" panose="02040604050505020304" pitchFamily="18" charset="0"/>
              </a:rPr>
              <a:t>Algoritma</a:t>
            </a:r>
            <a:r>
              <a:rPr lang="en-US" sz="3500" dirty="0">
                <a:latin typeface="Century" panose="02040604050505020304" pitchFamily="18" charset="0"/>
              </a:rPr>
              <a:t> Dasar </a:t>
            </a:r>
            <a:r>
              <a:rPr lang="en-US" sz="3500" dirty="0" err="1">
                <a:latin typeface="Century" panose="02040604050505020304" pitchFamily="18" charset="0"/>
              </a:rPr>
              <a:t>untuk</a:t>
            </a:r>
            <a:r>
              <a:rPr lang="en-US" sz="3500" dirty="0">
                <a:latin typeface="Century" panose="02040604050505020304" pitchFamily="18" charset="0"/>
              </a:rPr>
              <a:t> Program </a:t>
            </a:r>
            <a:r>
              <a:rPr lang="en-US" sz="3500" dirty="0" err="1">
                <a:latin typeface="Century" panose="02040604050505020304" pitchFamily="18" charset="0"/>
              </a:rPr>
              <a:t>Pembayaran</a:t>
            </a:r>
            <a:r>
              <a:rPr lang="en-US" sz="3500" dirty="0">
                <a:latin typeface="Century" panose="02040604050505020304" pitchFamily="18" charset="0"/>
              </a:rPr>
              <a:t> </a:t>
            </a:r>
            <a:r>
              <a:rPr lang="en-US" sz="3500" dirty="0" err="1">
                <a:latin typeface="Century" panose="02040604050505020304" pitchFamily="18" charset="0"/>
              </a:rPr>
              <a:t>Dokter</a:t>
            </a:r>
            <a:r>
              <a:rPr lang="en-US" sz="3500" dirty="0">
                <a:latin typeface="Century" panose="02040604050505020304" pitchFamily="18" charset="0"/>
              </a:rPr>
              <a:t> di RS Citra Sari :</a:t>
            </a:r>
          </a:p>
          <a:p>
            <a:pPr algn="just"/>
            <a:r>
              <a:rPr lang="en-ID" sz="3500" dirty="0" err="1">
                <a:latin typeface="Century" panose="02040604050505020304" pitchFamily="18" charset="0"/>
              </a:rPr>
              <a:t>Pasien</a:t>
            </a:r>
            <a:r>
              <a:rPr lang="en-ID" sz="3500" dirty="0">
                <a:latin typeface="Century" panose="02040604050505020304" pitchFamily="18" charset="0"/>
              </a:rPr>
              <a:t> </a:t>
            </a:r>
            <a:r>
              <a:rPr lang="en-ID" sz="3500" dirty="0" err="1">
                <a:latin typeface="Century" panose="02040604050505020304" pitchFamily="18" charset="0"/>
              </a:rPr>
              <a:t>memberikan</a:t>
            </a:r>
            <a:r>
              <a:rPr lang="en-ID" sz="3500" dirty="0">
                <a:latin typeface="Century" panose="02040604050505020304" pitchFamily="18" charset="0"/>
              </a:rPr>
              <a:t> </a:t>
            </a:r>
            <a:r>
              <a:rPr lang="en-ID" sz="3500" dirty="0" err="1">
                <a:latin typeface="Century" panose="02040604050505020304" pitchFamily="18" charset="0"/>
              </a:rPr>
              <a:t>resep</a:t>
            </a:r>
            <a:r>
              <a:rPr lang="en-ID" sz="3500" dirty="0">
                <a:latin typeface="Century" panose="02040604050505020304" pitchFamily="18" charset="0"/>
              </a:rPr>
              <a:t> pada </a:t>
            </a:r>
            <a:r>
              <a:rPr lang="en-ID" sz="3500" dirty="0" err="1">
                <a:latin typeface="Century" panose="02040604050505020304" pitchFamily="18" charset="0"/>
              </a:rPr>
              <a:t>petugas</a:t>
            </a:r>
            <a:r>
              <a:rPr lang="en-ID" sz="3500" dirty="0">
                <a:latin typeface="Century" panose="02040604050505020304" pitchFamily="18" charset="0"/>
              </a:rPr>
              <a:t> </a:t>
            </a:r>
            <a:r>
              <a:rPr lang="en-ID" sz="3500" dirty="0" err="1">
                <a:latin typeface="Century" panose="02040604050505020304" pitchFamily="18" charset="0"/>
              </a:rPr>
              <a:t>apotek</a:t>
            </a:r>
            <a:r>
              <a:rPr lang="en-ID" sz="3500" dirty="0">
                <a:latin typeface="Century" panose="02040604050505020304" pitchFamily="18" charset="0"/>
              </a:rPr>
              <a:t>. </a:t>
            </a:r>
          </a:p>
          <a:p>
            <a:pPr algn="just"/>
            <a:r>
              <a:rPr lang="en-ID" sz="3500" dirty="0" err="1">
                <a:latin typeface="Century" panose="02040604050505020304" pitchFamily="18" charset="0"/>
              </a:rPr>
              <a:t>Petugas</a:t>
            </a:r>
            <a:r>
              <a:rPr lang="en-ID" sz="3500" dirty="0">
                <a:latin typeface="Century" panose="02040604050505020304" pitchFamily="18" charset="0"/>
              </a:rPr>
              <a:t> </a:t>
            </a:r>
            <a:r>
              <a:rPr lang="en-ID" sz="3500" dirty="0" err="1">
                <a:latin typeface="Century" panose="02040604050505020304" pitchFamily="18" charset="0"/>
              </a:rPr>
              <a:t>apotek</a:t>
            </a:r>
            <a:r>
              <a:rPr lang="en-ID" sz="3500" dirty="0">
                <a:latin typeface="Century" panose="02040604050505020304" pitchFamily="18" charset="0"/>
              </a:rPr>
              <a:t> </a:t>
            </a:r>
            <a:r>
              <a:rPr lang="en-ID" sz="3500" dirty="0" err="1">
                <a:latin typeface="Century" panose="02040604050505020304" pitchFamily="18" charset="0"/>
              </a:rPr>
              <a:t>menghitung</a:t>
            </a:r>
            <a:r>
              <a:rPr lang="en-ID" sz="3500" dirty="0">
                <a:latin typeface="Century" panose="02040604050505020304" pitchFamily="18" charset="0"/>
              </a:rPr>
              <a:t> </a:t>
            </a:r>
            <a:r>
              <a:rPr lang="en-ID" sz="3500" dirty="0" err="1">
                <a:latin typeface="Century" panose="02040604050505020304" pitchFamily="18" charset="0"/>
              </a:rPr>
              <a:t>biaya</a:t>
            </a:r>
            <a:r>
              <a:rPr lang="en-ID" sz="3500" dirty="0">
                <a:latin typeface="Century" panose="02040604050505020304" pitchFamily="18" charset="0"/>
              </a:rPr>
              <a:t> </a:t>
            </a:r>
            <a:r>
              <a:rPr lang="en-ID" sz="3500" dirty="0" err="1">
                <a:latin typeface="Century" panose="02040604050505020304" pitchFamily="18" charset="0"/>
              </a:rPr>
              <a:t>obat</a:t>
            </a:r>
            <a:r>
              <a:rPr lang="en-ID" sz="3500" dirty="0">
                <a:latin typeface="Century" panose="02040604050505020304" pitchFamily="18" charset="0"/>
              </a:rPr>
              <a:t>. </a:t>
            </a:r>
            <a:r>
              <a:rPr lang="en-ID" sz="3500" dirty="0" err="1">
                <a:latin typeface="Century" panose="02040604050505020304" pitchFamily="18" charset="0"/>
              </a:rPr>
              <a:t>Kemudian</a:t>
            </a:r>
            <a:r>
              <a:rPr lang="en-ID" sz="3500" dirty="0">
                <a:latin typeface="Century" panose="02040604050505020304" pitchFamily="18" charset="0"/>
              </a:rPr>
              <a:t> </a:t>
            </a:r>
            <a:r>
              <a:rPr lang="en-ID" sz="3500" dirty="0" err="1">
                <a:latin typeface="Century" panose="02040604050505020304" pitchFamily="18" charset="0"/>
              </a:rPr>
              <a:t>menyerahkan</a:t>
            </a:r>
            <a:r>
              <a:rPr lang="en-ID" sz="3500" dirty="0">
                <a:latin typeface="Century" panose="02040604050505020304" pitchFamily="18" charset="0"/>
              </a:rPr>
              <a:t> </a:t>
            </a:r>
            <a:r>
              <a:rPr lang="en-ID" sz="3500" dirty="0" err="1">
                <a:latin typeface="Century" panose="02040604050505020304" pitchFamily="18" charset="0"/>
              </a:rPr>
              <a:t>struk</a:t>
            </a:r>
            <a:r>
              <a:rPr lang="en-ID" sz="3500" dirty="0">
                <a:latin typeface="Century" panose="02040604050505020304" pitchFamily="18" charset="0"/>
              </a:rPr>
              <a:t> </a:t>
            </a:r>
            <a:r>
              <a:rPr lang="en-ID" sz="3500" dirty="0" err="1">
                <a:latin typeface="Century" panose="02040604050505020304" pitchFamily="18" charset="0"/>
              </a:rPr>
              <a:t>obat</a:t>
            </a:r>
            <a:r>
              <a:rPr lang="en-ID" sz="3500" dirty="0">
                <a:latin typeface="Century" panose="02040604050505020304" pitchFamily="18" charset="0"/>
              </a:rPr>
              <a:t> </a:t>
            </a:r>
            <a:r>
              <a:rPr lang="en-ID" sz="3500" dirty="0" err="1">
                <a:latin typeface="Century" panose="02040604050505020304" pitchFamily="18" charset="0"/>
              </a:rPr>
              <a:t>ke</a:t>
            </a:r>
            <a:r>
              <a:rPr lang="en-ID" sz="3500" dirty="0">
                <a:latin typeface="Century" panose="02040604050505020304" pitchFamily="18" charset="0"/>
              </a:rPr>
              <a:t> </a:t>
            </a:r>
            <a:r>
              <a:rPr lang="en-ID" sz="3500" dirty="0" err="1">
                <a:latin typeface="Century" panose="02040604050505020304" pitchFamily="18" charset="0"/>
              </a:rPr>
              <a:t>pasien</a:t>
            </a:r>
            <a:r>
              <a:rPr lang="en-ID" sz="3500" dirty="0">
                <a:latin typeface="Century" panose="02040604050505020304" pitchFamily="18" charset="0"/>
              </a:rPr>
              <a:t>.</a:t>
            </a:r>
          </a:p>
          <a:p>
            <a:pPr algn="just"/>
            <a:r>
              <a:rPr lang="en-ID" sz="3500" dirty="0" err="1">
                <a:latin typeface="Century" panose="02040604050505020304" pitchFamily="18" charset="0"/>
              </a:rPr>
              <a:t>Petugas</a:t>
            </a:r>
            <a:r>
              <a:rPr lang="en-ID" sz="3500" dirty="0">
                <a:latin typeface="Century" panose="02040604050505020304" pitchFamily="18" charset="0"/>
              </a:rPr>
              <a:t> </a:t>
            </a:r>
            <a:r>
              <a:rPr lang="en-ID" sz="3500" dirty="0" err="1">
                <a:latin typeface="Century" panose="02040604050505020304" pitchFamily="18" charset="0"/>
              </a:rPr>
              <a:t>ke</a:t>
            </a:r>
            <a:r>
              <a:rPr lang="en-ID" sz="3500" dirty="0">
                <a:latin typeface="Century" panose="02040604050505020304" pitchFamily="18" charset="0"/>
              </a:rPr>
              <a:t> </a:t>
            </a:r>
            <a:r>
              <a:rPr lang="en-ID" sz="3500" dirty="0" err="1">
                <a:latin typeface="Century" panose="02040604050505020304" pitchFamily="18" charset="0"/>
              </a:rPr>
              <a:t>petugas</a:t>
            </a:r>
            <a:r>
              <a:rPr lang="en-ID" sz="3500" dirty="0">
                <a:latin typeface="Century" panose="02040604050505020304" pitchFamily="18" charset="0"/>
              </a:rPr>
              <a:t> </a:t>
            </a:r>
            <a:r>
              <a:rPr lang="en-ID" sz="3500" dirty="0" err="1">
                <a:latin typeface="Century" panose="02040604050505020304" pitchFamily="18" charset="0"/>
              </a:rPr>
              <a:t>administrasi</a:t>
            </a:r>
            <a:r>
              <a:rPr lang="en-ID" sz="3500" dirty="0">
                <a:latin typeface="Century" panose="02040604050505020304" pitchFamily="18" charset="0"/>
              </a:rPr>
              <a:t> </a:t>
            </a:r>
            <a:r>
              <a:rPr lang="en-ID" sz="3500" dirty="0" err="1">
                <a:latin typeface="Century" panose="02040604050505020304" pitchFamily="18" charset="0"/>
              </a:rPr>
              <a:t>menyerahkan</a:t>
            </a:r>
            <a:r>
              <a:rPr lang="en-ID" sz="3500" dirty="0">
                <a:latin typeface="Century" panose="02040604050505020304" pitchFamily="18" charset="0"/>
              </a:rPr>
              <a:t> </a:t>
            </a:r>
            <a:r>
              <a:rPr lang="en-ID" sz="3500" dirty="0" err="1">
                <a:latin typeface="Century" panose="02040604050505020304" pitchFamily="18" charset="0"/>
              </a:rPr>
              <a:t>struk</a:t>
            </a:r>
            <a:r>
              <a:rPr lang="en-ID" sz="3500" dirty="0">
                <a:latin typeface="Century" panose="02040604050505020304" pitchFamily="18" charset="0"/>
              </a:rPr>
              <a:t> </a:t>
            </a:r>
            <a:r>
              <a:rPr lang="en-ID" sz="3500" dirty="0" err="1">
                <a:latin typeface="Century" panose="02040604050505020304" pitchFamily="18" charset="0"/>
              </a:rPr>
              <a:t>obat</a:t>
            </a:r>
            <a:r>
              <a:rPr lang="en-ID" sz="3500" dirty="0">
                <a:latin typeface="Century" panose="02040604050505020304" pitchFamily="18" charset="0"/>
              </a:rPr>
              <a:t> </a:t>
            </a:r>
            <a:r>
              <a:rPr lang="en-ID" sz="3500" dirty="0" err="1">
                <a:latin typeface="Century" panose="02040604050505020304" pitchFamily="18" charset="0"/>
              </a:rPr>
              <a:t>ke</a:t>
            </a:r>
            <a:r>
              <a:rPr lang="en-ID" sz="3500" dirty="0">
                <a:latin typeface="Century" panose="02040604050505020304" pitchFamily="18" charset="0"/>
              </a:rPr>
              <a:t> </a:t>
            </a:r>
            <a:r>
              <a:rPr lang="en-ID" sz="3500" dirty="0" err="1">
                <a:latin typeface="Century" panose="02040604050505020304" pitchFamily="18" charset="0"/>
              </a:rPr>
              <a:t>petugas</a:t>
            </a:r>
            <a:r>
              <a:rPr lang="en-ID" sz="3500" dirty="0">
                <a:latin typeface="Century" panose="02040604050505020304" pitchFamily="18" charset="0"/>
              </a:rPr>
              <a:t>.</a:t>
            </a:r>
          </a:p>
          <a:p>
            <a:pPr algn="just"/>
            <a:r>
              <a:rPr lang="en-ID" sz="3500" dirty="0" err="1">
                <a:latin typeface="Century" panose="02040604050505020304" pitchFamily="18" charset="0"/>
              </a:rPr>
              <a:t>Petugas</a:t>
            </a:r>
            <a:r>
              <a:rPr lang="en-ID" sz="3500" dirty="0">
                <a:latin typeface="Century" panose="02040604050505020304" pitchFamily="18" charset="0"/>
              </a:rPr>
              <a:t> </a:t>
            </a:r>
            <a:r>
              <a:rPr lang="en-ID" sz="3500" dirty="0" err="1">
                <a:latin typeface="Century" panose="02040604050505020304" pitchFamily="18" charset="0"/>
              </a:rPr>
              <a:t>administrasi</a:t>
            </a:r>
            <a:r>
              <a:rPr lang="en-ID" sz="3500" dirty="0">
                <a:latin typeface="Century" panose="02040604050505020304" pitchFamily="18" charset="0"/>
              </a:rPr>
              <a:t> </a:t>
            </a:r>
            <a:r>
              <a:rPr lang="en-ID" sz="3500" dirty="0" err="1">
                <a:latin typeface="Century" panose="02040604050505020304" pitchFamily="18" charset="0"/>
              </a:rPr>
              <a:t>memasukkan</a:t>
            </a:r>
            <a:r>
              <a:rPr lang="en-ID" sz="3500" dirty="0">
                <a:latin typeface="Century" panose="02040604050505020304" pitchFamily="18" charset="0"/>
              </a:rPr>
              <a:t> </a:t>
            </a:r>
            <a:r>
              <a:rPr lang="en-ID" sz="3500" dirty="0" err="1">
                <a:latin typeface="Century" panose="02040604050505020304" pitchFamily="18" charset="0"/>
              </a:rPr>
              <a:t>biaya</a:t>
            </a:r>
            <a:r>
              <a:rPr lang="en-ID" sz="3500" dirty="0">
                <a:latin typeface="Century" panose="02040604050505020304" pitchFamily="18" charset="0"/>
              </a:rPr>
              <a:t> </a:t>
            </a:r>
            <a:r>
              <a:rPr lang="en-ID" sz="3500" dirty="0" err="1">
                <a:latin typeface="Century" panose="02040604050505020304" pitchFamily="18" charset="0"/>
              </a:rPr>
              <a:t>obat</a:t>
            </a:r>
            <a:r>
              <a:rPr lang="en-ID" sz="3500" dirty="0">
                <a:latin typeface="Century" panose="02040604050505020304" pitchFamily="18" charset="0"/>
              </a:rPr>
              <a:t>.</a:t>
            </a:r>
          </a:p>
          <a:p>
            <a:pPr algn="just"/>
            <a:r>
              <a:rPr lang="en-ID" sz="3500" dirty="0" err="1">
                <a:latin typeface="Century" panose="02040604050505020304" pitchFamily="18" charset="0"/>
              </a:rPr>
              <a:t>Petugas</a:t>
            </a:r>
            <a:r>
              <a:rPr lang="en-ID" sz="3500" dirty="0">
                <a:latin typeface="Century" panose="02040604050505020304" pitchFamily="18" charset="0"/>
              </a:rPr>
              <a:t> </a:t>
            </a:r>
            <a:r>
              <a:rPr lang="en-ID" sz="3500" dirty="0" err="1">
                <a:latin typeface="Century" panose="02040604050505020304" pitchFamily="18" charset="0"/>
              </a:rPr>
              <a:t>memasukkan</a:t>
            </a:r>
            <a:r>
              <a:rPr lang="en-ID" sz="3500" dirty="0">
                <a:latin typeface="Century" panose="02040604050505020304" pitchFamily="18" charset="0"/>
              </a:rPr>
              <a:t> </a:t>
            </a:r>
            <a:r>
              <a:rPr lang="en-ID" sz="3500" dirty="0" err="1">
                <a:latin typeface="Century" panose="02040604050505020304" pitchFamily="18" charset="0"/>
              </a:rPr>
              <a:t>biaya</a:t>
            </a:r>
            <a:r>
              <a:rPr lang="en-ID" sz="3500" dirty="0">
                <a:latin typeface="Century" panose="02040604050505020304" pitchFamily="18" charset="0"/>
              </a:rPr>
              <a:t> </a:t>
            </a:r>
            <a:r>
              <a:rPr lang="en-ID" sz="3500" dirty="0" err="1">
                <a:latin typeface="Century" panose="02040604050505020304" pitchFamily="18" charset="0"/>
              </a:rPr>
              <a:t>dokter</a:t>
            </a:r>
            <a:r>
              <a:rPr lang="en-ID" sz="3500" dirty="0">
                <a:latin typeface="Century" panose="02040604050505020304" pitchFamily="18" charset="0"/>
              </a:rPr>
              <a:t> </a:t>
            </a:r>
            <a:r>
              <a:rPr lang="en-ID" sz="3500" dirty="0" err="1">
                <a:latin typeface="Century" panose="02040604050505020304" pitchFamily="18" charset="0"/>
              </a:rPr>
              <a:t>berdasarkan</a:t>
            </a:r>
            <a:r>
              <a:rPr lang="en-ID" sz="3500" dirty="0">
                <a:latin typeface="Century" panose="02040604050505020304" pitchFamily="18" charset="0"/>
              </a:rPr>
              <a:t> </a:t>
            </a:r>
            <a:r>
              <a:rPr lang="en-ID" sz="3500" dirty="0" err="1">
                <a:latin typeface="Century" panose="02040604050505020304" pitchFamily="18" charset="0"/>
              </a:rPr>
              <a:t>rekam</a:t>
            </a:r>
            <a:r>
              <a:rPr lang="en-ID" sz="3500" dirty="0">
                <a:latin typeface="Century" panose="02040604050505020304" pitchFamily="18" charset="0"/>
              </a:rPr>
              <a:t> </a:t>
            </a:r>
            <a:r>
              <a:rPr lang="en-ID" sz="3500" dirty="0" err="1">
                <a:latin typeface="Century" panose="02040604050505020304" pitchFamily="18" charset="0"/>
              </a:rPr>
              <a:t>medis</a:t>
            </a:r>
            <a:r>
              <a:rPr lang="en-ID" sz="3500" dirty="0">
                <a:latin typeface="Century" panose="02040604050505020304" pitchFamily="18" charset="0"/>
              </a:rPr>
              <a:t> </a:t>
            </a:r>
            <a:r>
              <a:rPr lang="en-ID" sz="3500" dirty="0" err="1">
                <a:latin typeface="Century" panose="02040604050505020304" pitchFamily="18" charset="0"/>
              </a:rPr>
              <a:t>pasien</a:t>
            </a:r>
            <a:r>
              <a:rPr lang="en-ID" sz="3500" dirty="0">
                <a:latin typeface="Century" panose="02040604050505020304" pitchFamily="18" charset="0"/>
              </a:rPr>
              <a:t>.</a:t>
            </a:r>
          </a:p>
          <a:p>
            <a:pPr algn="just"/>
            <a:r>
              <a:rPr lang="en-ID" sz="3500" dirty="0">
                <a:latin typeface="Century" panose="02040604050505020304" pitchFamily="18" charset="0"/>
              </a:rPr>
              <a:t>Proses </a:t>
            </a:r>
            <a:r>
              <a:rPr lang="en-ID" sz="3500" dirty="0" err="1">
                <a:latin typeface="Century" panose="02040604050505020304" pitchFamily="18" charset="0"/>
              </a:rPr>
              <a:t>perhitungan</a:t>
            </a:r>
            <a:r>
              <a:rPr lang="en-ID" sz="3500" dirty="0">
                <a:latin typeface="Century" panose="02040604050505020304" pitchFamily="18" charset="0"/>
              </a:rPr>
              <a:t> </a:t>
            </a:r>
            <a:r>
              <a:rPr lang="en-ID" sz="3500" dirty="0" err="1">
                <a:latin typeface="Century" panose="02040604050505020304" pitchFamily="18" charset="0"/>
              </a:rPr>
              <a:t>untuk</a:t>
            </a:r>
            <a:r>
              <a:rPr lang="en-ID" sz="3500" dirty="0">
                <a:latin typeface="Century" panose="02040604050505020304" pitchFamily="18" charset="0"/>
              </a:rPr>
              <a:t> </a:t>
            </a:r>
            <a:r>
              <a:rPr lang="en-ID" sz="3500" dirty="0" err="1">
                <a:latin typeface="Century" panose="02040604050505020304" pitchFamily="18" charset="0"/>
              </a:rPr>
              <a:t>dokter</a:t>
            </a:r>
            <a:r>
              <a:rPr lang="en-ID" sz="3500" dirty="0">
                <a:latin typeface="Century" panose="02040604050505020304" pitchFamily="18" charset="0"/>
              </a:rPr>
              <a:t> </a:t>
            </a:r>
            <a:r>
              <a:rPr lang="en-ID" sz="3500" dirty="0" err="1">
                <a:latin typeface="Century" panose="02040604050505020304" pitchFamily="18" charset="0"/>
              </a:rPr>
              <a:t>umum</a:t>
            </a:r>
            <a:r>
              <a:rPr lang="en-ID" sz="3500" dirty="0">
                <a:latin typeface="Century" panose="02040604050505020304" pitchFamily="18" charset="0"/>
              </a:rPr>
              <a:t> </a:t>
            </a:r>
            <a:r>
              <a:rPr lang="en-ID" sz="3500" dirty="0" err="1">
                <a:latin typeface="Century" panose="02040604050505020304" pitchFamily="18" charset="0"/>
              </a:rPr>
              <a:t>maupun</a:t>
            </a:r>
            <a:r>
              <a:rPr lang="en-ID" sz="3500" dirty="0">
                <a:latin typeface="Century" panose="02040604050505020304" pitchFamily="18" charset="0"/>
              </a:rPr>
              <a:t> </a:t>
            </a:r>
            <a:r>
              <a:rPr lang="en-ID" sz="3500" dirty="0" err="1">
                <a:latin typeface="Century" panose="02040604050505020304" pitchFamily="18" charset="0"/>
              </a:rPr>
              <a:t>dokter</a:t>
            </a:r>
            <a:r>
              <a:rPr lang="en-ID" sz="3500" dirty="0">
                <a:latin typeface="Century" panose="02040604050505020304" pitchFamily="18" charset="0"/>
              </a:rPr>
              <a:t> </a:t>
            </a:r>
            <a:r>
              <a:rPr lang="en-ID" sz="3500" dirty="0" err="1">
                <a:latin typeface="Century" panose="02040604050505020304" pitchFamily="18" charset="0"/>
              </a:rPr>
              <a:t>spesialis</a:t>
            </a:r>
            <a:r>
              <a:rPr lang="en-ID" sz="3500" dirty="0">
                <a:latin typeface="Century" panose="02040604050505020304" pitchFamily="18" charset="0"/>
              </a:rPr>
              <a:t>.</a:t>
            </a:r>
          </a:p>
          <a:p>
            <a:pPr algn="just"/>
            <a:r>
              <a:rPr lang="en-ID" sz="3500" dirty="0" err="1">
                <a:latin typeface="Century" panose="02040604050505020304" pitchFamily="18" charset="0"/>
              </a:rPr>
              <a:t>Pasien</a:t>
            </a:r>
            <a:r>
              <a:rPr lang="en-ID" sz="3500" dirty="0">
                <a:latin typeface="Century" panose="02040604050505020304" pitchFamily="18" charset="0"/>
              </a:rPr>
              <a:t> </a:t>
            </a:r>
            <a:r>
              <a:rPr lang="en-ID" sz="3500" dirty="0" err="1">
                <a:latin typeface="Century" panose="02040604050505020304" pitchFamily="18" charset="0"/>
              </a:rPr>
              <a:t>membayar</a:t>
            </a:r>
            <a:r>
              <a:rPr lang="en-ID" sz="3500" dirty="0">
                <a:latin typeface="Century" panose="02040604050505020304" pitchFamily="18" charset="0"/>
              </a:rPr>
              <a:t> total </a:t>
            </a:r>
            <a:r>
              <a:rPr lang="en-ID" sz="3500" dirty="0" err="1">
                <a:latin typeface="Century" panose="02040604050505020304" pitchFamily="18" charset="0"/>
              </a:rPr>
              <a:t>biaya</a:t>
            </a:r>
            <a:r>
              <a:rPr lang="en-ID" sz="3500" dirty="0">
                <a:latin typeface="Century" panose="02040604050505020304" pitchFamily="18" charset="0"/>
              </a:rPr>
              <a:t>.</a:t>
            </a:r>
          </a:p>
          <a:p>
            <a:pPr algn="just"/>
            <a:r>
              <a:rPr lang="en-ID" sz="3500" dirty="0" err="1">
                <a:latin typeface="Century" panose="02040604050505020304" pitchFamily="18" charset="0"/>
              </a:rPr>
              <a:t>Pasien</a:t>
            </a:r>
            <a:r>
              <a:rPr lang="en-ID" sz="3500" dirty="0">
                <a:latin typeface="Century" panose="02040604050505020304" pitchFamily="18" charset="0"/>
              </a:rPr>
              <a:t> </a:t>
            </a:r>
            <a:r>
              <a:rPr lang="en-ID" sz="3500" dirty="0" err="1">
                <a:latin typeface="Century" panose="02040604050505020304" pitchFamily="18" charset="0"/>
              </a:rPr>
              <a:t>mendapatkan</a:t>
            </a:r>
            <a:r>
              <a:rPr lang="en-ID" sz="3500" dirty="0">
                <a:latin typeface="Century" panose="02040604050505020304" pitchFamily="18" charset="0"/>
              </a:rPr>
              <a:t> </a:t>
            </a:r>
            <a:r>
              <a:rPr lang="en-ID" sz="3500" dirty="0" err="1">
                <a:latin typeface="Century" panose="02040604050505020304" pitchFamily="18" charset="0"/>
              </a:rPr>
              <a:t>struk</a:t>
            </a:r>
            <a:r>
              <a:rPr lang="en-ID" sz="3500" dirty="0">
                <a:latin typeface="Century" panose="02040604050505020304" pitchFamily="18" charset="0"/>
              </a:rPr>
              <a:t> </a:t>
            </a:r>
            <a:r>
              <a:rPr lang="en-ID" sz="3500" dirty="0" err="1">
                <a:latin typeface="Century" panose="02040604050505020304" pitchFamily="18" charset="0"/>
              </a:rPr>
              <a:t>pembayaran</a:t>
            </a:r>
            <a:r>
              <a:rPr lang="en-ID" sz="3500" dirty="0">
                <a:latin typeface="Century" panose="02040604050505020304" pitchFamily="18" charset="0"/>
              </a:rPr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72BEFA-6BE1-993C-02E5-727B121B1705}"/>
              </a:ext>
            </a:extLst>
          </p:cNvPr>
          <p:cNvSpPr txBox="1">
            <a:spLocks/>
          </p:cNvSpPr>
          <p:nvPr/>
        </p:nvSpPr>
        <p:spPr>
          <a:xfrm>
            <a:off x="234228" y="681818"/>
            <a:ext cx="16224972" cy="1772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6000" dirty="0" err="1">
                <a:latin typeface="Century" panose="020406040505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sz="6000" dirty="0">
                <a:latin typeface="Century" panose="020406040505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Century" panose="02040604050505020304" pitchFamily="18" charset="0"/>
                <a:cs typeface="Times New Roman" panose="02020603050405020304" pitchFamily="18" charset="0"/>
              </a:rPr>
              <a:t>dari</a:t>
            </a:r>
            <a:r>
              <a:rPr lang="en-US" sz="6000" dirty="0">
                <a:latin typeface="Century" panose="020406040505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Century" panose="02040604050505020304" pitchFamily="18" charset="0"/>
                <a:cs typeface="Times New Roman" panose="02020603050405020304" pitchFamily="18" charset="0"/>
              </a:rPr>
              <a:t>Studi</a:t>
            </a:r>
            <a:r>
              <a:rPr lang="en-US" sz="6000" dirty="0">
                <a:latin typeface="Century" panose="020406040505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Century" panose="02040604050505020304" pitchFamily="18" charset="0"/>
                <a:cs typeface="Times New Roman" panose="02020603050405020304" pitchFamily="18" charset="0"/>
              </a:rPr>
              <a:t>Kasus</a:t>
            </a:r>
            <a:r>
              <a:rPr lang="en-US" sz="6000" dirty="0">
                <a:latin typeface="Century" panose="020406040505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Century" panose="020406040505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6000" dirty="0">
                <a:latin typeface="Century" panose="020406040505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Century" panose="020406040505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6000" dirty="0">
                <a:latin typeface="Century" panose="02040604050505020304" pitchFamily="18" charset="0"/>
                <a:cs typeface="Times New Roman" panose="02020603050405020304" pitchFamily="18" charset="0"/>
              </a:rPr>
              <a:t> di </a:t>
            </a:r>
            <a:r>
              <a:rPr lang="en-US" sz="6000" dirty="0" err="1">
                <a:latin typeface="Century" panose="02040604050505020304" pitchFamily="18" charset="0"/>
                <a:cs typeface="Times New Roman" panose="02020603050405020304" pitchFamily="18" charset="0"/>
              </a:rPr>
              <a:t>Rumah</a:t>
            </a:r>
            <a:r>
              <a:rPr lang="en-US" sz="6000" dirty="0">
                <a:latin typeface="Century" panose="020406040505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Century" panose="02040604050505020304" pitchFamily="18" charset="0"/>
                <a:cs typeface="Times New Roman" panose="02020603050405020304" pitchFamily="18" charset="0"/>
              </a:rPr>
              <a:t>Sakit</a:t>
            </a:r>
            <a:r>
              <a:rPr lang="en-US" sz="6000" dirty="0">
                <a:latin typeface="Century" panose="02040604050505020304" pitchFamily="18" charset="0"/>
                <a:cs typeface="Times New Roman" panose="02020603050405020304" pitchFamily="18" charset="0"/>
              </a:rPr>
              <a:t> Citra Sari </a:t>
            </a:r>
            <a:endParaRPr lang="en-ID" sz="6000" dirty="0"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96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A8C3D3-899F-768B-948E-3F0FDD96961E}"/>
              </a:ext>
            </a:extLst>
          </p:cNvPr>
          <p:cNvSpPr txBox="1">
            <a:spLocks/>
          </p:cNvSpPr>
          <p:nvPr/>
        </p:nvSpPr>
        <p:spPr>
          <a:xfrm>
            <a:off x="93309" y="110481"/>
            <a:ext cx="16750896" cy="15473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6000" dirty="0">
                <a:latin typeface="Century" panose="02040604050505020304" pitchFamily="18" charset="0"/>
                <a:cs typeface="Times New Roman" panose="02020603050405020304" pitchFamily="18" charset="0"/>
              </a:rPr>
              <a:t>Flowchart </a:t>
            </a:r>
            <a:r>
              <a:rPr lang="en-US" sz="6000" dirty="0" err="1">
                <a:latin typeface="Century" panose="02040604050505020304" pitchFamily="18" charset="0"/>
                <a:cs typeface="Times New Roman" panose="02020603050405020304" pitchFamily="18" charset="0"/>
              </a:rPr>
              <a:t>dari</a:t>
            </a:r>
            <a:r>
              <a:rPr lang="en-US" sz="6000" dirty="0">
                <a:latin typeface="Century" panose="020406040505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Century" panose="02040604050505020304" pitchFamily="18" charset="0"/>
                <a:cs typeface="Times New Roman" panose="02020603050405020304" pitchFamily="18" charset="0"/>
              </a:rPr>
              <a:t>Studi</a:t>
            </a:r>
            <a:r>
              <a:rPr lang="en-US" sz="6000" dirty="0">
                <a:latin typeface="Century" panose="020406040505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Century" panose="02040604050505020304" pitchFamily="18" charset="0"/>
                <a:cs typeface="Times New Roman" panose="02020603050405020304" pitchFamily="18" charset="0"/>
              </a:rPr>
              <a:t>Kasus</a:t>
            </a:r>
            <a:r>
              <a:rPr lang="en-US" sz="6000" dirty="0">
                <a:latin typeface="Century" panose="020406040505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Century" panose="020406040505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6000" dirty="0">
                <a:latin typeface="Century" panose="020406040505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Century" panose="020406040505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6000" dirty="0">
                <a:latin typeface="Century" panose="02040604050505020304" pitchFamily="18" charset="0"/>
                <a:cs typeface="Times New Roman" panose="02020603050405020304" pitchFamily="18" charset="0"/>
              </a:rPr>
              <a:t> di </a:t>
            </a:r>
            <a:r>
              <a:rPr lang="en-US" sz="6000" dirty="0" err="1">
                <a:latin typeface="Century" panose="02040604050505020304" pitchFamily="18" charset="0"/>
                <a:cs typeface="Times New Roman" panose="02020603050405020304" pitchFamily="18" charset="0"/>
              </a:rPr>
              <a:t>Rumah</a:t>
            </a:r>
            <a:r>
              <a:rPr lang="en-US" sz="6000" dirty="0">
                <a:latin typeface="Century" panose="020406040505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Century" panose="02040604050505020304" pitchFamily="18" charset="0"/>
                <a:cs typeface="Times New Roman" panose="02020603050405020304" pitchFamily="18" charset="0"/>
              </a:rPr>
              <a:t>Sakit</a:t>
            </a:r>
            <a:r>
              <a:rPr lang="en-US" sz="6000" dirty="0">
                <a:latin typeface="Century" panose="02040604050505020304" pitchFamily="18" charset="0"/>
                <a:cs typeface="Times New Roman" panose="02020603050405020304" pitchFamily="18" charset="0"/>
              </a:rPr>
              <a:t> Citra Sari </a:t>
            </a:r>
            <a:endParaRPr lang="en-ID" sz="6000" dirty="0"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083AFA87-7659-FF65-5811-C76A53732948}"/>
              </a:ext>
            </a:extLst>
          </p:cNvPr>
          <p:cNvSpPr/>
          <p:nvPr/>
        </p:nvSpPr>
        <p:spPr>
          <a:xfrm>
            <a:off x="1527863" y="2261624"/>
            <a:ext cx="2039777" cy="62666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Mulai</a:t>
            </a:r>
            <a:endParaRPr lang="en-ID" dirty="0">
              <a:solidFill>
                <a:schemeClr val="tx1"/>
              </a:solidFill>
              <a:latin typeface="Sitka Heading Semibold" pitchFamily="2" charset="0"/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31B4FABC-5CBF-871B-D6C7-5891F0401D09}"/>
              </a:ext>
            </a:extLst>
          </p:cNvPr>
          <p:cNvSpPr/>
          <p:nvPr/>
        </p:nvSpPr>
        <p:spPr>
          <a:xfrm>
            <a:off x="828541" y="3503987"/>
            <a:ext cx="3445408" cy="62666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Pasien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datang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ke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Rumah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Sakit</a:t>
            </a:r>
            <a:endParaRPr lang="en-ID" dirty="0">
              <a:solidFill>
                <a:schemeClr val="tx1"/>
              </a:solidFill>
              <a:latin typeface="Sitka Heading Semibold" pitchFamily="2" charset="0"/>
            </a:endParaRP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D9C4F0B8-5C65-E7E1-71E3-334E079B5CF4}"/>
              </a:ext>
            </a:extLst>
          </p:cNvPr>
          <p:cNvSpPr/>
          <p:nvPr/>
        </p:nvSpPr>
        <p:spPr>
          <a:xfrm>
            <a:off x="1448727" y="4619574"/>
            <a:ext cx="2198050" cy="119110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Status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Pasien</a:t>
            </a:r>
            <a:endParaRPr lang="en-ID" dirty="0">
              <a:solidFill>
                <a:schemeClr val="tx1"/>
              </a:solidFill>
              <a:latin typeface="Sitka Heading Semibold" pitchFamily="2" charset="0"/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02C5E22-EDF0-0922-F288-608D196E9FD4}"/>
              </a:ext>
            </a:extLst>
          </p:cNvPr>
          <p:cNvSpPr/>
          <p:nvPr/>
        </p:nvSpPr>
        <p:spPr>
          <a:xfrm>
            <a:off x="554222" y="6161847"/>
            <a:ext cx="3987059" cy="87447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Petugas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membuatkan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formulir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rekam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medis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pasien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kertas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pendaftaran</a:t>
            </a:r>
            <a:endParaRPr lang="en-ID" dirty="0">
              <a:solidFill>
                <a:schemeClr val="tx1"/>
              </a:solidFill>
              <a:latin typeface="Sitka Heading Semibold" pitchFamily="2" charset="0"/>
            </a:endParaRPr>
          </a:p>
          <a:p>
            <a:pPr algn="ctr"/>
            <a:endParaRPr lang="en-ID" dirty="0">
              <a:solidFill>
                <a:schemeClr val="accent1"/>
              </a:solidFill>
              <a:latin typeface="Sitka Heading Semibold" pitchFamily="2" charset="0"/>
            </a:endParaRP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FA7E7E22-9950-9CB8-FD75-DA7E5D9DEB11}"/>
              </a:ext>
            </a:extLst>
          </p:cNvPr>
          <p:cNvSpPr/>
          <p:nvPr/>
        </p:nvSpPr>
        <p:spPr>
          <a:xfrm>
            <a:off x="9825987" y="11942299"/>
            <a:ext cx="2157654" cy="626668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Selesai</a:t>
            </a:r>
            <a:endParaRPr lang="en-ID" dirty="0">
              <a:solidFill>
                <a:schemeClr val="tx1"/>
              </a:solidFill>
              <a:latin typeface="Sitka Heading Semibold" pitchFamily="2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AD17CA-77F7-9E17-BC08-D668937590B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547752" y="2888292"/>
            <a:ext cx="3493" cy="615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E7F116-74E7-7FBA-CE9B-49BA672D0D80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3646777" y="5215125"/>
            <a:ext cx="14324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17F1E7-400D-5903-32BB-44BD29F676ED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8316360" y="11038455"/>
            <a:ext cx="9422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94FD23-1593-8CB0-EEF6-B8CE5BBA20B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547752" y="4130655"/>
            <a:ext cx="3493" cy="488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45C4CE-A9D1-53F7-AA57-F2A72683F466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4156535" y="11038455"/>
            <a:ext cx="942260" cy="22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7120B2A3-7558-EFCD-6300-25A43C38430C}"/>
              </a:ext>
            </a:extLst>
          </p:cNvPr>
          <p:cNvSpPr/>
          <p:nvPr/>
        </p:nvSpPr>
        <p:spPr>
          <a:xfrm>
            <a:off x="2547755" y="5708393"/>
            <a:ext cx="1019885" cy="40309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Iya</a:t>
            </a:r>
            <a:endParaRPr lang="en-ID" dirty="0">
              <a:solidFill>
                <a:schemeClr val="tx1"/>
              </a:solidFill>
              <a:latin typeface="Sitka Heading Semibold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117BD5-1976-0D29-E4D7-9BE28989DCBA}"/>
              </a:ext>
            </a:extLst>
          </p:cNvPr>
          <p:cNvSpPr txBox="1"/>
          <p:nvPr/>
        </p:nvSpPr>
        <p:spPr>
          <a:xfrm>
            <a:off x="7268698" y="2173121"/>
            <a:ext cx="9575507" cy="7694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D" sz="2600" dirty="0" err="1">
                <a:latin typeface="Century" panose="02040604050505020304" pitchFamily="18" charset="0"/>
              </a:rPr>
              <a:t>Algoritma</a:t>
            </a:r>
            <a:r>
              <a:rPr lang="en-ID" sz="2600" dirty="0">
                <a:latin typeface="Century" panose="02040604050505020304" pitchFamily="18" charset="0"/>
              </a:rPr>
              <a:t> Dasar </a:t>
            </a:r>
            <a:r>
              <a:rPr lang="en-ID" sz="2600" dirty="0" err="1">
                <a:latin typeface="Century" panose="02040604050505020304" pitchFamily="18" charset="0"/>
              </a:rPr>
              <a:t>untuk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Formulir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Pendaftaran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Pasien</a:t>
            </a:r>
            <a:r>
              <a:rPr lang="en-ID" sz="2600" dirty="0">
                <a:latin typeface="Century" panose="02040604050505020304" pitchFamily="18" charset="0"/>
              </a:rPr>
              <a:t> di </a:t>
            </a:r>
            <a:r>
              <a:rPr lang="en-ID" sz="2600" dirty="0" err="1">
                <a:latin typeface="Century" panose="02040604050505020304" pitchFamily="18" charset="0"/>
              </a:rPr>
              <a:t>Rumah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Sakit</a:t>
            </a:r>
            <a:r>
              <a:rPr lang="en-ID" sz="2600" dirty="0">
                <a:latin typeface="Century" panose="02040604050505020304" pitchFamily="18" charset="0"/>
              </a:rPr>
              <a:t> Citra Sari 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600" dirty="0" err="1">
                <a:latin typeface="Century" panose="02040604050505020304" pitchFamily="18" charset="0"/>
              </a:rPr>
              <a:t>Mulai</a:t>
            </a:r>
            <a:endParaRPr lang="en-ID" sz="2600" dirty="0">
              <a:latin typeface="Century" panose="020406040505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600" dirty="0" err="1">
                <a:latin typeface="Century" panose="02040604050505020304" pitchFamily="18" charset="0"/>
              </a:rPr>
              <a:t>Pasien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datang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ke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rumah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sakit</a:t>
            </a:r>
            <a:endParaRPr lang="en-ID" sz="2600" dirty="0">
              <a:latin typeface="Century" panose="020406040505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600" dirty="0" err="1">
                <a:latin typeface="Century" panose="02040604050505020304" pitchFamily="18" charset="0"/>
              </a:rPr>
              <a:t>Memastikan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pasien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baru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atau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pasien</a:t>
            </a:r>
            <a:r>
              <a:rPr lang="en-ID" sz="2600" dirty="0">
                <a:latin typeface="Century" panose="02040604050505020304" pitchFamily="18" charset="0"/>
              </a:rPr>
              <a:t> yang </a:t>
            </a:r>
            <a:r>
              <a:rPr lang="en-ID" sz="2600" dirty="0" err="1">
                <a:latin typeface="Century" panose="02040604050505020304" pitchFamily="18" charset="0"/>
              </a:rPr>
              <a:t>sudah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terdaftar</a:t>
            </a:r>
            <a:r>
              <a:rPr lang="en-ID" sz="2600" dirty="0">
                <a:latin typeface="Century" panose="02040604050505020304" pitchFamily="18" charset="0"/>
              </a:rPr>
              <a:t>. Jika </a:t>
            </a:r>
            <a:r>
              <a:rPr lang="en-ID" sz="2600" dirty="0" err="1">
                <a:latin typeface="Century" panose="02040604050505020304" pitchFamily="18" charset="0"/>
              </a:rPr>
              <a:t>belum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terdaftar</a:t>
            </a:r>
            <a:r>
              <a:rPr lang="en-ID" sz="2600" dirty="0">
                <a:latin typeface="Century" panose="02040604050505020304" pitchFamily="18" charset="0"/>
              </a:rPr>
              <a:t>, </a:t>
            </a:r>
            <a:r>
              <a:rPr lang="en-ID" sz="2600" dirty="0" err="1">
                <a:latin typeface="Century" panose="02040604050505020304" pitchFamily="18" charset="0"/>
              </a:rPr>
              <a:t>pasien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harus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mengisi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formulir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pendaftaran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dahulu</a:t>
            </a:r>
            <a:endParaRPr lang="en-ID" sz="2600" dirty="0">
              <a:latin typeface="Century" panose="020406040505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600" dirty="0">
                <a:latin typeface="Century" panose="02040604050505020304" pitchFamily="18" charset="0"/>
              </a:rPr>
              <a:t>Jika </a:t>
            </a:r>
            <a:r>
              <a:rPr lang="en-ID" sz="2600" dirty="0" err="1">
                <a:latin typeface="Century" panose="02040604050505020304" pitchFamily="18" charset="0"/>
              </a:rPr>
              <a:t>sudah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terdaftar</a:t>
            </a:r>
            <a:r>
              <a:rPr lang="en-ID" sz="2600" dirty="0">
                <a:latin typeface="Century" panose="02040604050505020304" pitchFamily="18" charset="0"/>
              </a:rPr>
              <a:t>, </a:t>
            </a:r>
            <a:r>
              <a:rPr lang="en-ID" sz="2600" dirty="0" err="1">
                <a:latin typeface="Century" panose="02040604050505020304" pitchFamily="18" charset="0"/>
              </a:rPr>
              <a:t>maka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petugas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membuatkan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formulir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rekam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medis</a:t>
            </a:r>
            <a:r>
              <a:rPr lang="en-ID" sz="2600" dirty="0">
                <a:latin typeface="Century" panose="02040604050505020304" pitchFamily="18" charset="0"/>
              </a:rPr>
              <a:t> dan </a:t>
            </a:r>
            <a:r>
              <a:rPr lang="en-ID" sz="2600" dirty="0" err="1">
                <a:latin typeface="Century" panose="02040604050505020304" pitchFamily="18" charset="0"/>
              </a:rPr>
              <a:t>kertas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pendaftaran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untuk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pasien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tersebut</a:t>
            </a:r>
            <a:endParaRPr lang="en-ID" sz="2600" dirty="0">
              <a:latin typeface="Century" panose="020406040505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600" dirty="0" err="1">
                <a:latin typeface="Century" panose="02040604050505020304" pitchFamily="18" charset="0"/>
              </a:rPr>
              <a:t>Setelah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itu</a:t>
            </a:r>
            <a:r>
              <a:rPr lang="en-ID" sz="2600" dirty="0">
                <a:latin typeface="Century" panose="02040604050505020304" pitchFamily="18" charset="0"/>
              </a:rPr>
              <a:t>, </a:t>
            </a:r>
            <a:r>
              <a:rPr lang="en-ID" sz="2600" dirty="0" err="1">
                <a:latin typeface="Century" panose="02040604050505020304" pitchFamily="18" charset="0"/>
              </a:rPr>
              <a:t>pasien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mendapatkan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kertas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pendaftaran</a:t>
            </a:r>
            <a:endParaRPr lang="en-ID" sz="2600" dirty="0">
              <a:latin typeface="Century" panose="020406040505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600" dirty="0" err="1">
                <a:latin typeface="Century" panose="02040604050505020304" pitchFamily="18" charset="0"/>
              </a:rPr>
              <a:t>Pasien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kemudian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ke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ruangan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dokter</a:t>
            </a:r>
            <a:endParaRPr lang="en-ID" sz="2600" dirty="0">
              <a:latin typeface="Century" panose="020406040505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600" dirty="0" err="1">
                <a:latin typeface="Century" panose="02040604050505020304" pitchFamily="18" charset="0"/>
              </a:rPr>
              <a:t>Dokter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mengisi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rekam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medis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untuk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pasien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tersebut</a:t>
            </a:r>
            <a:endParaRPr lang="en-ID" sz="2600" dirty="0">
              <a:latin typeface="Century" panose="020406040505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600" dirty="0" err="1">
                <a:latin typeface="Century" panose="02040604050505020304" pitchFamily="18" charset="0"/>
              </a:rPr>
              <a:t>Setelah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diisi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rekam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medisnya</a:t>
            </a:r>
            <a:r>
              <a:rPr lang="en-ID" sz="2600" dirty="0">
                <a:latin typeface="Century" panose="02040604050505020304" pitchFamily="18" charset="0"/>
              </a:rPr>
              <a:t>, </a:t>
            </a:r>
            <a:r>
              <a:rPr lang="en-ID" sz="2600" dirty="0" err="1">
                <a:latin typeface="Century" panose="02040604050505020304" pitchFamily="18" charset="0"/>
              </a:rPr>
              <a:t>pasien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meninggalkan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ruangan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dokter</a:t>
            </a:r>
            <a:endParaRPr lang="en-ID" sz="2600" dirty="0">
              <a:latin typeface="Century" panose="020406040505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600" dirty="0" err="1">
                <a:latin typeface="Century" panose="02040604050505020304" pitchFamily="18" charset="0"/>
              </a:rPr>
              <a:t>Pasien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pergi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ke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petugas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administrasi</a:t>
            </a:r>
            <a:endParaRPr lang="en-ID" sz="2600" dirty="0">
              <a:latin typeface="Century" panose="020406040505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600" dirty="0" err="1">
                <a:latin typeface="Century" panose="02040604050505020304" pitchFamily="18" charset="0"/>
              </a:rPr>
              <a:t>Petugas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administrasi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menyimpan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rekam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medis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pasien</a:t>
            </a:r>
            <a:r>
              <a:rPr lang="en-ID" sz="2600" dirty="0">
                <a:latin typeface="Century" panose="02040604050505020304" pitchFamily="18" charset="0"/>
              </a:rPr>
              <a:t> </a:t>
            </a:r>
            <a:r>
              <a:rPr lang="en-ID" sz="2600" dirty="0" err="1">
                <a:latin typeface="Century" panose="02040604050505020304" pitchFamily="18" charset="0"/>
              </a:rPr>
              <a:t>ke</a:t>
            </a:r>
            <a:r>
              <a:rPr lang="en-ID" sz="2600" dirty="0">
                <a:latin typeface="Century" panose="02040604050505020304" pitchFamily="18" charset="0"/>
              </a:rPr>
              <a:t> database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600" dirty="0" err="1">
                <a:latin typeface="Century" panose="02040604050505020304" pitchFamily="18" charset="0"/>
              </a:rPr>
              <a:t>Selesai</a:t>
            </a:r>
            <a:endParaRPr lang="en-ID" sz="2600" dirty="0">
              <a:latin typeface="Century" panose="02040604050505020304" pitchFamily="18" charset="0"/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8CC3769E-4EEF-6BB8-F5BC-A425FF20578E}"/>
              </a:ext>
            </a:extLst>
          </p:cNvPr>
          <p:cNvSpPr/>
          <p:nvPr/>
        </p:nvSpPr>
        <p:spPr>
          <a:xfrm>
            <a:off x="5079241" y="4901791"/>
            <a:ext cx="1981480" cy="62666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Mengisi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Formulir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Pendaftaran</a:t>
            </a:r>
            <a:endParaRPr lang="en-ID" dirty="0">
              <a:solidFill>
                <a:schemeClr val="tx1"/>
              </a:solidFill>
              <a:latin typeface="Sitka Heading Semibold" pitchFamily="2" charset="0"/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B600683D-4BED-E2D2-5AE3-AC6C2CC5AB63}"/>
              </a:ext>
            </a:extLst>
          </p:cNvPr>
          <p:cNvSpPr/>
          <p:nvPr/>
        </p:nvSpPr>
        <p:spPr>
          <a:xfrm>
            <a:off x="3585552" y="4696753"/>
            <a:ext cx="1472245" cy="40309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Tidak</a:t>
            </a:r>
            <a:r>
              <a:rPr lang="en-US" dirty="0">
                <a:solidFill>
                  <a:schemeClr val="accent1"/>
                </a:solidFill>
                <a:latin typeface="Sitka Heading Semibold" pitchFamily="2" charset="0"/>
              </a:rPr>
              <a:t> </a:t>
            </a:r>
            <a:endParaRPr lang="en-ID" dirty="0">
              <a:solidFill>
                <a:schemeClr val="accent1"/>
              </a:solidFill>
              <a:latin typeface="Sitka Heading Semibold" pitchFamily="2" charset="0"/>
            </a:endParaRP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A212229B-9FA6-4989-EB96-BF996B7E1B9A}"/>
              </a:ext>
            </a:extLst>
          </p:cNvPr>
          <p:cNvSpPr/>
          <p:nvPr/>
        </p:nvSpPr>
        <p:spPr>
          <a:xfrm>
            <a:off x="395492" y="7450068"/>
            <a:ext cx="4311431" cy="62666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Pasien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mendapatkan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kertas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pendaftaran</a:t>
            </a:r>
            <a:endParaRPr lang="en-ID" dirty="0">
              <a:solidFill>
                <a:schemeClr val="tx1"/>
              </a:solidFill>
              <a:latin typeface="Sitka Heading Semibold" pitchFamily="2" charset="0"/>
            </a:endParaRP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4CD1F83E-4B06-02BF-80A4-246D9A21838D}"/>
              </a:ext>
            </a:extLst>
          </p:cNvPr>
          <p:cNvSpPr/>
          <p:nvPr/>
        </p:nvSpPr>
        <p:spPr>
          <a:xfrm>
            <a:off x="773832" y="8483061"/>
            <a:ext cx="3547843" cy="62666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Pasien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masuk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ke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ruangan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dokter</a:t>
            </a:r>
            <a:endParaRPr lang="en-ID" dirty="0">
              <a:solidFill>
                <a:schemeClr val="tx1"/>
              </a:solidFill>
              <a:latin typeface="Sitka Heading Semibold" pitchFamily="2" charset="0"/>
            </a:endParaRP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A991E4A3-6093-BC2A-0156-C627F287BF81}"/>
              </a:ext>
            </a:extLst>
          </p:cNvPr>
          <p:cNvSpPr/>
          <p:nvPr/>
        </p:nvSpPr>
        <p:spPr>
          <a:xfrm>
            <a:off x="674556" y="9486910"/>
            <a:ext cx="3746394" cy="62666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Dokter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mengisi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rekam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medis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pasien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tersebut</a:t>
            </a:r>
            <a:endParaRPr lang="en-ID" dirty="0">
              <a:solidFill>
                <a:schemeClr val="tx1"/>
              </a:solidFill>
              <a:latin typeface="Sitka Heading Semibold" pitchFamily="2" charset="0"/>
            </a:endParaRP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D63E659F-6A9D-E35D-CDC7-A782323BA9DC}"/>
              </a:ext>
            </a:extLst>
          </p:cNvPr>
          <p:cNvSpPr/>
          <p:nvPr/>
        </p:nvSpPr>
        <p:spPr>
          <a:xfrm>
            <a:off x="938970" y="10747229"/>
            <a:ext cx="3217565" cy="62666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Pasien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meninggalkan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ruangan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dokter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endParaRPr lang="en-ID" dirty="0">
              <a:solidFill>
                <a:schemeClr val="tx1"/>
              </a:solidFill>
              <a:latin typeface="Sitka Heading Semibold" pitchFamily="2" charset="0"/>
            </a:endParaRP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3CB77704-DD48-2208-A8F3-0C7B69AC0024}"/>
              </a:ext>
            </a:extLst>
          </p:cNvPr>
          <p:cNvSpPr/>
          <p:nvPr/>
        </p:nvSpPr>
        <p:spPr>
          <a:xfrm>
            <a:off x="5098795" y="10725121"/>
            <a:ext cx="3217565" cy="62666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Pasien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pergi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ke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petugas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administrasi</a:t>
            </a:r>
            <a:endParaRPr lang="en-ID" dirty="0">
              <a:solidFill>
                <a:schemeClr val="tx1"/>
              </a:solidFill>
              <a:latin typeface="Sitka Heading Semibold" pitchFamily="2" charset="0"/>
            </a:endParaRP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490EBA88-00E9-7CCC-4B06-FF258C21EC99}"/>
              </a:ext>
            </a:extLst>
          </p:cNvPr>
          <p:cNvSpPr/>
          <p:nvPr/>
        </p:nvSpPr>
        <p:spPr>
          <a:xfrm>
            <a:off x="9258620" y="10577283"/>
            <a:ext cx="3292389" cy="92234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Petugas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administrasi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menyimpan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rekam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medis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pasien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ke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database</a:t>
            </a:r>
            <a:endParaRPr lang="en-ID" dirty="0">
              <a:solidFill>
                <a:schemeClr val="tx1"/>
              </a:solidFill>
              <a:latin typeface="Sitka Heading Semibold" pitchFamily="2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70AC18-307B-9CFC-2585-100BB754311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547752" y="5810676"/>
            <a:ext cx="0" cy="351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B9B4643-C662-F938-255B-1ED961592EA7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2547752" y="7036318"/>
            <a:ext cx="3456" cy="413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36C2AAF-9F7E-C381-C130-96920ACD0678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2547754" y="8076736"/>
            <a:ext cx="3454" cy="406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4294C2-6166-7D9E-7F98-3926C38256FC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2547753" y="9109729"/>
            <a:ext cx="1" cy="377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0F294A-91CE-E70E-FA8B-749F07260EDB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2547753" y="10113578"/>
            <a:ext cx="0" cy="633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5350A4B-F47D-741F-D93E-7C2A2A87F5EB}"/>
              </a:ext>
            </a:extLst>
          </p:cNvPr>
          <p:cNvCxnSpPr>
            <a:cxnSpLocks/>
            <a:stCxn id="26" idx="2"/>
            <a:endCxn id="9" idx="0"/>
          </p:cNvCxnSpPr>
          <p:nvPr/>
        </p:nvCxnSpPr>
        <p:spPr>
          <a:xfrm flipH="1">
            <a:off x="10904814" y="11499626"/>
            <a:ext cx="1" cy="442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A037822F-EA52-5644-03A4-F4CA4BE2333A}"/>
              </a:ext>
            </a:extLst>
          </p:cNvPr>
          <p:cNvCxnSpPr>
            <a:stCxn id="19" idx="2"/>
            <a:endCxn id="8" idx="3"/>
          </p:cNvCxnSpPr>
          <p:nvPr/>
        </p:nvCxnSpPr>
        <p:spPr>
          <a:xfrm rot="5400000">
            <a:off x="4770319" y="5299421"/>
            <a:ext cx="1070624" cy="1528700"/>
          </a:xfrm>
          <a:prstGeom prst="bentConnector2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61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494090-4B1D-0E50-C217-2EB5DA2058D3}"/>
              </a:ext>
            </a:extLst>
          </p:cNvPr>
          <p:cNvSpPr txBox="1">
            <a:spLocks/>
          </p:cNvSpPr>
          <p:nvPr/>
        </p:nvSpPr>
        <p:spPr>
          <a:xfrm>
            <a:off x="93309" y="181409"/>
            <a:ext cx="16144088" cy="23007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6000" dirty="0">
                <a:latin typeface="Century" panose="02040604050505020304" pitchFamily="18" charset="0"/>
                <a:cs typeface="Times New Roman" panose="02020603050405020304" pitchFamily="18" charset="0"/>
              </a:rPr>
              <a:t>UML Use Case Diagram </a:t>
            </a:r>
            <a:r>
              <a:rPr lang="en-US" sz="6000" dirty="0" err="1">
                <a:latin typeface="Century" panose="02040604050505020304" pitchFamily="18" charset="0"/>
                <a:cs typeface="Times New Roman" panose="02020603050405020304" pitchFamily="18" charset="0"/>
              </a:rPr>
              <a:t>dari</a:t>
            </a:r>
            <a:r>
              <a:rPr lang="en-US" sz="6000" dirty="0">
                <a:latin typeface="Century" panose="020406040505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Century" panose="02040604050505020304" pitchFamily="18" charset="0"/>
                <a:cs typeface="Times New Roman" panose="02020603050405020304" pitchFamily="18" charset="0"/>
              </a:rPr>
              <a:t>Studi</a:t>
            </a:r>
            <a:r>
              <a:rPr lang="en-US" sz="6000" dirty="0">
                <a:latin typeface="Century" panose="020406040505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Century" panose="02040604050505020304" pitchFamily="18" charset="0"/>
                <a:cs typeface="Times New Roman" panose="02020603050405020304" pitchFamily="18" charset="0"/>
              </a:rPr>
              <a:t>Kasus</a:t>
            </a:r>
            <a:r>
              <a:rPr lang="en-US" sz="6000" dirty="0">
                <a:latin typeface="Century" panose="020406040505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Century" panose="020406040505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6000" dirty="0">
                <a:latin typeface="Century" panose="020406040505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Century" panose="020406040505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6000" dirty="0">
                <a:latin typeface="Century" panose="02040604050505020304" pitchFamily="18" charset="0"/>
                <a:cs typeface="Times New Roman" panose="02020603050405020304" pitchFamily="18" charset="0"/>
              </a:rPr>
              <a:t> di </a:t>
            </a:r>
            <a:r>
              <a:rPr lang="en-US" sz="6000" dirty="0" err="1">
                <a:latin typeface="Century" panose="02040604050505020304" pitchFamily="18" charset="0"/>
                <a:cs typeface="Times New Roman" panose="02020603050405020304" pitchFamily="18" charset="0"/>
              </a:rPr>
              <a:t>Rumah</a:t>
            </a:r>
            <a:r>
              <a:rPr lang="en-US" sz="6000" dirty="0">
                <a:latin typeface="Century" panose="020406040505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Century" panose="02040604050505020304" pitchFamily="18" charset="0"/>
                <a:cs typeface="Times New Roman" panose="02020603050405020304" pitchFamily="18" charset="0"/>
              </a:rPr>
              <a:t>Sakit</a:t>
            </a:r>
            <a:r>
              <a:rPr lang="en-US" sz="6000" dirty="0">
                <a:latin typeface="Century" panose="02040604050505020304" pitchFamily="18" charset="0"/>
                <a:cs typeface="Times New Roman" panose="02020603050405020304" pitchFamily="18" charset="0"/>
              </a:rPr>
              <a:t> Citra Sari </a:t>
            </a:r>
            <a:endParaRPr lang="en-ID" sz="6000" dirty="0"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ABC5770-A9A5-F1F2-9CEB-8F9B1A1454AA}"/>
              </a:ext>
            </a:extLst>
          </p:cNvPr>
          <p:cNvSpPr/>
          <p:nvPr/>
        </p:nvSpPr>
        <p:spPr>
          <a:xfrm>
            <a:off x="714106" y="6433369"/>
            <a:ext cx="695260" cy="6479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FEC01D-60CC-17C8-D1C6-7F783F53330F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1061736" y="7081287"/>
            <a:ext cx="0" cy="614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53617E-1F90-AB0C-54B8-6E36E02A0F75}"/>
              </a:ext>
            </a:extLst>
          </p:cNvPr>
          <p:cNvCxnSpPr>
            <a:cxnSpLocks/>
          </p:cNvCxnSpPr>
          <p:nvPr/>
        </p:nvCxnSpPr>
        <p:spPr>
          <a:xfrm>
            <a:off x="568129" y="7397612"/>
            <a:ext cx="9748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422700-D34E-E5FE-73CD-1ECA1E245700}"/>
              </a:ext>
            </a:extLst>
          </p:cNvPr>
          <p:cNvCxnSpPr>
            <a:cxnSpLocks/>
          </p:cNvCxnSpPr>
          <p:nvPr/>
        </p:nvCxnSpPr>
        <p:spPr>
          <a:xfrm flipH="1">
            <a:off x="791535" y="7675405"/>
            <a:ext cx="264992" cy="547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471DD8-B6CC-9247-1389-3FC7FE382FEF}"/>
              </a:ext>
            </a:extLst>
          </p:cNvPr>
          <p:cNvCxnSpPr>
            <a:cxnSpLocks/>
          </p:cNvCxnSpPr>
          <p:nvPr/>
        </p:nvCxnSpPr>
        <p:spPr>
          <a:xfrm flipH="1" flipV="1">
            <a:off x="1067527" y="7696140"/>
            <a:ext cx="353411" cy="539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BDE93-6929-597E-D0E0-66A7E322182B}"/>
              </a:ext>
            </a:extLst>
          </p:cNvPr>
          <p:cNvSpPr/>
          <p:nvPr/>
        </p:nvSpPr>
        <p:spPr>
          <a:xfrm>
            <a:off x="4332843" y="3903579"/>
            <a:ext cx="2979682" cy="1206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Mengisi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Formulir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Pendaftaran</a:t>
            </a:r>
            <a:endParaRPr lang="en-ID" dirty="0">
              <a:solidFill>
                <a:schemeClr val="tx1"/>
              </a:solidFill>
              <a:latin typeface="Sitka Heading Semibold" pitchFamily="2" charset="0"/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8A176F74-8554-60E8-5B80-C4CA18176D1A}"/>
              </a:ext>
            </a:extLst>
          </p:cNvPr>
          <p:cNvSpPr/>
          <p:nvPr/>
        </p:nvSpPr>
        <p:spPr>
          <a:xfrm>
            <a:off x="6179785" y="5320268"/>
            <a:ext cx="1895074" cy="598323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&lt;&lt;Include&gt;&gt;</a:t>
            </a:r>
            <a:endParaRPr lang="en-ID" dirty="0">
              <a:solidFill>
                <a:schemeClr val="tx1"/>
              </a:solidFill>
              <a:latin typeface="Sitka Heading Semibold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6D7F2A-FD63-83B1-30FA-90ECB0970E2A}"/>
              </a:ext>
            </a:extLst>
          </p:cNvPr>
          <p:cNvSpPr/>
          <p:nvPr/>
        </p:nvSpPr>
        <p:spPr>
          <a:xfrm>
            <a:off x="7426998" y="8977372"/>
            <a:ext cx="2979682" cy="1206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Mengisi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rekam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medis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pasien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endParaRPr lang="en-ID" dirty="0">
              <a:solidFill>
                <a:schemeClr val="tx1"/>
              </a:solidFill>
              <a:latin typeface="Sitka Heading Semibold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DF9A0F-B343-E15E-374F-FCFDAC164969}"/>
              </a:ext>
            </a:extLst>
          </p:cNvPr>
          <p:cNvSpPr/>
          <p:nvPr/>
        </p:nvSpPr>
        <p:spPr>
          <a:xfrm>
            <a:off x="10749644" y="5266973"/>
            <a:ext cx="3835600" cy="15473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Membuatkan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formulir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rekam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medis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pasien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&amp;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kertas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pendaftaran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endParaRPr lang="en-ID" dirty="0">
              <a:solidFill>
                <a:schemeClr val="tx1"/>
              </a:solidFill>
              <a:latin typeface="Sitka Heading Semibold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A23B15-EAF9-B12D-EA11-DD4C5E88BDF9}"/>
              </a:ext>
            </a:extLst>
          </p:cNvPr>
          <p:cNvSpPr/>
          <p:nvPr/>
        </p:nvSpPr>
        <p:spPr>
          <a:xfrm>
            <a:off x="6655260" y="6138960"/>
            <a:ext cx="2979682" cy="1206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Mendapatkan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kertas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pendaftaran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endParaRPr lang="en-ID" dirty="0">
              <a:solidFill>
                <a:schemeClr val="tx1"/>
              </a:solidFill>
              <a:latin typeface="Sitka Heading Semibold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1F81FB-C9EC-F239-1A7E-50A9D3BFFE3A}"/>
              </a:ext>
            </a:extLst>
          </p:cNvPr>
          <p:cNvSpPr/>
          <p:nvPr/>
        </p:nvSpPr>
        <p:spPr>
          <a:xfrm>
            <a:off x="3200103" y="7646286"/>
            <a:ext cx="2979682" cy="1206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Masuk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ke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ruangan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dokter</a:t>
            </a:r>
            <a:endParaRPr lang="en-ID" dirty="0">
              <a:solidFill>
                <a:schemeClr val="tx1"/>
              </a:solidFill>
              <a:latin typeface="Sitka Heading Semibold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FC3878-CDB0-BC66-3C5A-54CC3E032EC7}"/>
              </a:ext>
            </a:extLst>
          </p:cNvPr>
          <p:cNvSpPr/>
          <p:nvPr/>
        </p:nvSpPr>
        <p:spPr>
          <a:xfrm>
            <a:off x="2770903" y="10092799"/>
            <a:ext cx="2979682" cy="1206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Meninggalkan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ruangan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dokter</a:t>
            </a:r>
            <a:endParaRPr lang="en-ID" dirty="0">
              <a:solidFill>
                <a:schemeClr val="tx1"/>
              </a:solidFill>
              <a:latin typeface="Sitka Heading Semibold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0293072-47FC-79E5-AADC-97DEF4919D58}"/>
              </a:ext>
            </a:extLst>
          </p:cNvPr>
          <p:cNvSpPr/>
          <p:nvPr/>
        </p:nvSpPr>
        <p:spPr>
          <a:xfrm>
            <a:off x="7108560" y="10911489"/>
            <a:ext cx="2979682" cy="1206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Menuju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ke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petugas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menyerahkan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rekam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medis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endParaRPr lang="en-ID" dirty="0">
              <a:solidFill>
                <a:schemeClr val="tx1"/>
              </a:solidFill>
              <a:latin typeface="Sitka Heading Semibold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B5AC8F1-C36F-87F7-FE6A-78A4C9D9BC37}"/>
              </a:ext>
            </a:extLst>
          </p:cNvPr>
          <p:cNvSpPr/>
          <p:nvPr/>
        </p:nvSpPr>
        <p:spPr>
          <a:xfrm>
            <a:off x="15590263" y="3542367"/>
            <a:ext cx="695260" cy="6479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8BCAC9-8E85-F137-D003-20BC3F44B6AE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15937893" y="4190285"/>
            <a:ext cx="0" cy="614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26E5EE-B20C-7790-C931-35E80214F27C}"/>
              </a:ext>
            </a:extLst>
          </p:cNvPr>
          <p:cNvCxnSpPr>
            <a:cxnSpLocks/>
          </p:cNvCxnSpPr>
          <p:nvPr/>
        </p:nvCxnSpPr>
        <p:spPr>
          <a:xfrm>
            <a:off x="15444286" y="4506610"/>
            <a:ext cx="9748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9702E5-8FEC-B54F-5975-C2028A7222C1}"/>
              </a:ext>
            </a:extLst>
          </p:cNvPr>
          <p:cNvCxnSpPr>
            <a:cxnSpLocks/>
          </p:cNvCxnSpPr>
          <p:nvPr/>
        </p:nvCxnSpPr>
        <p:spPr>
          <a:xfrm flipH="1">
            <a:off x="15666711" y="4792557"/>
            <a:ext cx="264992" cy="547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3C6343-7A5F-AF59-A31F-6C97D86CE2A1}"/>
              </a:ext>
            </a:extLst>
          </p:cNvPr>
          <p:cNvCxnSpPr>
            <a:cxnSpLocks/>
          </p:cNvCxnSpPr>
          <p:nvPr/>
        </p:nvCxnSpPr>
        <p:spPr>
          <a:xfrm flipH="1" flipV="1">
            <a:off x="15932112" y="4780299"/>
            <a:ext cx="353411" cy="539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89C289B-F6DF-C9D6-DDA5-3B49E2C5EB09}"/>
              </a:ext>
            </a:extLst>
          </p:cNvPr>
          <p:cNvSpPr/>
          <p:nvPr/>
        </p:nvSpPr>
        <p:spPr>
          <a:xfrm>
            <a:off x="11644659" y="7555516"/>
            <a:ext cx="695260" cy="6126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3745B3-8E69-4AAD-8923-E90189783400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11992289" y="8168193"/>
            <a:ext cx="0" cy="614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538BB1-1959-0213-D092-E2FA5AD0B066}"/>
              </a:ext>
            </a:extLst>
          </p:cNvPr>
          <p:cNvCxnSpPr>
            <a:cxnSpLocks/>
          </p:cNvCxnSpPr>
          <p:nvPr/>
        </p:nvCxnSpPr>
        <p:spPr>
          <a:xfrm>
            <a:off x="11499091" y="8433575"/>
            <a:ext cx="9748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856693-398C-CAB5-13CE-DECD62E9DD28}"/>
              </a:ext>
            </a:extLst>
          </p:cNvPr>
          <p:cNvCxnSpPr>
            <a:cxnSpLocks/>
          </p:cNvCxnSpPr>
          <p:nvPr/>
        </p:nvCxnSpPr>
        <p:spPr>
          <a:xfrm flipH="1">
            <a:off x="11721516" y="8718451"/>
            <a:ext cx="264992" cy="547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95AC11-D76E-6EC5-170D-28A59C4F3D45}"/>
              </a:ext>
            </a:extLst>
          </p:cNvPr>
          <p:cNvCxnSpPr>
            <a:cxnSpLocks/>
          </p:cNvCxnSpPr>
          <p:nvPr/>
        </p:nvCxnSpPr>
        <p:spPr>
          <a:xfrm flipH="1" flipV="1">
            <a:off x="11986508" y="8726338"/>
            <a:ext cx="353411" cy="539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EAB548-8EEF-CBF2-2F39-D1247A28BCD6}"/>
              </a:ext>
            </a:extLst>
          </p:cNvPr>
          <p:cNvSpPr/>
          <p:nvPr/>
        </p:nvSpPr>
        <p:spPr>
          <a:xfrm>
            <a:off x="12818132" y="9819340"/>
            <a:ext cx="2979682" cy="1206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Menyimpan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rekam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medis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pasien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endParaRPr lang="en-ID" dirty="0">
              <a:solidFill>
                <a:schemeClr val="tx1"/>
              </a:solidFill>
              <a:latin typeface="Sitka Heading Semibold" pitchFamily="2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4C84545-5614-8BEF-41A5-3C769BF3EADB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791668" y="4506610"/>
            <a:ext cx="2541175" cy="172222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51E214-BC5E-C057-A23F-0F408CEF8766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7312525" y="4497711"/>
            <a:ext cx="7796512" cy="889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D075C19-40E8-74DA-BC7A-22CBD24A04B8}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14023533" y="4700297"/>
            <a:ext cx="1085504" cy="79328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C00E4563-4EBA-1B64-7EAC-68C548C44D7C}"/>
              </a:ext>
            </a:extLst>
          </p:cNvPr>
          <p:cNvSpPr/>
          <p:nvPr/>
        </p:nvSpPr>
        <p:spPr>
          <a:xfrm>
            <a:off x="319423" y="8367322"/>
            <a:ext cx="1472245" cy="40309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Pasien</a:t>
            </a:r>
            <a:endParaRPr lang="en-ID" dirty="0">
              <a:solidFill>
                <a:schemeClr val="tx1"/>
              </a:solidFill>
              <a:latin typeface="Sitka Heading Semibold" pitchFamily="2" charset="0"/>
            </a:endParaRP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E7CAD988-07DB-D118-38FD-D3E7FB0B6035}"/>
              </a:ext>
            </a:extLst>
          </p:cNvPr>
          <p:cNvSpPr/>
          <p:nvPr/>
        </p:nvSpPr>
        <p:spPr>
          <a:xfrm>
            <a:off x="15195580" y="5522701"/>
            <a:ext cx="1472245" cy="64134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Petugas</a:t>
            </a:r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Administrasi</a:t>
            </a:r>
            <a:endParaRPr lang="en-ID" dirty="0">
              <a:solidFill>
                <a:schemeClr val="tx1"/>
              </a:solidFill>
              <a:latin typeface="Sitka Heading Semibold" pitchFamily="2" charset="0"/>
            </a:endParaRP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5DDAACD9-B7DF-9650-9B9A-5F9EF7124750}"/>
              </a:ext>
            </a:extLst>
          </p:cNvPr>
          <p:cNvSpPr/>
          <p:nvPr/>
        </p:nvSpPr>
        <p:spPr>
          <a:xfrm>
            <a:off x="11250385" y="9395332"/>
            <a:ext cx="1472245" cy="40309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Sitka Heading Semibold" pitchFamily="2" charset="0"/>
              </a:rPr>
              <a:t>Dokter</a:t>
            </a:r>
            <a:endParaRPr lang="en-ID" dirty="0">
              <a:solidFill>
                <a:schemeClr val="tx1"/>
              </a:solidFill>
              <a:latin typeface="Sitka Heading Semibold" pitchFamily="2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1ADB1F0-0461-08C8-2931-50D921BC523B}"/>
              </a:ext>
            </a:extLst>
          </p:cNvPr>
          <p:cNvCxnSpPr>
            <a:cxnSpLocks/>
            <a:stCxn id="12" idx="3"/>
            <a:endCxn id="13" idx="6"/>
          </p:cNvCxnSpPr>
          <p:nvPr/>
        </p:nvCxnSpPr>
        <p:spPr>
          <a:xfrm flipH="1">
            <a:off x="9634942" y="6587739"/>
            <a:ext cx="1676413" cy="154252"/>
          </a:xfrm>
          <a:prstGeom prst="straightConnector1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52AA11E-7F02-A90D-94FD-583CD6FB5BA7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1791668" y="6741991"/>
            <a:ext cx="4863592" cy="19609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D897D30-46CE-5FD9-CB75-7C7723748032}"/>
              </a:ext>
            </a:extLst>
          </p:cNvPr>
          <p:cNvCxnSpPr>
            <a:cxnSpLocks/>
            <a:stCxn id="13" idx="0"/>
            <a:endCxn id="9" idx="4"/>
          </p:cNvCxnSpPr>
          <p:nvPr/>
        </p:nvCxnSpPr>
        <p:spPr>
          <a:xfrm flipH="1" flipV="1">
            <a:off x="5822684" y="5109641"/>
            <a:ext cx="2322417" cy="102931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EE18961-D229-A273-0ABF-DB56EAD682B2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885596" y="7631544"/>
            <a:ext cx="1314507" cy="61777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654641-8D6A-208A-D5DB-B53C16396D00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6179785" y="8245522"/>
            <a:ext cx="5131570" cy="379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321A66D-69D7-96D1-011D-A9FEF7AE218C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10406680" y="8823120"/>
            <a:ext cx="904675" cy="75728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8175F36-ADAA-4058-AF4A-AA19AEAE313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791668" y="8210515"/>
            <a:ext cx="1415599" cy="205890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BFA891B-FAD7-7F78-8D1B-2C3E37CE4A69}"/>
              </a:ext>
            </a:extLst>
          </p:cNvPr>
          <p:cNvCxnSpPr>
            <a:cxnSpLocks/>
            <a:stCxn id="16" idx="2"/>
            <a:endCxn id="15" idx="5"/>
          </p:cNvCxnSpPr>
          <p:nvPr/>
        </p:nvCxnSpPr>
        <p:spPr>
          <a:xfrm flipH="1" flipV="1">
            <a:off x="5314221" y="11122237"/>
            <a:ext cx="1794339" cy="392283"/>
          </a:xfrm>
          <a:prstGeom prst="straightConnector1">
            <a:avLst/>
          </a:prstGeom>
          <a:ln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DF29602-4F40-5594-1D31-68DFFBBC0A2A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14307973" y="6509671"/>
            <a:ext cx="1489841" cy="330966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E9B5A91-E51E-7B36-0442-88ECB00F9E5F}"/>
              </a:ext>
            </a:extLst>
          </p:cNvPr>
          <p:cNvCxnSpPr>
            <a:cxnSpLocks/>
            <a:stCxn id="32" idx="3"/>
            <a:endCxn id="16" idx="6"/>
          </p:cNvCxnSpPr>
          <p:nvPr/>
        </p:nvCxnSpPr>
        <p:spPr>
          <a:xfrm flipH="1">
            <a:off x="10088242" y="10848778"/>
            <a:ext cx="3166254" cy="66574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Flowchart: Process 94">
            <a:extLst>
              <a:ext uri="{FF2B5EF4-FFF2-40B4-BE49-F238E27FC236}">
                <a16:creationId xmlns:a16="http://schemas.microsoft.com/office/drawing/2014/main" id="{A7C8F02A-3083-D50F-9083-19DDA4A08785}"/>
              </a:ext>
            </a:extLst>
          </p:cNvPr>
          <p:cNvSpPr/>
          <p:nvPr/>
        </p:nvSpPr>
        <p:spPr>
          <a:xfrm>
            <a:off x="10737533" y="10951622"/>
            <a:ext cx="1895074" cy="598323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itka Heading Semibold" pitchFamily="2" charset="0"/>
              </a:rPr>
              <a:t>&lt;&lt;Include&gt;&gt;</a:t>
            </a:r>
            <a:endParaRPr lang="en-ID" dirty="0">
              <a:solidFill>
                <a:schemeClr val="tx1"/>
              </a:solidFill>
              <a:latin typeface="Sitka 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18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36E7-0B81-1BD3-4F80-A2D0161D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199" y="271312"/>
            <a:ext cx="11385305" cy="1172477"/>
          </a:xfrm>
        </p:spPr>
        <p:txBody>
          <a:bodyPr>
            <a:normAutofit/>
          </a:bodyPr>
          <a:lstStyle/>
          <a:p>
            <a:r>
              <a:rPr lang="en-US" sz="6000" dirty="0" err="1">
                <a:latin typeface="Century" panose="02040604050505020304" pitchFamily="18" charset="0"/>
              </a:rPr>
              <a:t>Tipe</a:t>
            </a:r>
            <a:r>
              <a:rPr lang="en-US" sz="6000" dirty="0">
                <a:latin typeface="Century" panose="02040604050505020304" pitchFamily="18" charset="0"/>
              </a:rPr>
              <a:t> Data </a:t>
            </a:r>
            <a:r>
              <a:rPr lang="en-US" sz="6000" dirty="0" err="1">
                <a:latin typeface="Century" panose="02040604050505020304" pitchFamily="18" charset="0"/>
              </a:rPr>
              <a:t>dalam</a:t>
            </a:r>
            <a:r>
              <a:rPr lang="en-US" sz="6000" dirty="0">
                <a:latin typeface="Century" panose="02040604050505020304" pitchFamily="18" charset="0"/>
              </a:rPr>
              <a:t> Programming</a:t>
            </a:r>
            <a:endParaRPr lang="en-ID" sz="6000" dirty="0">
              <a:latin typeface="Century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07327-1BF2-084D-CC3C-D23C9F7FD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01" y="2237874"/>
            <a:ext cx="15905747" cy="10034336"/>
          </a:xfrm>
        </p:spPr>
        <p:txBody>
          <a:bodyPr/>
          <a:lstStyle/>
          <a:p>
            <a:pPr algn="just"/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ilmu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komputer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pemrograman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komputer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tipe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ialah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yang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mengenalkan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kompilator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penerjemah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programmer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bermaksud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data. </a:t>
            </a:r>
          </a:p>
          <a:p>
            <a:pPr algn="just"/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Sebagian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bahasa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pemrograman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mendukung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tipe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dasar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bilangan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integer,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bilangan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titik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mengambang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karakter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Tipe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sendiri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digambarkan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alat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dunia programming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menentukan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tipe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objek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operasi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khusus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tipe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format data storage yang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mengandung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jenis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rentang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tertentu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tipe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menyediakan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sekumpulan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nilai-nilai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ekspresi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variabel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yang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mengambil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Tipe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mendefinisikan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operasi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data,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maksud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dan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jurusan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tipe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disimpan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.\</a:t>
            </a:r>
          </a:p>
          <a:p>
            <a:pPr algn="just"/>
            <a:r>
              <a:rPr lang="en-ID" sz="3600" dirty="0" err="1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36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tribut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terkait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sepotong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yang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memberi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tahu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komputer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menafsirkan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nilainya</a:t>
            </a:r>
            <a:r>
              <a:rPr lang="en-ID" sz="36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D" sz="3600" dirty="0">
              <a:effectLst/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3974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36E7-0B81-1BD3-4F80-A2D0161D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00" y="271312"/>
            <a:ext cx="8136780" cy="1172477"/>
          </a:xfrm>
        </p:spPr>
        <p:txBody>
          <a:bodyPr>
            <a:normAutofit/>
          </a:bodyPr>
          <a:lstStyle/>
          <a:p>
            <a:r>
              <a:rPr lang="en-US" sz="6000" dirty="0" err="1">
                <a:latin typeface="Century" panose="02040604050505020304" pitchFamily="18" charset="0"/>
              </a:rPr>
              <a:t>Jenis-Jenis</a:t>
            </a:r>
            <a:r>
              <a:rPr lang="en-US" sz="6000" dirty="0">
                <a:latin typeface="Century" panose="02040604050505020304" pitchFamily="18" charset="0"/>
              </a:rPr>
              <a:t> </a:t>
            </a:r>
            <a:r>
              <a:rPr lang="en-US" sz="6000" dirty="0" err="1">
                <a:latin typeface="Century" panose="02040604050505020304" pitchFamily="18" charset="0"/>
              </a:rPr>
              <a:t>Tipe</a:t>
            </a:r>
            <a:r>
              <a:rPr lang="en-US" sz="6000" dirty="0">
                <a:latin typeface="Century" panose="02040604050505020304" pitchFamily="18" charset="0"/>
              </a:rPr>
              <a:t> Data </a:t>
            </a:r>
            <a:endParaRPr lang="en-ID" sz="6000" dirty="0">
              <a:latin typeface="Century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07327-1BF2-084D-CC3C-D23C9F7FD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864" y="2614165"/>
            <a:ext cx="16534821" cy="4407915"/>
          </a:xfrm>
        </p:spPr>
        <p:txBody>
          <a:bodyPr>
            <a:noAutofit/>
          </a:bodyPr>
          <a:lstStyle/>
          <a:p>
            <a:pPr algn="just"/>
            <a:r>
              <a:rPr lang="en-US" sz="2700" dirty="0">
                <a:latin typeface="Century" panose="02040604050505020304" pitchFamily="18" charset="0"/>
              </a:rPr>
              <a:t>Integer (int.) </a:t>
            </a:r>
            <a:r>
              <a:rPr lang="en-US" sz="2700" dirty="0" err="1">
                <a:latin typeface="Century" panose="02040604050505020304" pitchFamily="18" charset="0"/>
              </a:rPr>
              <a:t>merupakan</a:t>
            </a:r>
            <a:r>
              <a:rPr lang="en-US" sz="2700" dirty="0">
                <a:latin typeface="Century" panose="02040604050505020304" pitchFamily="18" charset="0"/>
              </a:rPr>
              <a:t> data type </a:t>
            </a:r>
            <a:r>
              <a:rPr lang="en-US" sz="2700" dirty="0" err="1">
                <a:latin typeface="Century" panose="02040604050505020304" pitchFamily="18" charset="0"/>
              </a:rPr>
              <a:t>berbentuk</a:t>
            </a:r>
            <a:r>
              <a:rPr lang="en-US" sz="2700" dirty="0">
                <a:latin typeface="Century" panose="02040604050505020304" pitchFamily="18" charset="0"/>
              </a:rPr>
              <a:t> </a:t>
            </a:r>
            <a:r>
              <a:rPr lang="en-US" sz="2700" dirty="0" err="1">
                <a:latin typeface="Century" panose="02040604050505020304" pitchFamily="18" charset="0"/>
              </a:rPr>
              <a:t>bilangan</a:t>
            </a:r>
            <a:r>
              <a:rPr lang="en-US" sz="2700" dirty="0">
                <a:latin typeface="Century" panose="02040604050505020304" pitchFamily="18" charset="0"/>
              </a:rPr>
              <a:t> </a:t>
            </a:r>
            <a:r>
              <a:rPr lang="en-US" sz="2700" dirty="0" err="1">
                <a:latin typeface="Century" panose="02040604050505020304" pitchFamily="18" charset="0"/>
              </a:rPr>
              <a:t>bulat</a:t>
            </a:r>
            <a:r>
              <a:rPr lang="en-US" sz="2700" dirty="0">
                <a:latin typeface="Century" panose="02040604050505020304" pitchFamily="18" charset="0"/>
              </a:rPr>
              <a:t> </a:t>
            </a:r>
            <a:r>
              <a:rPr lang="en-US" sz="2700" dirty="0" err="1">
                <a:latin typeface="Century" panose="02040604050505020304" pitchFamily="18" charset="0"/>
              </a:rPr>
              <a:t>atau</a:t>
            </a:r>
            <a:r>
              <a:rPr lang="en-US" sz="2700" dirty="0">
                <a:latin typeface="Century" panose="02040604050505020304" pitchFamily="18" charset="0"/>
              </a:rPr>
              <a:t> </a:t>
            </a:r>
            <a:r>
              <a:rPr lang="en-US" sz="2700" dirty="0" err="1">
                <a:latin typeface="Century" panose="02040604050505020304" pitchFamily="18" charset="0"/>
              </a:rPr>
              <a:t>numerik</a:t>
            </a:r>
            <a:r>
              <a:rPr lang="en-US" sz="2700" dirty="0">
                <a:latin typeface="Century" panose="02040604050505020304" pitchFamily="18" charset="0"/>
              </a:rPr>
              <a:t> yang </a:t>
            </a:r>
            <a:r>
              <a:rPr lang="en-US" sz="2700" dirty="0" err="1">
                <a:latin typeface="Century" panose="02040604050505020304" pitchFamily="18" charset="0"/>
              </a:rPr>
              <a:t>umumnya</a:t>
            </a:r>
            <a:r>
              <a:rPr lang="en-US" sz="2700" dirty="0">
                <a:latin typeface="Century" panose="02040604050505020304" pitchFamily="18" charset="0"/>
              </a:rPr>
              <a:t> </a:t>
            </a:r>
            <a:r>
              <a:rPr lang="en-US" sz="2700" dirty="0" err="1">
                <a:latin typeface="Century" panose="02040604050505020304" pitchFamily="18" charset="0"/>
              </a:rPr>
              <a:t>digunakan</a:t>
            </a:r>
            <a:r>
              <a:rPr lang="en-US" sz="2700" dirty="0">
                <a:latin typeface="Century" panose="02040604050505020304" pitchFamily="18" charset="0"/>
              </a:rPr>
              <a:t> </a:t>
            </a:r>
            <a:r>
              <a:rPr lang="en-US" sz="2700" dirty="0" err="1">
                <a:latin typeface="Century" panose="02040604050505020304" pitchFamily="18" charset="0"/>
              </a:rPr>
              <a:t>untuk</a:t>
            </a:r>
            <a:r>
              <a:rPr lang="en-US" sz="2700" dirty="0">
                <a:latin typeface="Century" panose="02040604050505020304" pitchFamily="18" charset="0"/>
              </a:rPr>
              <a:t> </a:t>
            </a:r>
            <a:r>
              <a:rPr lang="en-US" sz="2700" dirty="0" err="1">
                <a:latin typeface="Century" panose="02040604050505020304" pitchFamily="18" charset="0"/>
              </a:rPr>
              <a:t>menyimpan</a:t>
            </a:r>
            <a:r>
              <a:rPr lang="en-US" sz="2700" dirty="0">
                <a:latin typeface="Century" panose="02040604050505020304" pitchFamily="18" charset="0"/>
              </a:rPr>
              <a:t> </a:t>
            </a:r>
            <a:r>
              <a:rPr lang="en-US" sz="2700" dirty="0" err="1">
                <a:latin typeface="Century" panose="02040604050505020304" pitchFamily="18" charset="0"/>
              </a:rPr>
              <a:t>angka</a:t>
            </a:r>
            <a:r>
              <a:rPr lang="en-US" sz="2700" dirty="0">
                <a:latin typeface="Century" panose="02040604050505020304" pitchFamily="18" charset="0"/>
              </a:rPr>
              <a:t> </a:t>
            </a:r>
            <a:r>
              <a:rPr lang="en-US" sz="2700" dirty="0" err="1">
                <a:latin typeface="Century" panose="02040604050505020304" pitchFamily="18" charset="0"/>
              </a:rPr>
              <a:t>tanpa</a:t>
            </a:r>
            <a:r>
              <a:rPr lang="en-US" sz="2700" dirty="0">
                <a:latin typeface="Century" panose="02040604050505020304" pitchFamily="18" charset="0"/>
              </a:rPr>
              <a:t> </a:t>
            </a:r>
            <a:r>
              <a:rPr lang="en-US" sz="2700" dirty="0" err="1">
                <a:latin typeface="Century" panose="02040604050505020304" pitchFamily="18" charset="0"/>
              </a:rPr>
              <a:t>komponen</a:t>
            </a:r>
            <a:r>
              <a:rPr lang="en-US" sz="2700" dirty="0">
                <a:latin typeface="Century" panose="02040604050505020304" pitchFamily="18" charset="0"/>
              </a:rPr>
              <a:t> </a:t>
            </a:r>
            <a:r>
              <a:rPr lang="en-US" sz="2700" dirty="0" err="1">
                <a:latin typeface="Century" panose="02040604050505020304" pitchFamily="18" charset="0"/>
              </a:rPr>
              <a:t>pecahan</a:t>
            </a:r>
            <a:r>
              <a:rPr lang="en-US" sz="2700" dirty="0">
                <a:latin typeface="Century" panose="02040604050505020304" pitchFamily="18" charset="0"/>
              </a:rPr>
              <a:t> </a:t>
            </a:r>
            <a:r>
              <a:rPr lang="en-US" sz="2700" dirty="0" err="1">
                <a:latin typeface="Century" panose="02040604050505020304" pitchFamily="18" charset="0"/>
              </a:rPr>
              <a:t>dengan</a:t>
            </a:r>
            <a:r>
              <a:rPr lang="en-US" sz="2700" dirty="0">
                <a:latin typeface="Century" panose="02040604050505020304" pitchFamily="18" charset="0"/>
              </a:rPr>
              <a:t> </a:t>
            </a:r>
            <a:r>
              <a:rPr lang="en-US" sz="2700" dirty="0" err="1">
                <a:latin typeface="Century" panose="02040604050505020304" pitchFamily="18" charset="0"/>
              </a:rPr>
              <a:t>rentang</a:t>
            </a:r>
            <a:r>
              <a:rPr lang="en-US" sz="2700" dirty="0">
                <a:latin typeface="Century" panose="02040604050505020304" pitchFamily="18" charset="0"/>
              </a:rPr>
              <a:t> </a:t>
            </a:r>
            <a:r>
              <a:rPr lang="en-US" sz="2700" dirty="0" err="1">
                <a:latin typeface="Century" panose="02040604050505020304" pitchFamily="18" charset="0"/>
              </a:rPr>
              <a:t>angka</a:t>
            </a:r>
            <a:r>
              <a:rPr lang="en-US" sz="2700" dirty="0">
                <a:latin typeface="Century" panose="02040604050505020304" pitchFamily="18" charset="0"/>
              </a:rPr>
              <a:t> -707, 0, </a:t>
            </a:r>
            <a:r>
              <a:rPr lang="en-US" sz="2700" dirty="0" err="1">
                <a:latin typeface="Century" panose="02040604050505020304" pitchFamily="18" charset="0"/>
              </a:rPr>
              <a:t>hingga</a:t>
            </a:r>
            <a:r>
              <a:rPr lang="en-US" sz="2700" dirty="0">
                <a:latin typeface="Century" panose="02040604050505020304" pitchFamily="18" charset="0"/>
              </a:rPr>
              <a:t> 707.</a:t>
            </a:r>
          </a:p>
          <a:p>
            <a:pPr algn="just"/>
            <a:r>
              <a:rPr lang="en-US" sz="2700" dirty="0" err="1">
                <a:latin typeface="Century" panose="02040604050505020304" pitchFamily="18" charset="0"/>
              </a:rPr>
              <a:t>Menurut</a:t>
            </a:r>
            <a:r>
              <a:rPr lang="en-US" sz="2700" dirty="0">
                <a:latin typeface="Century" panose="02040604050505020304" pitchFamily="18" charset="0"/>
              </a:rPr>
              <a:t> </a:t>
            </a:r>
            <a:r>
              <a:rPr lang="en-US" sz="2700" dirty="0">
                <a:solidFill>
                  <a:schemeClr val="accent5"/>
                </a:solidFill>
                <a:latin typeface="Century" panose="02040604050505020304" pitchFamily="18" charset="0"/>
              </a:rPr>
              <a:t>BBC</a:t>
            </a:r>
            <a:r>
              <a:rPr lang="en-US" sz="2700" dirty="0">
                <a:latin typeface="Century" panose="02040604050505020304" pitchFamily="18" charset="0"/>
              </a:rPr>
              <a:t>, data type integer </a:t>
            </a:r>
            <a:r>
              <a:rPr lang="en-US" sz="2700" dirty="0" err="1">
                <a:latin typeface="Century" panose="02040604050505020304" pitchFamily="18" charset="0"/>
              </a:rPr>
              <a:t>mencakup</a:t>
            </a:r>
            <a:r>
              <a:rPr lang="en-US" sz="2700" dirty="0">
                <a:latin typeface="Century" panose="02040604050505020304" pitchFamily="18" charset="0"/>
              </a:rPr>
              <a:t> </a:t>
            </a:r>
            <a:r>
              <a:rPr lang="en-US" sz="2700" dirty="0" err="1">
                <a:latin typeface="Century" panose="02040604050505020304" pitchFamily="18" charset="0"/>
              </a:rPr>
              <a:t>semua</a:t>
            </a:r>
            <a:r>
              <a:rPr lang="en-US" sz="2700" dirty="0">
                <a:latin typeface="Century" panose="02040604050505020304" pitchFamily="18" charset="0"/>
              </a:rPr>
              <a:t> </a:t>
            </a:r>
            <a:r>
              <a:rPr lang="en-US" sz="2700" dirty="0" err="1">
                <a:latin typeface="Century" panose="02040604050505020304" pitchFamily="18" charset="0"/>
              </a:rPr>
              <a:t>bilangan</a:t>
            </a:r>
            <a:r>
              <a:rPr lang="en-US" sz="2700" dirty="0">
                <a:latin typeface="Century" panose="02040604050505020304" pitchFamily="18" charset="0"/>
              </a:rPr>
              <a:t> </a:t>
            </a:r>
            <a:r>
              <a:rPr lang="en-US" sz="2700" dirty="0" err="1">
                <a:latin typeface="Century" panose="02040604050505020304" pitchFamily="18" charset="0"/>
              </a:rPr>
              <a:t>bulat</a:t>
            </a:r>
            <a:r>
              <a:rPr lang="en-US" sz="2700" dirty="0">
                <a:latin typeface="Century" panose="02040604050505020304" pitchFamily="18" charset="0"/>
              </a:rPr>
              <a:t> </a:t>
            </a:r>
            <a:r>
              <a:rPr lang="en-US" sz="2700" dirty="0" err="1">
                <a:latin typeface="Century" panose="02040604050505020304" pitchFamily="18" charset="0"/>
              </a:rPr>
              <a:t>atau</a:t>
            </a:r>
            <a:r>
              <a:rPr lang="en-US" sz="2700" dirty="0">
                <a:latin typeface="Century" panose="02040604050505020304" pitchFamily="18" charset="0"/>
              </a:rPr>
              <a:t> </a:t>
            </a:r>
            <a:r>
              <a:rPr lang="en-US" sz="2700" dirty="0" err="1">
                <a:latin typeface="Century" panose="02040604050505020304" pitchFamily="18" charset="0"/>
              </a:rPr>
              <a:t>bilangan</a:t>
            </a:r>
            <a:r>
              <a:rPr lang="en-US" sz="2700" dirty="0">
                <a:latin typeface="Century" panose="02040604050505020304" pitchFamily="18" charset="0"/>
              </a:rPr>
              <a:t> yang </a:t>
            </a:r>
            <a:r>
              <a:rPr lang="en-US" sz="2700" dirty="0" err="1">
                <a:latin typeface="Century" panose="02040604050505020304" pitchFamily="18" charset="0"/>
              </a:rPr>
              <a:t>tidak</a:t>
            </a:r>
            <a:r>
              <a:rPr lang="en-US" sz="2700" dirty="0">
                <a:latin typeface="Century" panose="02040604050505020304" pitchFamily="18" charset="0"/>
              </a:rPr>
              <a:t> </a:t>
            </a:r>
            <a:r>
              <a:rPr lang="en-US" sz="2700" dirty="0" err="1">
                <a:latin typeface="Century" panose="02040604050505020304" pitchFamily="18" charset="0"/>
              </a:rPr>
              <a:t>memiliki</a:t>
            </a:r>
            <a:r>
              <a:rPr lang="en-US" sz="2700" dirty="0">
                <a:latin typeface="Century" panose="02040604050505020304" pitchFamily="18" charset="0"/>
              </a:rPr>
              <a:t> </a:t>
            </a:r>
            <a:r>
              <a:rPr lang="en-US" sz="2700" dirty="0" err="1">
                <a:latin typeface="Century" panose="02040604050505020304" pitchFamily="18" charset="0"/>
              </a:rPr>
              <a:t>komponen</a:t>
            </a:r>
            <a:r>
              <a:rPr lang="en-US" sz="2700" dirty="0">
                <a:latin typeface="Century" panose="02040604050505020304" pitchFamily="18" charset="0"/>
              </a:rPr>
              <a:t> </a:t>
            </a:r>
            <a:r>
              <a:rPr lang="en-US" sz="2700" dirty="0" err="1">
                <a:latin typeface="Century" panose="02040604050505020304" pitchFamily="18" charset="0"/>
              </a:rPr>
              <a:t>pecahan</a:t>
            </a:r>
            <a:r>
              <a:rPr lang="en-US" sz="2700" dirty="0">
                <a:latin typeface="Century" panose="02040604050505020304" pitchFamily="18" charset="0"/>
              </a:rPr>
              <a:t>. </a:t>
            </a:r>
          </a:p>
          <a:p>
            <a:pPr algn="just"/>
            <a:r>
              <a:rPr lang="en-US" sz="2700" dirty="0">
                <a:latin typeface="Century" panose="02040604050505020304" pitchFamily="18" charset="0"/>
              </a:rPr>
              <a:t>Integer juga </a:t>
            </a:r>
            <a:r>
              <a:rPr lang="en-US" sz="2700" dirty="0" err="1">
                <a:latin typeface="Century" panose="02040604050505020304" pitchFamily="18" charset="0"/>
              </a:rPr>
              <a:t>biasa</a:t>
            </a:r>
            <a:r>
              <a:rPr lang="en-US" sz="2700" dirty="0">
                <a:latin typeface="Century" panose="02040604050505020304" pitchFamily="18" charset="0"/>
              </a:rPr>
              <a:t> </a:t>
            </a:r>
            <a:r>
              <a:rPr lang="en-US" sz="2700" dirty="0" err="1">
                <a:latin typeface="Century" panose="02040604050505020304" pitchFamily="18" charset="0"/>
              </a:rPr>
              <a:t>berisi</a:t>
            </a:r>
            <a:r>
              <a:rPr lang="en-US" sz="2700" dirty="0">
                <a:latin typeface="Century" panose="02040604050505020304" pitchFamily="18" charset="0"/>
              </a:rPr>
              <a:t> bit-bit yang </a:t>
            </a:r>
            <a:r>
              <a:rPr lang="en-US" sz="2700" dirty="0" err="1">
                <a:latin typeface="Century" panose="02040604050505020304" pitchFamily="18" charset="0"/>
              </a:rPr>
              <a:t>ditafsirkan</a:t>
            </a:r>
            <a:r>
              <a:rPr lang="en-US" sz="2700" dirty="0">
                <a:latin typeface="Century" panose="02040604050505020304" pitchFamily="18" charset="0"/>
              </a:rPr>
              <a:t> </a:t>
            </a:r>
            <a:r>
              <a:rPr lang="en-US" sz="2700" dirty="0" err="1">
                <a:latin typeface="Century" panose="02040604050505020304" pitchFamily="18" charset="0"/>
              </a:rPr>
              <a:t>sebagai</a:t>
            </a:r>
            <a:r>
              <a:rPr lang="en-US" sz="2700" dirty="0">
                <a:latin typeface="Century" panose="02040604050505020304" pitchFamily="18" charset="0"/>
              </a:rPr>
              <a:t> </a:t>
            </a:r>
            <a:r>
              <a:rPr lang="en-US" sz="2700" dirty="0" err="1">
                <a:latin typeface="Century" panose="02040604050505020304" pitchFamily="18" charset="0"/>
              </a:rPr>
              <a:t>kekuatan</a:t>
            </a:r>
            <a:r>
              <a:rPr lang="en-US" sz="2700" dirty="0">
                <a:latin typeface="Century" panose="02040604050505020304" pitchFamily="18" charset="0"/>
              </a:rPr>
              <a:t> </a:t>
            </a:r>
            <a:r>
              <a:rPr lang="en-US" sz="2700" dirty="0" err="1">
                <a:latin typeface="Century" panose="02040604050505020304" pitchFamily="18" charset="0"/>
              </a:rPr>
              <a:t>signifikansi</a:t>
            </a:r>
            <a:r>
              <a:rPr lang="en-US" sz="2700" dirty="0">
                <a:latin typeface="Century" panose="02040604050505020304" pitchFamily="18" charset="0"/>
              </a:rPr>
              <a:t> </a:t>
            </a:r>
            <a:r>
              <a:rPr lang="en-US" sz="2700" dirty="0" err="1">
                <a:latin typeface="Century" panose="02040604050505020304" pitchFamily="18" charset="0"/>
              </a:rPr>
              <a:t>sederhana</a:t>
            </a:r>
            <a:r>
              <a:rPr lang="en-US" sz="2700" dirty="0">
                <a:latin typeface="Century" panose="02040604050505020304" pitchFamily="18" charset="0"/>
              </a:rPr>
              <a:t>, </a:t>
            </a:r>
            <a:r>
              <a:rPr lang="en-US" sz="2700" dirty="0" err="1">
                <a:latin typeface="Century" panose="02040604050505020304" pitchFamily="18" charset="0"/>
              </a:rPr>
              <a:t>seperti</a:t>
            </a:r>
            <a:r>
              <a:rPr lang="en-US" sz="2700" dirty="0">
                <a:latin typeface="Century" panose="02040604050505020304" pitchFamily="18" charset="0"/>
              </a:rPr>
              <a:t> 2^0, 2^1, 2^2 dan </a:t>
            </a:r>
            <a:r>
              <a:rPr lang="en-US" sz="2700" dirty="0" err="1">
                <a:latin typeface="Century" panose="02040604050505020304" pitchFamily="18" charset="0"/>
              </a:rPr>
              <a:t>seterusnya</a:t>
            </a:r>
            <a:r>
              <a:rPr lang="en-US" sz="2700" dirty="0">
                <a:latin typeface="Century" panose="02040604050505020304" pitchFamily="18" charset="0"/>
              </a:rPr>
              <a:t>.</a:t>
            </a:r>
          </a:p>
          <a:p>
            <a:pPr algn="just"/>
            <a:r>
              <a:rPr lang="en-US" sz="2700" dirty="0" err="1">
                <a:latin typeface="Century" panose="02040604050505020304" pitchFamily="18" charset="0"/>
              </a:rPr>
              <a:t>Bilangan</a:t>
            </a:r>
            <a:r>
              <a:rPr lang="en-US" sz="2700" dirty="0">
                <a:latin typeface="Century" panose="02040604050505020304" pitchFamily="18" charset="0"/>
              </a:rPr>
              <a:t> </a:t>
            </a:r>
            <a:r>
              <a:rPr lang="en-US" sz="2700" dirty="0" err="1">
                <a:latin typeface="Century" panose="02040604050505020304" pitchFamily="18" charset="0"/>
              </a:rPr>
              <a:t>bulat</a:t>
            </a:r>
            <a:r>
              <a:rPr lang="en-US" sz="2700" dirty="0">
                <a:latin typeface="Century" panose="02040604050505020304" pitchFamily="18" charset="0"/>
              </a:rPr>
              <a:t> </a:t>
            </a:r>
            <a:r>
              <a:rPr lang="en-US" sz="2700" dirty="0" err="1">
                <a:latin typeface="Century" panose="02040604050505020304" pitchFamily="18" charset="0"/>
              </a:rPr>
              <a:t>pendek</a:t>
            </a:r>
            <a:r>
              <a:rPr lang="en-US" sz="2700" dirty="0">
                <a:latin typeface="Century" panose="02040604050505020304" pitchFamily="18" charset="0"/>
              </a:rPr>
              <a:t> yang </a:t>
            </a:r>
            <a:r>
              <a:rPr lang="en-US" sz="2700" dirty="0" err="1">
                <a:latin typeface="Century" panose="02040604050505020304" pitchFamily="18" charset="0"/>
              </a:rPr>
              <a:t>biasanya</a:t>
            </a:r>
            <a:r>
              <a:rPr lang="en-US" sz="2700" dirty="0">
                <a:latin typeface="Century" panose="02040604050505020304" pitchFamily="18" charset="0"/>
              </a:rPr>
              <a:t> </a:t>
            </a:r>
            <a:r>
              <a:rPr lang="en-US" sz="2700" dirty="0" err="1">
                <a:latin typeface="Century" panose="02040604050505020304" pitchFamily="18" charset="0"/>
              </a:rPr>
              <a:t>disimpan</a:t>
            </a:r>
            <a:r>
              <a:rPr lang="en-US" sz="2700" dirty="0">
                <a:latin typeface="Century" panose="02040604050505020304" pitchFamily="18" charset="0"/>
              </a:rPr>
              <a:t> </a:t>
            </a:r>
            <a:r>
              <a:rPr lang="en-US" sz="2700" dirty="0" err="1">
                <a:latin typeface="Century" panose="02040604050505020304" pitchFamily="18" charset="0"/>
              </a:rPr>
              <a:t>dengan</a:t>
            </a:r>
            <a:r>
              <a:rPr lang="en-US" sz="2700" dirty="0">
                <a:latin typeface="Century" panose="02040604050505020304" pitchFamily="18" charset="0"/>
              </a:rPr>
              <a:t> integer </a:t>
            </a:r>
            <a:r>
              <a:rPr lang="en-US" sz="2700" dirty="0" err="1">
                <a:latin typeface="Century" panose="02040604050505020304" pitchFamily="18" charset="0"/>
              </a:rPr>
              <a:t>memiliki</a:t>
            </a:r>
            <a:r>
              <a:rPr lang="en-US" sz="2700" dirty="0">
                <a:latin typeface="Century" panose="02040604050505020304" pitchFamily="18" charset="0"/>
              </a:rPr>
              <a:t> </a:t>
            </a:r>
            <a:r>
              <a:rPr lang="en-US" sz="2700" dirty="0" err="1">
                <a:latin typeface="Century" panose="02040604050505020304" pitchFamily="18" charset="0"/>
              </a:rPr>
              <a:t>panjang</a:t>
            </a:r>
            <a:r>
              <a:rPr lang="en-US" sz="2700" dirty="0">
                <a:latin typeface="Century" panose="02040604050505020304" pitchFamily="18" charset="0"/>
              </a:rPr>
              <a:t> 16 bit </a:t>
            </a:r>
            <a:r>
              <a:rPr lang="en-US" sz="2700" dirty="0" err="1">
                <a:latin typeface="Century" panose="02040604050505020304" pitchFamily="18" charset="0"/>
              </a:rPr>
              <a:t>atau</a:t>
            </a:r>
            <a:r>
              <a:rPr lang="en-US" sz="2700" dirty="0">
                <a:latin typeface="Century" panose="02040604050505020304" pitchFamily="18" charset="0"/>
              </a:rPr>
              <a:t> </a:t>
            </a:r>
            <a:r>
              <a:rPr lang="en-US" sz="2700" dirty="0" err="1">
                <a:latin typeface="Century" panose="02040604050505020304" pitchFamily="18" charset="0"/>
              </a:rPr>
              <a:t>sampai</a:t>
            </a:r>
            <a:r>
              <a:rPr lang="en-US" sz="2700" dirty="0">
                <a:latin typeface="Century" panose="02040604050505020304" pitchFamily="18" charset="0"/>
              </a:rPr>
              <a:t> 2^16 </a:t>
            </a:r>
            <a:r>
              <a:rPr lang="en-US" sz="2700" dirty="0" err="1">
                <a:latin typeface="Century" panose="02040604050505020304" pitchFamily="18" charset="0"/>
              </a:rPr>
              <a:t>atau</a:t>
            </a:r>
            <a:r>
              <a:rPr lang="en-US" sz="2700" dirty="0">
                <a:latin typeface="Century" panose="02040604050505020304" pitchFamily="18" charset="0"/>
              </a:rPr>
              <a:t> 65.536.     </a:t>
            </a:r>
            <a:endParaRPr lang="en-ID" sz="2700" dirty="0">
              <a:latin typeface="Century" panose="020406040505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8B9BCF-4ACC-4842-A799-5F48FF17849D}"/>
              </a:ext>
            </a:extLst>
          </p:cNvPr>
          <p:cNvSpPr txBox="1">
            <a:spLocks/>
          </p:cNvSpPr>
          <p:nvPr/>
        </p:nvSpPr>
        <p:spPr>
          <a:xfrm>
            <a:off x="630231" y="1820080"/>
            <a:ext cx="2666421" cy="586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7038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1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Century" panose="02040604050505020304" pitchFamily="18" charset="0"/>
              </a:rPr>
              <a:t>Integer</a:t>
            </a:r>
            <a:endParaRPr lang="en-ID" sz="4800" dirty="0">
              <a:latin typeface="Century" panose="020406040505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BDB334A-22D8-216F-361F-3A83A8AFC3D0}"/>
              </a:ext>
            </a:extLst>
          </p:cNvPr>
          <p:cNvSpPr txBox="1">
            <a:spLocks/>
          </p:cNvSpPr>
          <p:nvPr/>
        </p:nvSpPr>
        <p:spPr>
          <a:xfrm>
            <a:off x="630231" y="7236552"/>
            <a:ext cx="4230527" cy="586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7038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1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Century" panose="02040604050505020304" pitchFamily="18" charset="0"/>
              </a:rPr>
              <a:t>Floating point</a:t>
            </a:r>
            <a:endParaRPr lang="en-ID" sz="4800" dirty="0">
              <a:latin typeface="Century" panose="020406040505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AA3DF9-7B00-F755-1132-7F330FE039CC}"/>
              </a:ext>
            </a:extLst>
          </p:cNvPr>
          <p:cNvSpPr txBox="1"/>
          <p:nvPr/>
        </p:nvSpPr>
        <p:spPr>
          <a:xfrm>
            <a:off x="237200" y="7984609"/>
            <a:ext cx="16534821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7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Tipe</a:t>
            </a:r>
            <a:r>
              <a:rPr lang="en-ID" sz="27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 data  yang </a:t>
            </a:r>
            <a:r>
              <a:rPr lang="en-ID" sz="27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sering</a:t>
            </a:r>
            <a:r>
              <a:rPr lang="en-ID" sz="27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ID" sz="27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digunakan</a:t>
            </a:r>
            <a:r>
              <a:rPr lang="en-ID" sz="27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ID" sz="27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untuk</a:t>
            </a:r>
            <a:r>
              <a:rPr lang="en-ID" sz="27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ID" sz="27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keperluan</a:t>
            </a:r>
            <a:r>
              <a:rPr lang="en-ID" sz="27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ID" sz="27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komputasi</a:t>
            </a:r>
            <a:r>
              <a:rPr lang="en-ID" sz="27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ID" sz="27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teknis</a:t>
            </a:r>
            <a:r>
              <a:rPr lang="en-ID" sz="27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Merupakan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jenis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data type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numerik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yang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digunakan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untuk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menyimpan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angka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yang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mungkin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memiliki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komponen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pecahan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seperti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nilai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moneter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(707.07, 0.7, 707.00).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sv-SE" sz="2700" dirty="0">
                <a:solidFill>
                  <a:srgbClr val="000000"/>
                </a:solidFill>
                <a:latin typeface="Century" panose="02040604050505020304" pitchFamily="18" charset="0"/>
              </a:rPr>
              <a:t>Teknologi ini juga mengacu pada penggunaan dua kali lipat jumlah penyimpanan relatif dengan metode angka dalam kode, seperti pada kalkulator.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Ada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beberapa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jenis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floating point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dalam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dunia programming,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seperti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float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presisi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tunggal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, float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presisi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ganda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, dan float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presisi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quadruple.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Masing-masing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jenis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dibedakan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sesuai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banyaknya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penggunaan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total bit,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dari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24 bit, 32 bit, 53 bit,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hingga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yang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terbesar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adalah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128 bit.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Berfungsi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menampung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nilai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real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berupa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desimal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atau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pecahan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700" dirty="0" err="1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D" sz="27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ideklarasikan</a:t>
            </a:r>
            <a:r>
              <a:rPr lang="en-ID" sz="27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7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7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kata “float” dan </a:t>
            </a:r>
            <a:r>
              <a:rPr lang="en-ID" sz="27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membutuhkan</a:t>
            </a:r>
            <a:r>
              <a:rPr lang="en-ID" sz="27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byte </a:t>
            </a:r>
            <a:r>
              <a:rPr lang="en-ID" sz="27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memori</a:t>
            </a:r>
            <a:r>
              <a:rPr lang="en-ID" sz="27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3674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07327-1BF2-084D-CC3C-D23C9F7FD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198" y="4057953"/>
            <a:ext cx="16534821" cy="3364058"/>
          </a:xfrm>
        </p:spPr>
        <p:txBody>
          <a:bodyPr>
            <a:noAutofit/>
          </a:bodyPr>
          <a:lstStyle/>
          <a:p>
            <a:pPr algn="l"/>
            <a:r>
              <a:rPr lang="en-ID" sz="27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Melansir</a:t>
            </a:r>
            <a:r>
              <a:rPr lang="en-ID" sz="27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 </a:t>
            </a:r>
            <a:r>
              <a:rPr lang="en-ID" sz="2700" dirty="0">
                <a:solidFill>
                  <a:srgbClr val="017EB7"/>
                </a:solidFill>
                <a:latin typeface="Century" panose="02040604050505020304" pitchFamily="18" charset="0"/>
              </a:rPr>
              <a:t>Rebus Community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,</a:t>
            </a:r>
            <a:r>
              <a:rPr lang="en-ID" sz="27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 </a:t>
            </a:r>
            <a:r>
              <a:rPr lang="en-ID" sz="2700" b="0" i="1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character</a:t>
            </a:r>
            <a:r>
              <a:rPr lang="en-ID" sz="27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 </a:t>
            </a:r>
            <a:r>
              <a:rPr lang="en-ID" sz="27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merupakan</a:t>
            </a:r>
            <a:r>
              <a:rPr lang="en-ID" sz="27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ID" sz="27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tipe</a:t>
            </a:r>
            <a:r>
              <a:rPr lang="en-ID" sz="27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 data yang </a:t>
            </a:r>
            <a:r>
              <a:rPr lang="en-ID" sz="27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dimanfaatkan</a:t>
            </a:r>
            <a:r>
              <a:rPr lang="en-ID" sz="27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ID" sz="27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untuk</a:t>
            </a:r>
            <a:r>
              <a:rPr lang="en-ID" sz="27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ID" sz="27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menyimpan</a:t>
            </a:r>
            <a:r>
              <a:rPr lang="en-ID" sz="27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ID" sz="27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satu</a:t>
            </a:r>
            <a:r>
              <a:rPr lang="en-ID" sz="27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ID" sz="27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huruf</a:t>
            </a:r>
            <a:r>
              <a:rPr lang="en-ID" sz="27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, </a:t>
            </a:r>
            <a:r>
              <a:rPr lang="en-ID" sz="27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angka</a:t>
            </a:r>
            <a:r>
              <a:rPr lang="en-ID" sz="27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, </a:t>
            </a:r>
            <a:r>
              <a:rPr lang="en-ID" sz="27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tanda</a:t>
            </a:r>
            <a:r>
              <a:rPr lang="en-ID" sz="27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ID" sz="27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baca</a:t>
            </a:r>
            <a:r>
              <a:rPr lang="en-ID" sz="27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, </a:t>
            </a:r>
            <a:r>
              <a:rPr lang="en-ID" sz="27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simbol</a:t>
            </a:r>
            <a:r>
              <a:rPr lang="en-ID" sz="27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, </a:t>
            </a:r>
            <a:r>
              <a:rPr lang="en-ID" sz="27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atau</a:t>
            </a:r>
            <a:r>
              <a:rPr lang="en-ID" sz="27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 </a:t>
            </a:r>
            <a:r>
              <a:rPr lang="en-ID" sz="2700" b="0" i="1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space </a:t>
            </a:r>
            <a:r>
              <a:rPr lang="en-ID" sz="27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kosong</a:t>
            </a:r>
            <a:r>
              <a:rPr lang="en-ID" sz="27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.</a:t>
            </a:r>
          </a:p>
          <a:p>
            <a:pPr algn="l"/>
            <a:r>
              <a:rPr lang="en-ID" sz="27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Umumnya</a:t>
            </a:r>
            <a:r>
              <a:rPr lang="en-ID" sz="27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, char juga </a:t>
            </a:r>
            <a:r>
              <a:rPr lang="en-ID" sz="27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digunakan</a:t>
            </a:r>
            <a:r>
              <a:rPr lang="en-ID" sz="27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 pada </a:t>
            </a:r>
            <a:r>
              <a:rPr lang="en-ID" sz="27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berbagai</a:t>
            </a:r>
            <a:r>
              <a:rPr lang="en-ID" sz="27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ID" sz="27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bahasa</a:t>
            </a:r>
            <a:r>
              <a:rPr lang="en-ID" sz="27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ID" sz="27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pemrograman</a:t>
            </a:r>
            <a:r>
              <a:rPr lang="en-ID" sz="27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 di </a:t>
            </a:r>
            <a:r>
              <a:rPr lang="en-ID" sz="27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banyak</a:t>
            </a:r>
            <a:r>
              <a:rPr lang="en-ID" sz="27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ID" sz="27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komputer</a:t>
            </a:r>
            <a:r>
              <a:rPr lang="en-ID" sz="27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 modern.</a:t>
            </a:r>
          </a:p>
          <a:p>
            <a:pPr algn="l"/>
            <a:r>
              <a:rPr lang="en-ID" sz="2700" b="0" i="1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Character </a:t>
            </a:r>
            <a:r>
              <a:rPr lang="en-ID" sz="27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dimanfaatkan</a:t>
            </a:r>
            <a:r>
              <a:rPr lang="en-ID" sz="27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ID" sz="27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untuk</a:t>
            </a:r>
            <a:r>
              <a:rPr lang="en-ID" sz="27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ID" sz="27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menyimpan</a:t>
            </a:r>
            <a:r>
              <a:rPr lang="en-ID" sz="27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ID" sz="27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karakter</a:t>
            </a:r>
            <a:r>
              <a:rPr lang="en-ID" sz="27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ID" sz="27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alfabet</a:t>
            </a:r>
            <a:r>
              <a:rPr lang="en-ID" sz="27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 dan </a:t>
            </a:r>
            <a:r>
              <a:rPr lang="en-ID" sz="27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menampilkan</a:t>
            </a:r>
            <a:r>
              <a:rPr lang="en-ID" sz="27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 masing-masing </a:t>
            </a:r>
            <a:r>
              <a:rPr lang="en-ID" sz="27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karakter</a:t>
            </a:r>
            <a:r>
              <a:rPr lang="en-ID" sz="27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ID" sz="27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menggunakan</a:t>
            </a:r>
            <a:r>
              <a:rPr lang="en-ID" sz="27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ID" sz="27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kode</a:t>
            </a:r>
            <a:r>
              <a:rPr lang="en-ID" sz="27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ID" sz="27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numerik</a:t>
            </a:r>
            <a:r>
              <a:rPr lang="en-ID" sz="27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ID" sz="27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kecil</a:t>
            </a:r>
            <a:r>
              <a:rPr lang="en-ID" sz="27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.</a:t>
            </a:r>
          </a:p>
          <a:p>
            <a:pPr algn="l"/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B</a:t>
            </a:r>
            <a:r>
              <a:rPr lang="en-ID" sz="27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erfungsi</a:t>
            </a:r>
            <a:r>
              <a:rPr lang="en-ID" sz="27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ID" sz="27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untuk</a:t>
            </a:r>
            <a:r>
              <a:rPr lang="en-ID" sz="27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ID" sz="27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menyimpan</a:t>
            </a:r>
            <a:r>
              <a:rPr lang="en-ID" sz="27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ID" sz="27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satu</a:t>
            </a:r>
            <a:r>
              <a:rPr lang="en-ID" sz="27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ID" sz="27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karakter</a:t>
            </a:r>
            <a:r>
              <a:rPr lang="en-ID" sz="27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ID" sz="27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huruf</a:t>
            </a:r>
            <a:r>
              <a:rPr lang="en-ID" sz="27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. </a:t>
            </a:r>
            <a:r>
              <a:rPr lang="en-ID" sz="27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Misalnya</a:t>
            </a:r>
            <a:r>
              <a:rPr lang="en-ID" sz="27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ID" sz="27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huruf</a:t>
            </a:r>
            <a:r>
              <a:rPr lang="en-ID" sz="27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 “a”, “b”, </a:t>
            </a:r>
            <a:r>
              <a:rPr lang="en-ID" sz="27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atau</a:t>
            </a:r>
            <a:r>
              <a:rPr lang="en-ID" sz="27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ID" sz="27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karakter</a:t>
            </a:r>
            <a:r>
              <a:rPr lang="en-ID" sz="27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ID" sz="27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huruf</a:t>
            </a:r>
            <a:r>
              <a:rPr lang="en-ID" sz="27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 </a:t>
            </a:r>
            <a:r>
              <a:rPr lang="en-ID" sz="2700" b="0" i="0" dirty="0" err="1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lainnya</a:t>
            </a:r>
            <a:r>
              <a:rPr lang="en-ID" sz="2700" b="0" i="0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.</a:t>
            </a:r>
          </a:p>
          <a:p>
            <a:pPr marL="0" indent="0" algn="just">
              <a:buNone/>
            </a:pPr>
            <a:endParaRPr lang="en-ID" sz="2700" dirty="0">
              <a:latin typeface="Century" panose="020406040505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8B9BCF-4ACC-4842-A799-5F48FF17849D}"/>
              </a:ext>
            </a:extLst>
          </p:cNvPr>
          <p:cNvSpPr txBox="1">
            <a:spLocks/>
          </p:cNvSpPr>
          <p:nvPr/>
        </p:nvSpPr>
        <p:spPr>
          <a:xfrm>
            <a:off x="630231" y="3173103"/>
            <a:ext cx="5289306" cy="625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7038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1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Century" panose="02040604050505020304" pitchFamily="18" charset="0"/>
              </a:rPr>
              <a:t>Character (Char)</a:t>
            </a:r>
            <a:endParaRPr lang="en-ID" sz="4800" dirty="0">
              <a:latin typeface="Century" panose="020406040505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BDB334A-22D8-216F-361F-3A83A8AFC3D0}"/>
              </a:ext>
            </a:extLst>
          </p:cNvPr>
          <p:cNvSpPr txBox="1">
            <a:spLocks/>
          </p:cNvSpPr>
          <p:nvPr/>
        </p:nvSpPr>
        <p:spPr>
          <a:xfrm>
            <a:off x="630231" y="7915668"/>
            <a:ext cx="2522043" cy="586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7038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1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Century" panose="02040604050505020304" pitchFamily="18" charset="0"/>
              </a:rPr>
              <a:t>Boolean</a:t>
            </a:r>
            <a:endParaRPr lang="en-ID" sz="4800" dirty="0">
              <a:latin typeface="Century" panose="020406040505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AA3DF9-7B00-F755-1132-7F330FE039CC}"/>
              </a:ext>
            </a:extLst>
          </p:cNvPr>
          <p:cNvSpPr txBox="1"/>
          <p:nvPr/>
        </p:nvSpPr>
        <p:spPr>
          <a:xfrm>
            <a:off x="237199" y="8721421"/>
            <a:ext cx="16534821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Boolean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adalah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jenis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tipe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data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selanjutnya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yang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perlu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dikuasai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sebelum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terjun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ke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dunia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pemrograman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Biasanya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digunakan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untuk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mewakili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nilai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yang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benar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dan salah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dalam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data.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Umumnya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,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nilai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yang salah (false) dan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benar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(true)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direpresentasikan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dengan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angka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0 (false) dan 1 (true).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Boolean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sendiri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hanya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bisa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merepresentasikan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dua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nilai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dengan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pertimbangan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seperti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hubungan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angka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yang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lebih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kecil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atau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lebih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besar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Berfungsi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menampung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nilai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logika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seperti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benar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(true) dan salah (false).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Tipe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data Boolean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dideklarasikan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dengan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kata “bool”.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B26C0D-5183-0EDA-2917-C2288CE2ADC5}"/>
              </a:ext>
            </a:extLst>
          </p:cNvPr>
          <p:cNvSpPr txBox="1">
            <a:spLocks/>
          </p:cNvSpPr>
          <p:nvPr/>
        </p:nvSpPr>
        <p:spPr>
          <a:xfrm>
            <a:off x="507620" y="226136"/>
            <a:ext cx="6518821" cy="625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7038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1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Century" panose="02040604050505020304" pitchFamily="18" charset="0"/>
              </a:rPr>
              <a:t>Double Floating Point</a:t>
            </a:r>
            <a:endParaRPr lang="en-ID" sz="4800" dirty="0">
              <a:latin typeface="Century" panose="020406040505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073BC2-1374-6D5E-2C47-60E0859B8F08}"/>
              </a:ext>
            </a:extLst>
          </p:cNvPr>
          <p:cNvSpPr txBox="1"/>
          <p:nvPr/>
        </p:nvSpPr>
        <p:spPr>
          <a:xfrm>
            <a:off x="237197" y="1266340"/>
            <a:ext cx="16534821" cy="1492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700" dirty="0" err="1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D" sz="27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igunakan</a:t>
            </a:r>
            <a:r>
              <a:rPr lang="en-ID" sz="27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7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7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7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menyimpan</a:t>
            </a:r>
            <a:r>
              <a:rPr lang="en-ID" sz="27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7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27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floating point </a:t>
            </a:r>
            <a:r>
              <a:rPr lang="en-ID" sz="27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presisi</a:t>
            </a:r>
            <a:r>
              <a:rPr lang="en-ID" sz="27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7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ganda</a:t>
            </a:r>
            <a:r>
              <a:rPr lang="en-ID" sz="27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7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27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7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27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7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desimal</a:t>
            </a:r>
            <a:r>
              <a:rPr lang="en-ID" sz="27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7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Tipe</a:t>
            </a:r>
            <a:r>
              <a:rPr lang="en-ID" sz="27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double floating point </a:t>
            </a:r>
            <a:r>
              <a:rPr lang="en-ID" sz="27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dideklarasikan</a:t>
            </a:r>
            <a:r>
              <a:rPr lang="en-ID" sz="27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7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7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kata “double” dan </a:t>
            </a:r>
            <a:r>
              <a:rPr lang="en-ID" sz="27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membutuhkan</a:t>
            </a:r>
            <a:r>
              <a:rPr lang="en-ID" sz="27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7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memori</a:t>
            </a:r>
            <a:r>
              <a:rPr lang="en-ID" sz="27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700" dirty="0" err="1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sebesar</a:t>
            </a:r>
            <a:r>
              <a:rPr lang="en-ID" sz="2700" dirty="0">
                <a:effectLst/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8 byte. </a:t>
            </a:r>
          </a:p>
        </p:txBody>
      </p:sp>
    </p:spTree>
    <p:extLst>
      <p:ext uri="{BB962C8B-B14F-4D97-AF65-F5344CB8AC3E}">
        <p14:creationId xmlns:p14="http://schemas.microsoft.com/office/powerpoint/2010/main" val="3594996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07327-1BF2-084D-CC3C-D23C9F7FD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864" y="1539910"/>
            <a:ext cx="16534821" cy="4685271"/>
          </a:xfrm>
        </p:spPr>
        <p:txBody>
          <a:bodyPr>
            <a:noAutofit/>
          </a:bodyPr>
          <a:lstStyle/>
          <a:p>
            <a:pPr algn="just"/>
            <a:r>
              <a:rPr lang="en-ID" sz="2700" dirty="0">
                <a:latin typeface="Century" panose="02040604050505020304" pitchFamily="18" charset="0"/>
              </a:rPr>
              <a:t>Array </a:t>
            </a:r>
            <a:r>
              <a:rPr lang="en-ID" sz="2700" dirty="0" err="1">
                <a:latin typeface="Century" panose="02040604050505020304" pitchFamily="18" charset="0"/>
              </a:rPr>
              <a:t>adalah</a:t>
            </a:r>
            <a:r>
              <a:rPr lang="en-ID" sz="2700" dirty="0">
                <a:latin typeface="Century" panose="02040604050505020304" pitchFamily="18" charset="0"/>
              </a:rPr>
              <a:t> </a:t>
            </a:r>
            <a:r>
              <a:rPr lang="en-ID" sz="2700" dirty="0" err="1">
                <a:latin typeface="Century" panose="02040604050505020304" pitchFamily="18" charset="0"/>
              </a:rPr>
              <a:t>tipe</a:t>
            </a:r>
            <a:r>
              <a:rPr lang="en-ID" sz="2700" dirty="0">
                <a:latin typeface="Century" panose="02040604050505020304" pitchFamily="18" charset="0"/>
              </a:rPr>
              <a:t> data </a:t>
            </a:r>
            <a:r>
              <a:rPr lang="en-ID" sz="2700" dirty="0" err="1">
                <a:latin typeface="Century" panose="02040604050505020304" pitchFamily="18" charset="0"/>
              </a:rPr>
              <a:t>berbentuk</a:t>
            </a:r>
            <a:r>
              <a:rPr lang="en-ID" sz="2700" dirty="0">
                <a:latin typeface="Century" panose="02040604050505020304" pitchFamily="18" charset="0"/>
              </a:rPr>
              <a:t> daftar yang </a:t>
            </a:r>
            <a:r>
              <a:rPr lang="en-ID" sz="2700" dirty="0" err="1">
                <a:latin typeface="Century" panose="02040604050505020304" pitchFamily="18" charset="0"/>
              </a:rPr>
              <a:t>mampu</a:t>
            </a:r>
            <a:r>
              <a:rPr lang="en-ID" sz="2700" dirty="0">
                <a:latin typeface="Century" panose="02040604050505020304" pitchFamily="18" charset="0"/>
              </a:rPr>
              <a:t> </a:t>
            </a:r>
            <a:r>
              <a:rPr lang="en-ID" sz="2700" dirty="0" err="1">
                <a:latin typeface="Century" panose="02040604050505020304" pitchFamily="18" charset="0"/>
              </a:rPr>
              <a:t>mengarsip</a:t>
            </a:r>
            <a:r>
              <a:rPr lang="en-ID" sz="2700" dirty="0">
                <a:latin typeface="Century" panose="02040604050505020304" pitchFamily="18" charset="0"/>
              </a:rPr>
              <a:t> </a:t>
            </a:r>
            <a:r>
              <a:rPr lang="en-ID" sz="2700" dirty="0" err="1">
                <a:latin typeface="Century" panose="02040604050505020304" pitchFamily="18" charset="0"/>
              </a:rPr>
              <a:t>sejumlah</a:t>
            </a:r>
            <a:r>
              <a:rPr lang="en-ID" sz="2700" dirty="0">
                <a:latin typeface="Century" panose="02040604050505020304" pitchFamily="18" charset="0"/>
              </a:rPr>
              <a:t> </a:t>
            </a:r>
            <a:r>
              <a:rPr lang="en-ID" sz="2700" dirty="0" err="1">
                <a:latin typeface="Century" panose="02040604050505020304" pitchFamily="18" charset="0"/>
              </a:rPr>
              <a:t>elemen</a:t>
            </a:r>
            <a:r>
              <a:rPr lang="en-ID" sz="2700" dirty="0">
                <a:latin typeface="Century" panose="02040604050505020304" pitchFamily="18" charset="0"/>
              </a:rPr>
              <a:t> </a:t>
            </a:r>
            <a:r>
              <a:rPr lang="en-ID" sz="2700" dirty="0" err="1">
                <a:latin typeface="Century" panose="02040604050505020304" pitchFamily="18" charset="0"/>
              </a:rPr>
              <a:t>dalam</a:t>
            </a:r>
            <a:r>
              <a:rPr lang="en-ID" sz="2700" dirty="0">
                <a:latin typeface="Century" panose="02040604050505020304" pitchFamily="18" charset="0"/>
              </a:rPr>
              <a:t> </a:t>
            </a:r>
            <a:r>
              <a:rPr lang="en-ID" sz="2700" dirty="0" err="1">
                <a:latin typeface="Century" panose="02040604050505020304" pitchFamily="18" charset="0"/>
              </a:rPr>
              <a:t>urutan</a:t>
            </a:r>
            <a:r>
              <a:rPr lang="en-ID" sz="2700" dirty="0">
                <a:latin typeface="Century" panose="02040604050505020304" pitchFamily="18" charset="0"/>
              </a:rPr>
              <a:t> </a:t>
            </a:r>
            <a:r>
              <a:rPr lang="en-ID" sz="2700" dirty="0" err="1">
                <a:latin typeface="Century" panose="02040604050505020304" pitchFamily="18" charset="0"/>
              </a:rPr>
              <a:t>tertentu</a:t>
            </a:r>
            <a:r>
              <a:rPr lang="en-ID" sz="2700" dirty="0">
                <a:latin typeface="Century" panose="02040604050505020304" pitchFamily="18" charset="0"/>
              </a:rPr>
              <a:t> </a:t>
            </a:r>
            <a:r>
              <a:rPr lang="en-ID" sz="2700" dirty="0" err="1">
                <a:latin typeface="Century" panose="02040604050505020304" pitchFamily="18" charset="0"/>
              </a:rPr>
              <a:t>dari</a:t>
            </a:r>
            <a:r>
              <a:rPr lang="en-ID" sz="2700" dirty="0">
                <a:latin typeface="Century" panose="02040604050505020304" pitchFamily="18" charset="0"/>
              </a:rPr>
              <a:t> </a:t>
            </a:r>
            <a:r>
              <a:rPr lang="en-ID" sz="2700" dirty="0" err="1">
                <a:latin typeface="Century" panose="02040604050505020304" pitchFamily="18" charset="0"/>
              </a:rPr>
              <a:t>seluruh</a:t>
            </a:r>
            <a:r>
              <a:rPr lang="en-ID" sz="2700" dirty="0">
                <a:latin typeface="Century" panose="02040604050505020304" pitchFamily="18" charset="0"/>
              </a:rPr>
              <a:t> data yang </a:t>
            </a:r>
            <a:r>
              <a:rPr lang="en-ID" sz="2700" dirty="0" err="1">
                <a:latin typeface="Century" panose="02040604050505020304" pitchFamily="18" charset="0"/>
              </a:rPr>
              <a:t>serupa</a:t>
            </a:r>
            <a:r>
              <a:rPr lang="en-ID" sz="2700" dirty="0">
                <a:latin typeface="Century" panose="02040604050505020304" pitchFamily="18" charset="0"/>
              </a:rPr>
              <a:t>. </a:t>
            </a:r>
          </a:p>
          <a:p>
            <a:pPr algn="just"/>
            <a:r>
              <a:rPr lang="en-ID" sz="2700" dirty="0" err="1">
                <a:latin typeface="Century" panose="02040604050505020304" pitchFamily="18" charset="0"/>
              </a:rPr>
              <a:t>Memiliki</a:t>
            </a:r>
            <a:r>
              <a:rPr lang="en-ID" sz="2700" dirty="0">
                <a:latin typeface="Century" panose="02040604050505020304" pitchFamily="18" charset="0"/>
              </a:rPr>
              <a:t> </a:t>
            </a:r>
            <a:r>
              <a:rPr lang="en-ID" sz="2700" dirty="0" err="1">
                <a:latin typeface="Century" panose="02040604050505020304" pitchFamily="18" charset="0"/>
              </a:rPr>
              <a:t>banyak</a:t>
            </a:r>
            <a:r>
              <a:rPr lang="en-ID" sz="2700" dirty="0">
                <a:latin typeface="Century" panose="02040604050505020304" pitchFamily="18" charset="0"/>
              </a:rPr>
              <a:t> </a:t>
            </a:r>
            <a:r>
              <a:rPr lang="en-ID" sz="2700" dirty="0" err="1">
                <a:latin typeface="Century" panose="02040604050505020304" pitchFamily="18" charset="0"/>
              </a:rPr>
              <a:t>elemen</a:t>
            </a:r>
            <a:r>
              <a:rPr lang="en-ID" sz="2700" dirty="0">
                <a:latin typeface="Century" panose="02040604050505020304" pitchFamily="18" charset="0"/>
              </a:rPr>
              <a:t> </a:t>
            </a:r>
            <a:r>
              <a:rPr lang="en-ID" sz="2700" dirty="0" err="1">
                <a:latin typeface="Century" panose="02040604050505020304" pitchFamily="18" charset="0"/>
              </a:rPr>
              <a:t>atau</a:t>
            </a:r>
            <a:r>
              <a:rPr lang="en-ID" sz="2700" dirty="0">
                <a:latin typeface="Century" panose="02040604050505020304" pitchFamily="18" charset="0"/>
              </a:rPr>
              <a:t> </a:t>
            </a:r>
            <a:r>
              <a:rPr lang="en-ID" sz="2700" dirty="0" err="1">
                <a:latin typeface="Century" panose="02040604050505020304" pitchFamily="18" charset="0"/>
              </a:rPr>
              <a:t>nilai</a:t>
            </a:r>
            <a:r>
              <a:rPr lang="en-ID" sz="2700" dirty="0">
                <a:latin typeface="Century" panose="02040604050505020304" pitchFamily="18" charset="0"/>
              </a:rPr>
              <a:t> </a:t>
            </a:r>
            <a:r>
              <a:rPr lang="en-ID" sz="2700" dirty="0" err="1">
                <a:latin typeface="Century" panose="02040604050505020304" pitchFamily="18" charset="0"/>
              </a:rPr>
              <a:t>struktur</a:t>
            </a:r>
            <a:r>
              <a:rPr lang="en-ID" sz="2700" dirty="0">
                <a:latin typeface="Century" panose="02040604050505020304" pitchFamily="18" charset="0"/>
              </a:rPr>
              <a:t> data yang </a:t>
            </a:r>
            <a:r>
              <a:rPr lang="en-ID" sz="2700" dirty="0" err="1">
                <a:latin typeface="Century" panose="02040604050505020304" pitchFamily="18" charset="0"/>
              </a:rPr>
              <a:t>diambil</a:t>
            </a:r>
            <a:r>
              <a:rPr lang="en-ID" sz="2700" dirty="0">
                <a:latin typeface="Century" panose="02040604050505020304" pitchFamily="18" charset="0"/>
              </a:rPr>
              <a:t> </a:t>
            </a:r>
            <a:r>
              <a:rPr lang="en-ID" sz="2700" dirty="0" err="1">
                <a:latin typeface="Century" panose="02040604050505020304" pitchFamily="18" charset="0"/>
              </a:rPr>
              <a:t>serta</a:t>
            </a:r>
            <a:r>
              <a:rPr lang="en-ID" sz="2700" dirty="0">
                <a:latin typeface="Century" panose="02040604050505020304" pitchFamily="18" charset="0"/>
              </a:rPr>
              <a:t> </a:t>
            </a:r>
            <a:r>
              <a:rPr lang="en-ID" sz="2700" dirty="0" err="1">
                <a:latin typeface="Century" panose="02040604050505020304" pitchFamily="18" charset="0"/>
              </a:rPr>
              <a:t>diterapkan</a:t>
            </a:r>
            <a:r>
              <a:rPr lang="en-ID" sz="2700" dirty="0">
                <a:latin typeface="Century" panose="02040604050505020304" pitchFamily="18" charset="0"/>
              </a:rPr>
              <a:t> </a:t>
            </a:r>
            <a:r>
              <a:rPr lang="en-ID" sz="2700" dirty="0" err="1">
                <a:latin typeface="Century" panose="02040604050505020304" pitchFamily="18" charset="0"/>
              </a:rPr>
              <a:t>menggunakan</a:t>
            </a:r>
            <a:r>
              <a:rPr lang="en-ID" sz="2700" dirty="0">
                <a:latin typeface="Century" panose="02040604050505020304" pitchFamily="18" charset="0"/>
              </a:rPr>
              <a:t> </a:t>
            </a:r>
            <a:r>
              <a:rPr lang="en-ID" sz="2700" dirty="0" err="1">
                <a:latin typeface="Century" panose="02040604050505020304" pitchFamily="18" charset="0"/>
              </a:rPr>
              <a:t>indeks</a:t>
            </a:r>
            <a:r>
              <a:rPr lang="en-ID" sz="2700" dirty="0">
                <a:latin typeface="Century" panose="02040604050505020304" pitchFamily="18" charset="0"/>
              </a:rPr>
              <a:t> integer </a:t>
            </a:r>
            <a:r>
              <a:rPr lang="en-ID" sz="2700" dirty="0" err="1">
                <a:latin typeface="Century" panose="02040604050505020304" pitchFamily="18" charset="0"/>
              </a:rPr>
              <a:t>seperti</a:t>
            </a:r>
            <a:r>
              <a:rPr lang="en-ID" sz="2700" dirty="0">
                <a:latin typeface="Century" panose="02040604050505020304" pitchFamily="18" charset="0"/>
              </a:rPr>
              <a:t> 0, 1, 3, 4, dan </a:t>
            </a:r>
            <a:r>
              <a:rPr lang="en-ID" sz="2700" dirty="0" err="1">
                <a:latin typeface="Century" panose="02040604050505020304" pitchFamily="18" charset="0"/>
              </a:rPr>
              <a:t>seterusnya</a:t>
            </a:r>
            <a:r>
              <a:rPr lang="en-ID" sz="2700" dirty="0">
                <a:latin typeface="Century" panose="02040604050505020304" pitchFamily="18" charset="0"/>
              </a:rPr>
              <a:t>.</a:t>
            </a:r>
          </a:p>
          <a:p>
            <a:pPr algn="just"/>
            <a:r>
              <a:rPr lang="en-ID" sz="2700" dirty="0" err="1">
                <a:latin typeface="Century" panose="02040604050505020304" pitchFamily="18" charset="0"/>
              </a:rPr>
              <a:t>Sebagai</a:t>
            </a:r>
            <a:r>
              <a:rPr lang="en-ID" sz="2700" dirty="0">
                <a:latin typeface="Century" panose="02040604050505020304" pitchFamily="18" charset="0"/>
              </a:rPr>
              <a:t> </a:t>
            </a:r>
            <a:r>
              <a:rPr lang="en-ID" sz="2700" dirty="0" err="1">
                <a:latin typeface="Century" panose="02040604050505020304" pitchFamily="18" charset="0"/>
              </a:rPr>
              <a:t>contoh</a:t>
            </a:r>
            <a:r>
              <a:rPr lang="en-ID" sz="2700" dirty="0">
                <a:latin typeface="Century" panose="02040604050505020304" pitchFamily="18" charset="0"/>
              </a:rPr>
              <a:t>, program </a:t>
            </a:r>
            <a:r>
              <a:rPr lang="en-ID" sz="2700" dirty="0" err="1">
                <a:latin typeface="Century" panose="02040604050505020304" pitchFamily="18" charset="0"/>
              </a:rPr>
              <a:t>aplikasi</a:t>
            </a:r>
            <a:r>
              <a:rPr lang="en-ID" sz="2700" dirty="0">
                <a:latin typeface="Century" panose="02040604050505020304" pitchFamily="18" charset="0"/>
              </a:rPr>
              <a:t> </a:t>
            </a:r>
            <a:r>
              <a:rPr lang="en-ID" sz="2700" dirty="0" err="1">
                <a:latin typeface="Century" panose="02040604050505020304" pitchFamily="18" charset="0"/>
              </a:rPr>
              <a:t>pengukur</a:t>
            </a:r>
            <a:r>
              <a:rPr lang="en-ID" sz="2700" dirty="0">
                <a:latin typeface="Century" panose="02040604050505020304" pitchFamily="18" charset="0"/>
              </a:rPr>
              <a:t> </a:t>
            </a:r>
            <a:r>
              <a:rPr lang="en-ID" sz="2700" dirty="0" err="1">
                <a:latin typeface="Century" panose="02040604050505020304" pitchFamily="18" charset="0"/>
              </a:rPr>
              <a:t>kalori</a:t>
            </a:r>
            <a:r>
              <a:rPr lang="en-ID" sz="2700" dirty="0">
                <a:latin typeface="Century" panose="02040604050505020304" pitchFamily="18" charset="0"/>
              </a:rPr>
              <a:t> </a:t>
            </a:r>
            <a:r>
              <a:rPr lang="en-ID" sz="2700" dirty="0" err="1">
                <a:latin typeface="Century" panose="02040604050505020304" pitchFamily="18" charset="0"/>
              </a:rPr>
              <a:t>dirancang</a:t>
            </a:r>
            <a:r>
              <a:rPr lang="en-ID" sz="2700" dirty="0">
                <a:latin typeface="Century" panose="02040604050505020304" pitchFamily="18" charset="0"/>
              </a:rPr>
              <a:t> </a:t>
            </a:r>
            <a:r>
              <a:rPr lang="en-ID" sz="2700" dirty="0" err="1">
                <a:latin typeface="Century" panose="02040604050505020304" pitchFamily="18" charset="0"/>
              </a:rPr>
              <a:t>dengan</a:t>
            </a:r>
            <a:r>
              <a:rPr lang="en-ID" sz="2700" dirty="0">
                <a:latin typeface="Century" panose="02040604050505020304" pitchFamily="18" charset="0"/>
              </a:rPr>
              <a:t> </a:t>
            </a:r>
            <a:r>
              <a:rPr lang="en-ID" sz="2700" dirty="0" err="1">
                <a:latin typeface="Century" panose="02040604050505020304" pitchFamily="18" charset="0"/>
              </a:rPr>
              <a:t>menyimpan</a:t>
            </a:r>
            <a:r>
              <a:rPr lang="en-ID" sz="2700" dirty="0">
                <a:latin typeface="Century" panose="02040604050505020304" pitchFamily="18" charset="0"/>
              </a:rPr>
              <a:t> </a:t>
            </a:r>
            <a:r>
              <a:rPr lang="en-ID" sz="2700" dirty="0" err="1">
                <a:latin typeface="Century" panose="02040604050505020304" pitchFamily="18" charset="0"/>
              </a:rPr>
              <a:t>lebih</a:t>
            </a:r>
            <a:r>
              <a:rPr lang="en-ID" sz="2700" dirty="0">
                <a:latin typeface="Century" panose="02040604050505020304" pitchFamily="18" charset="0"/>
              </a:rPr>
              <a:t> </a:t>
            </a:r>
            <a:r>
              <a:rPr lang="en-ID" sz="2700" dirty="0" err="1">
                <a:latin typeface="Century" panose="02040604050505020304" pitchFamily="18" charset="0"/>
              </a:rPr>
              <a:t>dari</a:t>
            </a:r>
            <a:r>
              <a:rPr lang="en-ID" sz="2700" dirty="0">
                <a:latin typeface="Century" panose="02040604050505020304" pitchFamily="18" charset="0"/>
              </a:rPr>
              <a:t> </a:t>
            </a:r>
            <a:r>
              <a:rPr lang="en-ID" sz="2700" dirty="0" err="1">
                <a:latin typeface="Century" panose="02040604050505020304" pitchFamily="18" charset="0"/>
              </a:rPr>
              <a:t>satu</a:t>
            </a:r>
            <a:r>
              <a:rPr lang="en-ID" sz="2700" dirty="0">
                <a:latin typeface="Century" panose="02040604050505020304" pitchFamily="18" charset="0"/>
              </a:rPr>
              <a:t> </a:t>
            </a:r>
            <a:r>
              <a:rPr lang="en-ID" sz="2700" dirty="0" err="1">
                <a:latin typeface="Century" panose="02040604050505020304" pitchFamily="18" charset="0"/>
              </a:rPr>
              <a:t>elemen</a:t>
            </a:r>
            <a:r>
              <a:rPr lang="en-ID" sz="2700" dirty="0">
                <a:latin typeface="Century" panose="02040604050505020304" pitchFamily="18" charset="0"/>
              </a:rPr>
              <a:t> </a:t>
            </a:r>
            <a:r>
              <a:rPr lang="en-ID" sz="2700" dirty="0" err="1">
                <a:latin typeface="Century" panose="02040604050505020304" pitchFamily="18" charset="0"/>
              </a:rPr>
              <a:t>dalam</a:t>
            </a:r>
            <a:r>
              <a:rPr lang="en-ID" sz="2700" dirty="0">
                <a:latin typeface="Century" panose="02040604050505020304" pitchFamily="18" charset="0"/>
              </a:rPr>
              <a:t> </a:t>
            </a:r>
            <a:r>
              <a:rPr lang="en-ID" sz="2700" dirty="0" err="1">
                <a:latin typeface="Century" panose="02040604050505020304" pitchFamily="18" charset="0"/>
              </a:rPr>
              <a:t>bentuk</a:t>
            </a:r>
            <a:r>
              <a:rPr lang="en-ID" sz="2700" dirty="0">
                <a:latin typeface="Century" panose="02040604050505020304" pitchFamily="18" charset="0"/>
              </a:rPr>
              <a:t> </a:t>
            </a:r>
            <a:r>
              <a:rPr lang="en-ID" sz="2700" dirty="0" err="1">
                <a:latin typeface="Century" panose="02040604050505020304" pitchFamily="18" charset="0"/>
              </a:rPr>
              <a:t>jenis</a:t>
            </a:r>
            <a:r>
              <a:rPr lang="en-ID" sz="2700" dirty="0">
                <a:latin typeface="Century" panose="02040604050505020304" pitchFamily="18" charset="0"/>
              </a:rPr>
              <a:t> </a:t>
            </a:r>
            <a:r>
              <a:rPr lang="en-ID" sz="2700" dirty="0" err="1">
                <a:latin typeface="Century" panose="02040604050505020304" pitchFamily="18" charset="0"/>
              </a:rPr>
              <a:t>olahraga</a:t>
            </a:r>
            <a:r>
              <a:rPr lang="en-ID" sz="2700" dirty="0">
                <a:latin typeface="Century" panose="02040604050505020304" pitchFamily="18" charset="0"/>
              </a:rPr>
              <a:t> yang </a:t>
            </a:r>
            <a:r>
              <a:rPr lang="en-ID" sz="2700" dirty="0" err="1">
                <a:latin typeface="Century" panose="02040604050505020304" pitchFamily="18" charset="0"/>
              </a:rPr>
              <a:t>dilakukan</a:t>
            </a:r>
            <a:r>
              <a:rPr lang="en-ID" sz="2700" dirty="0">
                <a:latin typeface="Century" panose="02040604050505020304" pitchFamily="18" charset="0"/>
              </a:rPr>
              <a:t>. </a:t>
            </a:r>
          </a:p>
          <a:p>
            <a:pPr algn="just"/>
            <a:r>
              <a:rPr lang="en-ID" sz="2700" dirty="0" err="1">
                <a:latin typeface="Century" panose="02040604050505020304" pitchFamily="18" charset="0"/>
              </a:rPr>
              <a:t>Dalam</a:t>
            </a:r>
            <a:r>
              <a:rPr lang="en-ID" sz="2700" dirty="0">
                <a:latin typeface="Century" panose="02040604050505020304" pitchFamily="18" charset="0"/>
              </a:rPr>
              <a:t> </a:t>
            </a:r>
            <a:r>
              <a:rPr lang="en-ID" sz="2700" dirty="0" err="1">
                <a:latin typeface="Century" panose="02040604050505020304" pitchFamily="18" charset="0"/>
              </a:rPr>
              <a:t>variabel</a:t>
            </a:r>
            <a:r>
              <a:rPr lang="en-ID" sz="2700" dirty="0">
                <a:latin typeface="Century" panose="02040604050505020304" pitchFamily="18" charset="0"/>
              </a:rPr>
              <a:t> yang </a:t>
            </a:r>
            <a:r>
              <a:rPr lang="en-ID" sz="2700" dirty="0" err="1">
                <a:latin typeface="Century" panose="02040604050505020304" pitchFamily="18" charset="0"/>
              </a:rPr>
              <a:t>berbentuk</a:t>
            </a:r>
            <a:r>
              <a:rPr lang="en-ID" sz="2700" dirty="0">
                <a:latin typeface="Century" panose="02040604050505020304" pitchFamily="18" charset="0"/>
              </a:rPr>
              <a:t> </a:t>
            </a:r>
            <a:r>
              <a:rPr lang="en-ID" sz="2700" dirty="0" err="1">
                <a:latin typeface="Century" panose="02040604050505020304" pitchFamily="18" charset="0"/>
              </a:rPr>
              <a:t>jenis</a:t>
            </a:r>
            <a:r>
              <a:rPr lang="en-ID" sz="2700" dirty="0">
                <a:latin typeface="Century" panose="02040604050505020304" pitchFamily="18" charset="0"/>
              </a:rPr>
              <a:t> </a:t>
            </a:r>
            <a:r>
              <a:rPr lang="en-ID" sz="2700" dirty="0" err="1">
                <a:latin typeface="Century" panose="02040604050505020304" pitchFamily="18" charset="0"/>
              </a:rPr>
              <a:t>olahraga</a:t>
            </a:r>
            <a:r>
              <a:rPr lang="en-ID" sz="2700" dirty="0">
                <a:latin typeface="Century" panose="02040604050505020304" pitchFamily="18" charset="0"/>
              </a:rPr>
              <a:t> </a:t>
            </a:r>
            <a:r>
              <a:rPr lang="en-ID" sz="2700" dirty="0" err="1">
                <a:latin typeface="Century" panose="02040604050505020304" pitchFamily="18" charset="0"/>
              </a:rPr>
              <a:t>ini</a:t>
            </a:r>
            <a:r>
              <a:rPr lang="en-ID" sz="2700" dirty="0">
                <a:latin typeface="Century" panose="02040604050505020304" pitchFamily="18" charset="0"/>
              </a:rPr>
              <a:t> </a:t>
            </a:r>
            <a:r>
              <a:rPr lang="en-ID" sz="2700" dirty="0" err="1">
                <a:latin typeface="Century" panose="02040604050505020304" pitchFamily="18" charset="0"/>
              </a:rPr>
              <a:t>akan</a:t>
            </a:r>
            <a:r>
              <a:rPr lang="en-ID" sz="2700" dirty="0">
                <a:latin typeface="Century" panose="02040604050505020304" pitchFamily="18" charset="0"/>
              </a:rPr>
              <a:t> </a:t>
            </a:r>
            <a:r>
              <a:rPr lang="en-ID" sz="2700" dirty="0" err="1">
                <a:latin typeface="Century" panose="02040604050505020304" pitchFamily="18" charset="0"/>
              </a:rPr>
              <a:t>diindeks</a:t>
            </a:r>
            <a:r>
              <a:rPr lang="en-ID" sz="2700" dirty="0">
                <a:latin typeface="Century" panose="02040604050505020304" pitchFamily="18" charset="0"/>
              </a:rPr>
              <a:t> </a:t>
            </a:r>
            <a:r>
              <a:rPr lang="en-ID" sz="2700" dirty="0" err="1">
                <a:latin typeface="Century" panose="02040604050505020304" pitchFamily="18" charset="0"/>
              </a:rPr>
              <a:t>empat</a:t>
            </a:r>
            <a:r>
              <a:rPr lang="en-ID" sz="2700" dirty="0">
                <a:latin typeface="Century" panose="02040604050505020304" pitchFamily="18" charset="0"/>
              </a:rPr>
              <a:t> </a:t>
            </a:r>
            <a:r>
              <a:rPr lang="en-ID" sz="2700" dirty="0" err="1">
                <a:latin typeface="Century" panose="02040604050505020304" pitchFamily="18" charset="0"/>
              </a:rPr>
              <a:t>nilai</a:t>
            </a:r>
            <a:r>
              <a:rPr lang="en-ID" sz="2700" dirty="0">
                <a:latin typeface="Century" panose="02040604050505020304" pitchFamily="18" charset="0"/>
              </a:rPr>
              <a:t> </a:t>
            </a:r>
            <a:r>
              <a:rPr lang="en-ID" sz="2700" dirty="0" err="1">
                <a:latin typeface="Century" panose="02040604050505020304" pitchFamily="18" charset="0"/>
              </a:rPr>
              <a:t>berupa</a:t>
            </a:r>
            <a:r>
              <a:rPr lang="en-ID" sz="2700" dirty="0">
                <a:latin typeface="Century" panose="02040604050505020304" pitchFamily="18" charset="0"/>
              </a:rPr>
              <a:t> 0 (bola basket), 1 (</a:t>
            </a:r>
            <a:r>
              <a:rPr lang="en-ID" sz="2700" dirty="0" err="1">
                <a:latin typeface="Century" panose="02040604050505020304" pitchFamily="18" charset="0"/>
              </a:rPr>
              <a:t>renang</a:t>
            </a:r>
            <a:r>
              <a:rPr lang="en-ID" sz="2700" dirty="0">
                <a:latin typeface="Century" panose="02040604050505020304" pitchFamily="18" charset="0"/>
              </a:rPr>
              <a:t>), 3 (jogging), dan 4 (</a:t>
            </a:r>
            <a:r>
              <a:rPr lang="en-ID" sz="2700" dirty="0" err="1">
                <a:latin typeface="Century" panose="02040604050505020304" pitchFamily="18" charset="0"/>
              </a:rPr>
              <a:t>bersepeda</a:t>
            </a:r>
            <a:r>
              <a:rPr lang="en-ID" sz="2700" dirty="0">
                <a:latin typeface="Century" panose="02040604050505020304" pitchFamily="18" charset="0"/>
              </a:rPr>
              <a:t>).</a:t>
            </a:r>
          </a:p>
          <a:p>
            <a:pPr algn="just"/>
            <a:r>
              <a:rPr lang="en-ID" sz="2700" dirty="0" err="1">
                <a:latin typeface="Century" panose="02040604050505020304" pitchFamily="18" charset="0"/>
              </a:rPr>
              <a:t>Berdasarkan</a:t>
            </a:r>
            <a:r>
              <a:rPr lang="en-ID" sz="2700" dirty="0">
                <a:latin typeface="Century" panose="02040604050505020304" pitchFamily="18" charset="0"/>
              </a:rPr>
              <a:t> </a:t>
            </a:r>
            <a:r>
              <a:rPr lang="en-ID" sz="2700" dirty="0" err="1">
                <a:latin typeface="Century" panose="02040604050505020304" pitchFamily="18" charset="0"/>
              </a:rPr>
              <a:t>hal</a:t>
            </a:r>
            <a:r>
              <a:rPr lang="en-ID" sz="2700" dirty="0">
                <a:latin typeface="Century" panose="02040604050505020304" pitchFamily="18" charset="0"/>
              </a:rPr>
              <a:t> </a:t>
            </a:r>
            <a:r>
              <a:rPr lang="en-ID" sz="2700" dirty="0" err="1">
                <a:latin typeface="Century" panose="02040604050505020304" pitchFamily="18" charset="0"/>
              </a:rPr>
              <a:t>tersebut</a:t>
            </a:r>
            <a:r>
              <a:rPr lang="en-ID" sz="2700" dirty="0">
                <a:latin typeface="Century" panose="02040604050505020304" pitchFamily="18" charset="0"/>
              </a:rPr>
              <a:t>, </a:t>
            </a:r>
            <a:r>
              <a:rPr lang="en-ID" sz="2700" dirty="0" err="1">
                <a:latin typeface="Century" panose="02040604050505020304" pitchFamily="18" charset="0"/>
              </a:rPr>
              <a:t>panjang</a:t>
            </a:r>
            <a:r>
              <a:rPr lang="en-ID" sz="2700" dirty="0">
                <a:latin typeface="Century" panose="02040604050505020304" pitchFamily="18" charset="0"/>
              </a:rPr>
              <a:t> array </a:t>
            </a:r>
            <a:r>
              <a:rPr lang="en-ID" sz="2700" dirty="0" err="1">
                <a:latin typeface="Century" panose="02040604050505020304" pitchFamily="18" charset="0"/>
              </a:rPr>
              <a:t>adalah</a:t>
            </a:r>
            <a:r>
              <a:rPr lang="en-ID" sz="2700" dirty="0">
                <a:latin typeface="Century" panose="02040604050505020304" pitchFamily="18" charset="0"/>
              </a:rPr>
              <a:t> 4 </a:t>
            </a:r>
            <a:r>
              <a:rPr lang="en-ID" sz="2700" dirty="0" err="1">
                <a:latin typeface="Century" panose="02040604050505020304" pitchFamily="18" charset="0"/>
              </a:rPr>
              <a:t>karena</a:t>
            </a:r>
            <a:r>
              <a:rPr lang="en-ID" sz="2700" dirty="0">
                <a:latin typeface="Century" panose="02040604050505020304" pitchFamily="18" charset="0"/>
              </a:rPr>
              <a:t> </a:t>
            </a:r>
            <a:r>
              <a:rPr lang="en-ID" sz="2700" dirty="0" err="1">
                <a:latin typeface="Century" panose="02040604050505020304" pitchFamily="18" charset="0"/>
              </a:rPr>
              <a:t>mencakup</a:t>
            </a:r>
            <a:r>
              <a:rPr lang="en-ID" sz="2700" dirty="0">
                <a:latin typeface="Century" panose="02040604050505020304" pitchFamily="18" charset="0"/>
              </a:rPr>
              <a:t> </a:t>
            </a:r>
            <a:r>
              <a:rPr lang="en-ID" sz="2700" dirty="0" err="1">
                <a:latin typeface="Century" panose="02040604050505020304" pitchFamily="18" charset="0"/>
              </a:rPr>
              <a:t>empat</a:t>
            </a:r>
            <a:r>
              <a:rPr lang="en-ID" sz="2700" dirty="0">
                <a:latin typeface="Century" panose="02040604050505020304" pitchFamily="18" charset="0"/>
              </a:rPr>
              <a:t> </a:t>
            </a:r>
            <a:r>
              <a:rPr lang="en-ID" sz="2700" dirty="0" err="1">
                <a:latin typeface="Century" panose="02040604050505020304" pitchFamily="18" charset="0"/>
              </a:rPr>
              <a:t>elemen</a:t>
            </a:r>
            <a:r>
              <a:rPr lang="en-ID" sz="2700" dirty="0">
                <a:latin typeface="Century" panose="02040604050505020304" pitchFamily="18" charset="0"/>
              </a:rPr>
              <a:t> </a:t>
            </a:r>
            <a:r>
              <a:rPr lang="en-ID" sz="2700" dirty="0" err="1">
                <a:latin typeface="Century" panose="02040604050505020304" pitchFamily="18" charset="0"/>
              </a:rPr>
              <a:t>olahraga</a:t>
            </a:r>
            <a:r>
              <a:rPr lang="en-ID" sz="2700" dirty="0">
                <a:latin typeface="Century" panose="02040604050505020304" pitchFamily="18" charset="0"/>
              </a:rPr>
              <a:t> yang </a:t>
            </a:r>
            <a:r>
              <a:rPr lang="en-ID" sz="2700" dirty="0" err="1">
                <a:latin typeface="Century" panose="02040604050505020304" pitchFamily="18" charset="0"/>
              </a:rPr>
              <a:t>berbeda</a:t>
            </a:r>
            <a:r>
              <a:rPr lang="en-ID" sz="2700" dirty="0">
                <a:latin typeface="Century" panose="02040604050505020304" pitchFamily="18" charset="0"/>
              </a:rPr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8B9BCF-4ACC-4842-A799-5F48FF17849D}"/>
              </a:ext>
            </a:extLst>
          </p:cNvPr>
          <p:cNvSpPr txBox="1">
            <a:spLocks/>
          </p:cNvSpPr>
          <p:nvPr/>
        </p:nvSpPr>
        <p:spPr>
          <a:xfrm>
            <a:off x="630231" y="377267"/>
            <a:ext cx="1920464" cy="625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7038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1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Century" panose="02040604050505020304" pitchFamily="18" charset="0"/>
              </a:rPr>
              <a:t>Array</a:t>
            </a:r>
            <a:endParaRPr lang="en-ID" sz="4800" dirty="0">
              <a:latin typeface="Century" panose="020406040505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BDB334A-22D8-216F-361F-3A83A8AFC3D0}"/>
              </a:ext>
            </a:extLst>
          </p:cNvPr>
          <p:cNvSpPr txBox="1">
            <a:spLocks/>
          </p:cNvSpPr>
          <p:nvPr/>
        </p:nvSpPr>
        <p:spPr>
          <a:xfrm>
            <a:off x="630231" y="6947500"/>
            <a:ext cx="2522043" cy="586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70389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1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Century" panose="02040604050505020304" pitchFamily="18" charset="0"/>
              </a:rPr>
              <a:t>String</a:t>
            </a:r>
            <a:endParaRPr lang="en-ID" sz="4800" dirty="0">
              <a:latin typeface="Century" panose="020406040505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AA3DF9-7B00-F755-1132-7F330FE039CC}"/>
              </a:ext>
            </a:extLst>
          </p:cNvPr>
          <p:cNvSpPr txBox="1"/>
          <p:nvPr/>
        </p:nvSpPr>
        <p:spPr>
          <a:xfrm>
            <a:off x="282863" y="8024013"/>
            <a:ext cx="1653482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Jenis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tipe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data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terakhir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yang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sering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dimanfaatkan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dalam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dunia programming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adalah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string.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Menurut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Amplitude, string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merupakan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jenis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data type yang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sering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dianggap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paling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populer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String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adalah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kumpulan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dari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urutan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karakter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dan data yang paling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umum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digunakan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untuk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menyimpan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teks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String juga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dapat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menyertakan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angka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dan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simbol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,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namun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string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akan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selalu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diperlakukan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sebagai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teks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Sebagai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contoh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,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nomor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telepon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biasanya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disimpan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sebagai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string (+1-999-666-3333),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tetapi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,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ia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juga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dapat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disimpan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sebagai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bilangan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bulat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(9996663333).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Berfungsi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menampung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kumpulan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karakter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seperti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kata dan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kalimat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Tipe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data string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dideklarasikan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</a:t>
            </a:r>
            <a:r>
              <a:rPr lang="en-ID" sz="2700" dirty="0" err="1">
                <a:solidFill>
                  <a:srgbClr val="000000"/>
                </a:solidFill>
                <a:latin typeface="Century" panose="02040604050505020304" pitchFamily="18" charset="0"/>
              </a:rPr>
              <a:t>dengan</a:t>
            </a:r>
            <a:r>
              <a:rPr lang="en-ID" sz="2700" dirty="0">
                <a:solidFill>
                  <a:srgbClr val="000000"/>
                </a:solidFill>
                <a:latin typeface="Century" panose="02040604050505020304" pitchFamily="18" charset="0"/>
              </a:rPr>
              <a:t> kata “string”.</a:t>
            </a:r>
          </a:p>
        </p:txBody>
      </p:sp>
    </p:spTree>
    <p:extLst>
      <p:ext uri="{BB962C8B-B14F-4D97-AF65-F5344CB8AC3E}">
        <p14:creationId xmlns:p14="http://schemas.microsoft.com/office/powerpoint/2010/main" val="2495979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1363</Words>
  <Application>Microsoft Office PowerPoint</Application>
  <PresentationFormat>Custom</PresentationFormat>
  <Paragraphs>123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Century</vt:lpstr>
      <vt:lpstr>Sitka Heading Semibold</vt:lpstr>
      <vt:lpstr>Office Theme</vt:lpstr>
      <vt:lpstr>Tugas Algoritma 2 STUDI KASUS </vt:lpstr>
      <vt:lpstr>Studi Kasus Sistem Informasi di Rumah Sakit Citra Sari</vt:lpstr>
      <vt:lpstr>PowerPoint Presentation</vt:lpstr>
      <vt:lpstr>PowerPoint Presentation</vt:lpstr>
      <vt:lpstr>PowerPoint Presentation</vt:lpstr>
      <vt:lpstr>Tipe Data dalam Programming</vt:lpstr>
      <vt:lpstr>Jenis-Jenis Tipe Data </vt:lpstr>
      <vt:lpstr>PowerPoint Presentation</vt:lpstr>
      <vt:lpstr>PowerPoint Presentation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 Kasus Sistem Informasi di Rumah Sakit Citra Sari</dc:title>
  <dc:creator>DM-03</dc:creator>
  <cp:lastModifiedBy>DM-03</cp:lastModifiedBy>
  <cp:revision>2</cp:revision>
  <dcterms:created xsi:type="dcterms:W3CDTF">2022-07-08T03:01:10Z</dcterms:created>
  <dcterms:modified xsi:type="dcterms:W3CDTF">2022-07-08T07:33:20Z</dcterms:modified>
</cp:coreProperties>
</file>