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7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66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7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458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715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327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50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023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84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012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2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453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83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824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5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864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E00AE2-67F6-4D7A-8BD2-54CD91FA5859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087423-6A8C-4435-8C51-6F2992931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420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4117-0C7D-7A1F-0FD8-54299696A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48817"/>
            <a:ext cx="12192000" cy="991198"/>
          </a:xfrm>
        </p:spPr>
        <p:txBody>
          <a:bodyPr/>
          <a:lstStyle/>
          <a:p>
            <a:r>
              <a:rPr lang="en-US" sz="4800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Algoritma</a:t>
            </a:r>
            <a:r>
              <a:rPr lang="en-US" sz="4800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sz="4800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Pengurutan</a:t>
            </a:r>
            <a:endParaRPr lang="en-ID" sz="4800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7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217A016-69DF-B548-D180-8FB8A900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21" y="842794"/>
            <a:ext cx="10347157" cy="126331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Algoritma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Pengurutan</a:t>
            </a:r>
            <a:b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</a:b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Insertion Sort</a:t>
            </a:r>
            <a:endParaRPr lang="en-ID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8A5F9B-0274-4A85-B14C-3DA32DF8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593" y="3723106"/>
            <a:ext cx="2715004" cy="647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BA847F-F7DF-E460-1948-4B232D0B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859" y="2858604"/>
            <a:ext cx="2715004" cy="46679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2049D2D-ECA9-54C6-2011-196F67865664}"/>
              </a:ext>
            </a:extLst>
          </p:cNvPr>
          <p:cNvSpPr txBox="1">
            <a:spLocks/>
          </p:cNvSpPr>
          <p:nvPr/>
        </p:nvSpPr>
        <p:spPr>
          <a:xfrm>
            <a:off x="8419154" y="2944394"/>
            <a:ext cx="2348987" cy="381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Hasil Output</a:t>
            </a:r>
            <a:endParaRPr lang="en-ID" sz="2400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55B0C-90DA-E934-E2C8-6E28C50BD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859" y="3325394"/>
            <a:ext cx="3953427" cy="1857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E6505C-5A34-F250-C792-347A11005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859" y="5183028"/>
            <a:ext cx="2048161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4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217A016-69DF-B548-D180-8FB8A900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21" y="842794"/>
            <a:ext cx="10347157" cy="126331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Algoritma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Pengurutan</a:t>
            </a:r>
            <a:b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</a:b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Merge Sort</a:t>
            </a:r>
            <a:endParaRPr lang="en-ID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8A5F9B-0274-4A85-B14C-3DA32DF8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593" y="3723106"/>
            <a:ext cx="2715004" cy="647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BA847F-F7DF-E460-1948-4B232D0B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71" y="2576006"/>
            <a:ext cx="2715004" cy="46679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2049D2D-ECA9-54C6-2011-196F67865664}"/>
              </a:ext>
            </a:extLst>
          </p:cNvPr>
          <p:cNvSpPr txBox="1">
            <a:spLocks/>
          </p:cNvSpPr>
          <p:nvPr/>
        </p:nvSpPr>
        <p:spPr>
          <a:xfrm>
            <a:off x="8419154" y="2944394"/>
            <a:ext cx="2348987" cy="381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Hasil Output</a:t>
            </a:r>
            <a:endParaRPr lang="en-ID" sz="2400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D959A-D80A-94AF-D5C9-66A2F94E5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36" y="3042796"/>
            <a:ext cx="3439580" cy="1539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47B2F-C9CE-6724-6831-63477695E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037" y="2565333"/>
            <a:ext cx="2877826" cy="3202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72A039-458A-CF93-20AB-2978C017A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037" y="5767521"/>
            <a:ext cx="1384116" cy="411280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BFA22-8806-7D4C-E28F-C54477FD37CF}"/>
              </a:ext>
            </a:extLst>
          </p:cNvPr>
          <p:cNvCxnSpPr>
            <a:stCxn id="4" idx="2"/>
            <a:endCxn id="8" idx="1"/>
          </p:cNvCxnSpPr>
          <p:nvPr/>
        </p:nvCxnSpPr>
        <p:spPr>
          <a:xfrm rot="5400000" flipH="1" flipV="1">
            <a:off x="3454185" y="3360567"/>
            <a:ext cx="415991" cy="2027711"/>
          </a:xfrm>
          <a:prstGeom prst="bentConnector4">
            <a:avLst>
              <a:gd name="adj1" fmla="val -211671"/>
              <a:gd name="adj2" fmla="val 924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85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217A016-69DF-B548-D180-8FB8A900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21" y="842794"/>
            <a:ext cx="10347157" cy="126331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Algoritma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Pengurutan</a:t>
            </a:r>
            <a:b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</a:b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Quick Sort</a:t>
            </a:r>
            <a:endParaRPr lang="en-ID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8A5F9B-0274-4A85-B14C-3DA32DF8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593" y="3723106"/>
            <a:ext cx="2715004" cy="647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BA847F-F7DF-E460-1948-4B232D0B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0" y="1945275"/>
            <a:ext cx="2715004" cy="46679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2049D2D-ECA9-54C6-2011-196F67865664}"/>
              </a:ext>
            </a:extLst>
          </p:cNvPr>
          <p:cNvSpPr txBox="1">
            <a:spLocks/>
          </p:cNvSpPr>
          <p:nvPr/>
        </p:nvSpPr>
        <p:spPr>
          <a:xfrm>
            <a:off x="8419154" y="2944394"/>
            <a:ext cx="2348987" cy="381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Hasil Output</a:t>
            </a:r>
            <a:endParaRPr lang="en-ID" sz="2400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BD187-129B-A94F-4037-015B7987D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90" y="2401462"/>
            <a:ext cx="4544059" cy="1905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01BA25-8507-453A-111F-C3485E9FF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990" y="4306728"/>
            <a:ext cx="4696480" cy="2057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BF202C-9671-65B3-2AE8-935F118F9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951" y="5840467"/>
            <a:ext cx="1686160" cy="523948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9F49FDE-14D0-27AF-9F82-D84F0EE39AF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5534470" y="5335572"/>
            <a:ext cx="480481" cy="766869"/>
          </a:xfrm>
          <a:prstGeom prst="bentConnector3">
            <a:avLst>
              <a:gd name="adj1" fmla="val 433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7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0FA7CC-489F-25A3-B2F1-09EE99F7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599265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Selamat</a:t>
            </a:r>
            <a:r>
              <a:rPr lang="en-US" sz="4800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sz="4800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Belajar</a:t>
            </a:r>
            <a:r>
              <a:rPr lang="en-US" sz="4800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…!!</a:t>
            </a:r>
            <a:endParaRPr lang="en-ID" sz="4800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4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3D8E-4EEF-0AF5-F546-828043AC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Pengurutan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(Sorting)</a:t>
            </a:r>
            <a:endParaRPr lang="en-ID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F993-F3A8-0091-6829-D2CD5F46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3906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singkatnya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, </a:t>
            </a:r>
            <a:r>
              <a:rPr lang="en-ID" dirty="0">
                <a:solidFill>
                  <a:srgbClr val="333333"/>
                </a:solidFill>
                <a:latin typeface="Sitka Heading Semibold" pitchFamily="2" charset="0"/>
              </a:rPr>
              <a:t>S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orting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metode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pengurutan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data. </a:t>
            </a:r>
          </a:p>
          <a:p>
            <a:pPr algn="just"/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garis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besarnya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, Sorting (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Pengurutan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suatu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penyusunan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kembali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kumpulan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objek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menggunakan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aturan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tertentu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 </a:t>
            </a: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Sorting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disebut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juga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suatu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algoritma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meletakkan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kumpulan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urutan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tertentu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berdasarkan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satu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beberapa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kunci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tiap-tiap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 </a:t>
            </a:r>
          </a:p>
          <a:p>
            <a:pPr algn="just"/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Pengurutan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sorting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merupakan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dasar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ada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sebuah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algoritma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struktur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Penggunaan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algoritma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sorting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pula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diaplikasikan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algoritma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Python. </a:t>
            </a:r>
          </a:p>
          <a:p>
            <a:pPr algn="just"/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Tujuan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utama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pengurutan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sorting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mengurutkan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berdasarkan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keinginan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baik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itu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terendah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maupun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tertinggi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sehingga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dihasilkan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terstruktur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teratur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sesuai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kebutuhan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  <a:endParaRPr lang="en-ID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0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3D8E-4EEF-0AF5-F546-828043AC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33" y="870291"/>
            <a:ext cx="10347157" cy="766004"/>
          </a:xfrm>
        </p:spPr>
        <p:txBody>
          <a:bodyPr>
            <a:normAutofit/>
          </a:bodyPr>
          <a:lstStyle/>
          <a:p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Jenis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Jenis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Algoritma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Pengurutan</a:t>
            </a:r>
            <a:endParaRPr lang="en-ID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F993-F3A8-0091-6829-D2CD5F46A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833" y="2117506"/>
            <a:ext cx="10347156" cy="3725824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D" b="1" dirty="0">
                <a:solidFill>
                  <a:srgbClr val="333333"/>
                </a:solidFill>
                <a:latin typeface="Century Schoolbook" panose="02040604050505020304" pitchFamily="18" charset="0"/>
              </a:rPr>
              <a:t>1</a:t>
            </a:r>
            <a:r>
              <a:rPr lang="en-ID" b="1" i="0" dirty="0">
                <a:solidFill>
                  <a:srgbClr val="333333"/>
                </a:solidFill>
                <a:effectLst/>
                <a:latin typeface="Century Schoolbook" panose="02040604050505020304" pitchFamily="18" charset="0"/>
              </a:rPr>
              <a:t>. Selection Sort</a:t>
            </a:r>
          </a:p>
          <a:p>
            <a:pPr marL="0" indent="0" algn="just" rtl="0">
              <a:buNone/>
            </a:pP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	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Algoritma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selection sort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merupakan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pengurutan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konsep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memilih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nilai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paling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rendah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menukar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tersebut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 Nilai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dimulai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1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n,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dimana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merupakan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jumlah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total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dikurangi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satu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marL="0" indent="0" algn="l" rtl="0">
              <a:buNone/>
            </a:pP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Analogi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algoritma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selection sort 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Memulai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pengecekan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1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hingga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n.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Menentukan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bilangan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index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terkecil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bilangan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tersebut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Menukar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bilangan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index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terkecil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bilangan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pertama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Begitu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seterusnya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hingga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berhasil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diurutkan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semuanya</a:t>
            </a:r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marL="0" indent="0" algn="just">
              <a:buNone/>
            </a:pPr>
            <a:endParaRPr lang="en-ID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3D8E-4EEF-0AF5-F546-828043AC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33" y="870291"/>
            <a:ext cx="10347157" cy="766004"/>
          </a:xfrm>
        </p:spPr>
        <p:txBody>
          <a:bodyPr>
            <a:normAutofit/>
          </a:bodyPr>
          <a:lstStyle/>
          <a:p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Jenis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Jenis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Algoritma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Pengurutan</a:t>
            </a:r>
            <a:endParaRPr lang="en-ID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F993-F3A8-0091-6829-D2CD5F46A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832" y="1957136"/>
            <a:ext cx="10347156" cy="4219075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en-ID" sz="5500" b="1" i="0" dirty="0">
                <a:solidFill>
                  <a:srgbClr val="333333"/>
                </a:solidFill>
                <a:effectLst/>
                <a:latin typeface="Century Schoolbook" panose="02040604050505020304" pitchFamily="18" charset="0"/>
              </a:rPr>
              <a:t>2. Bubble Sort</a:t>
            </a:r>
          </a:p>
          <a:p>
            <a:pPr algn="l" rtl="0"/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	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Algoritma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bubble sort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cukup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populer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dan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sederhana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 Proses pada bubble sort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dilakukan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pertukaran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di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sebelahnya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secara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terus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menerus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hingga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dalam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suatu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iterasi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tertentu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tidak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ada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lagi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perubahan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atau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pertukaran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Algoritma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bubble sort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termasuk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dalam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kategori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algoritma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comparison sort,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karena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menggunakan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perbandingan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pada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operasi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antar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nya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algn="l" rtl="0"/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Analogi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algoritma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bubble sort :</a:t>
            </a:r>
          </a:p>
          <a:p>
            <a:pPr marL="685800" indent="-685800" algn="l" rtl="0">
              <a:buFont typeface="Arial" panose="020B0604020202020204" pitchFamily="34" charset="0"/>
              <a:buChar char="•"/>
            </a:pP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Bandingkan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nilai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pada data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satu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dua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marL="685800" indent="-685800" algn="l" rtl="0">
              <a:buFont typeface="Arial" panose="020B0604020202020204" pitchFamily="34" charset="0"/>
              <a:buChar char="•"/>
            </a:pP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Apabila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nilai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satu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lebih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besar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dari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dua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maka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tukar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posisinya</a:t>
            </a:r>
            <a:r>
              <a:rPr lang="en-ID" sz="5000" dirty="0">
                <a:solidFill>
                  <a:srgbClr val="333333"/>
                </a:solidFill>
                <a:latin typeface="Sitka Heading Semibold" pitchFamily="2" charset="0"/>
              </a:rPr>
              <a:t>.</a:t>
            </a:r>
            <a:endParaRPr lang="en-ID" sz="5000" b="0" i="0" dirty="0">
              <a:solidFill>
                <a:srgbClr val="333333"/>
              </a:solidFill>
              <a:effectLst/>
              <a:latin typeface="Sitka Heading Semibold" pitchFamily="2" charset="0"/>
            </a:endParaRPr>
          </a:p>
          <a:p>
            <a:pPr marL="685800" indent="-685800" algn="l" rtl="0">
              <a:buFont typeface="Arial" panose="020B0604020202020204" pitchFamily="34" charset="0"/>
              <a:buChar char="•"/>
            </a:pP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Kemudian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yang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lebih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besar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tersebut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dibandingkan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lagi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ketiga</a:t>
            </a:r>
            <a:r>
              <a:rPr lang="en-ID" sz="5000" dirty="0">
                <a:solidFill>
                  <a:srgbClr val="333333"/>
                </a:solidFill>
                <a:latin typeface="Sitka Heading Semibold" pitchFamily="2" charset="0"/>
              </a:rPr>
              <a:t>.</a:t>
            </a:r>
            <a:endParaRPr lang="en-ID" sz="5000" b="0" i="0" dirty="0">
              <a:solidFill>
                <a:srgbClr val="333333"/>
              </a:solidFill>
              <a:effectLst/>
              <a:latin typeface="Sitka Heading Semibold" pitchFamily="2" charset="0"/>
            </a:endParaRPr>
          </a:p>
          <a:p>
            <a:pPr marL="685800" indent="-685800" algn="l" rtl="0">
              <a:buFont typeface="Arial" panose="020B0604020202020204" pitchFamily="34" charset="0"/>
              <a:buChar char="•"/>
            </a:pP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Apabila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tiga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lebih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kecil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dari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dua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maka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tukar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posisinya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marL="685800" indent="-685800" algn="l" rtl="0">
              <a:buFont typeface="Arial" panose="020B0604020202020204" pitchFamily="34" charset="0"/>
              <a:buChar char="•"/>
            </a:pP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Dan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begitu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seterusnya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hingga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semua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yang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ada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menjadi</a:t>
            </a:r>
            <a:r>
              <a:rPr lang="en-ID" sz="5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5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terurut</a:t>
            </a:r>
            <a:r>
              <a:rPr lang="en-ID" sz="5000" dirty="0">
                <a:solidFill>
                  <a:srgbClr val="333333"/>
                </a:solidFill>
                <a:latin typeface="Sitka Heading Semibold" pitchFamily="2" charset="0"/>
              </a:rPr>
              <a:t>.</a:t>
            </a:r>
            <a:br>
              <a:rPr lang="en-ID" sz="3200" dirty="0">
                <a:latin typeface="Sitka Heading Semibold" pitchFamily="2" charset="0"/>
              </a:rPr>
            </a:br>
            <a:endParaRPr lang="en-ID" sz="32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3D8E-4EEF-0AF5-F546-828043AC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33" y="870291"/>
            <a:ext cx="10347157" cy="766004"/>
          </a:xfrm>
        </p:spPr>
        <p:txBody>
          <a:bodyPr>
            <a:normAutofit/>
          </a:bodyPr>
          <a:lstStyle/>
          <a:p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Jenis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Jenis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Algoritma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Pengurutan</a:t>
            </a:r>
            <a:endParaRPr lang="en-ID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F993-F3A8-0091-6829-D2CD5F46A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422" y="1957136"/>
            <a:ext cx="10347156" cy="4170948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ID" sz="4600" b="1" dirty="0">
                <a:solidFill>
                  <a:srgbClr val="333333"/>
                </a:solidFill>
                <a:latin typeface="Century Schoolbook" panose="02040604050505020304" pitchFamily="18" charset="0"/>
              </a:rPr>
              <a:t>3</a:t>
            </a:r>
            <a:r>
              <a:rPr lang="en-ID" sz="4600" b="1" i="0" dirty="0">
                <a:solidFill>
                  <a:srgbClr val="333333"/>
                </a:solidFill>
                <a:effectLst/>
                <a:latin typeface="Century Schoolbook" panose="02040604050505020304" pitchFamily="18" charset="0"/>
              </a:rPr>
              <a:t>. Insertion Sort</a:t>
            </a:r>
          </a:p>
          <a:p>
            <a:pPr algn="l" rtl="0"/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	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Algoritma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insertion sort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merupakan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suatu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metode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pengurutan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melakukan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penempatan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setiap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pada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posisinya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membandingkan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data-data yang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telah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ada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Prinsip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dari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insertion sort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adalah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membagi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yang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akan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diurutkan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menjadi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dua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kelompok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,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satu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kelompok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yang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belum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diurutkan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dan yang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satunya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lagi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sudah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diurutkan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,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yang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pertama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diambil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dari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kelompok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list yang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belum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diurutkan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dan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kemudian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ditempatkan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sesuai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posisinya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pada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bagian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lain yang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belum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diurutkan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algn="l" rtl="0"/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Analogi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Algoritma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insertion sort :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Membandingkan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kedua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kesatu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Apabila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dua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lebih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kecil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maka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tukar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posisinya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Data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ketiga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dibandingkan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kesatu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dan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kedua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Apabila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ketiga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lebih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kecil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tukar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lagi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posisinya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Data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keempat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dibandingkan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ketiga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hingga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kesatu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Apabila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keempat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lebih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kecil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dari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ketiga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maka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letakkan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keempat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posisi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paling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depan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Begitu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seterusnya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hingga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tidak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ada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lagi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yang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dapat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34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dipindahkan</a:t>
            </a:r>
            <a:r>
              <a:rPr lang="en-ID" sz="34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algn="l" rtl="0"/>
            <a:endParaRPr lang="en-ID" sz="32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49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3D8E-4EEF-0AF5-F546-828043AC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33" y="870291"/>
            <a:ext cx="10347157" cy="766004"/>
          </a:xfrm>
        </p:spPr>
        <p:txBody>
          <a:bodyPr>
            <a:normAutofit/>
          </a:bodyPr>
          <a:lstStyle/>
          <a:p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Jenis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Jenis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Algoritma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Pengurutan</a:t>
            </a:r>
            <a:endParaRPr lang="en-ID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F993-F3A8-0091-6829-D2CD5F46A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422" y="1851522"/>
            <a:ext cx="10347156" cy="4427623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ID" sz="8800" b="1" i="0" dirty="0">
                <a:solidFill>
                  <a:srgbClr val="333333"/>
                </a:solidFill>
                <a:effectLst/>
                <a:latin typeface="Century Schoolbook" panose="02040604050505020304" pitchFamily="18" charset="0"/>
              </a:rPr>
              <a:t>4. </a:t>
            </a:r>
            <a:r>
              <a:rPr lang="en-ID" sz="8800" b="1" dirty="0">
                <a:solidFill>
                  <a:srgbClr val="333333"/>
                </a:solidFill>
                <a:latin typeface="Century Schoolbook" panose="02040604050505020304" pitchFamily="18" charset="0"/>
              </a:rPr>
              <a:t>Merge</a:t>
            </a:r>
            <a:r>
              <a:rPr lang="en-ID" sz="8800" b="1" i="0" dirty="0">
                <a:solidFill>
                  <a:srgbClr val="333333"/>
                </a:solidFill>
                <a:effectLst/>
                <a:latin typeface="Century Schoolbook" panose="02040604050505020304" pitchFamily="18" charset="0"/>
              </a:rPr>
              <a:t> Sort</a:t>
            </a:r>
          </a:p>
          <a:p>
            <a:pPr algn="l" fontAlgn="base"/>
            <a:r>
              <a:rPr lang="en-ID" sz="55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	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Algoritma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merge sort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merupakan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salah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satu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pengurutan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metode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memecah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kemudian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mengolah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untuk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diselesaikan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pada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setiap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bagian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dan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menggabungkan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kembali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sehingga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tersebut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berhasil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tersusun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 Merge sort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dalam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menyelesaikan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pengurutan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membutuhkan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fungsi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rekursif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  <a:br>
              <a:rPr lang="en-ID" sz="7200" dirty="0">
                <a:latin typeface="Sitka Heading Semibold" pitchFamily="2" charset="0"/>
              </a:rPr>
            </a:b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Analogi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algoritma</a:t>
            </a:r>
            <a:r>
              <a:rPr lang="en-ID" sz="72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merge sort :</a:t>
            </a:r>
            <a:endParaRPr lang="en-ID" sz="7200" dirty="0">
              <a:latin typeface="Sitka Heading Semibold" pitchFamily="2" charset="0"/>
            </a:endParaRP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Data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dipecah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menjadi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dua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kelompok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dimana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kelompok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pertama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adalah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setengah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apabila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genap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atau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setengah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kurang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satu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apabila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ganjil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dari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seluruh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data.</a:t>
            </a: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Kemudian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dilakukan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pemecahan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kembali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pada masing-masing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kelompok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hingga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hanya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terdapat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satu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pada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satu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kelompok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Setelah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digabungkan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kembali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membandingkan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pada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blok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yang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sama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apakah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pertama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lebih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besar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dari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pada data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ketengah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ditambah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satu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,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jika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iya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maka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ketengah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ditambah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satu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dipindah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menjadi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pertama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Kemudian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pertama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tadi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hngga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ketengah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dipindah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menjadi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kedua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sampai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ketengah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ditambah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satu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Begitu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seterusnya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sehingga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membentuk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sebuah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yang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tersusun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dalam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satu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kelompok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yang </a:t>
            </a:r>
            <a:r>
              <a:rPr lang="en-ID" sz="72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utuh</a:t>
            </a:r>
            <a:r>
              <a:rPr lang="en-ID" sz="72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.</a:t>
            </a:r>
          </a:p>
          <a:p>
            <a:pPr algn="l"/>
            <a:endParaRPr lang="en-ID" sz="7200" b="1" i="0" dirty="0">
              <a:solidFill>
                <a:srgbClr val="333333"/>
              </a:solidFill>
              <a:effectLst/>
              <a:latin typeface="Century Schoolbook" panose="02040604050505020304" pitchFamily="18" charset="0"/>
            </a:endParaRPr>
          </a:p>
          <a:p>
            <a:pPr algn="l" rtl="0"/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	</a:t>
            </a:r>
            <a:endParaRPr lang="en-ID" sz="32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3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3D8E-4EEF-0AF5-F546-828043AC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33" y="870291"/>
            <a:ext cx="10347157" cy="766004"/>
          </a:xfrm>
        </p:spPr>
        <p:txBody>
          <a:bodyPr>
            <a:normAutofit/>
          </a:bodyPr>
          <a:lstStyle/>
          <a:p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Jenis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Jenis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Algoritma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Pengurutan</a:t>
            </a:r>
            <a:endParaRPr lang="en-ID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F993-F3A8-0091-6829-D2CD5F46A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422" y="1902325"/>
            <a:ext cx="10347156" cy="4354544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ID" sz="8800" b="1" dirty="0">
                <a:solidFill>
                  <a:srgbClr val="333333"/>
                </a:solidFill>
                <a:latin typeface="Century Schoolbook" panose="02040604050505020304" pitchFamily="18" charset="0"/>
              </a:rPr>
              <a:t>5</a:t>
            </a:r>
            <a:r>
              <a:rPr lang="en-ID" sz="8800" b="1" i="0" dirty="0">
                <a:solidFill>
                  <a:srgbClr val="333333"/>
                </a:solidFill>
                <a:effectLst/>
                <a:latin typeface="Century Schoolbook" panose="02040604050505020304" pitchFamily="18" charset="0"/>
              </a:rPr>
              <a:t>. Quick Sort</a:t>
            </a:r>
          </a:p>
          <a:p>
            <a:pPr algn="l" fontAlgn="base"/>
            <a:r>
              <a:rPr lang="en-ID" sz="6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	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Algoritma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quick sort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ini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cara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kerjanya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berprinsip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pada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penekatan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divide and conquer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yakni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memilih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satu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sebagai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pivot dan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mempartisi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array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sehingga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sisi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kiri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pada pivot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mempunyai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semua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nilai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yang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lebih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kecil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dibandingkan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elmen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pivot dan pada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sisi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kanan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mempunyai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semua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nilai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yang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lebih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besar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dibandingkan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nilai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pivot.</a:t>
            </a:r>
          </a:p>
          <a:p>
            <a:pPr algn="l" fontAlgn="base"/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Analogi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algoritma</a:t>
            </a:r>
            <a:r>
              <a:rPr lang="en-ID" sz="8000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quick sort :</a:t>
            </a:r>
          </a:p>
          <a:p>
            <a:pPr marL="857250" indent="-857250" algn="l" fontAlgn="base">
              <a:buFont typeface="Arial" panose="020B0604020202020204" pitchFamily="34" charset="0"/>
              <a:buChar char="•"/>
            </a:pP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Mempunyai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A yang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memiliki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N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,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pilih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sembarang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dari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data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tersebut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biasanya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pertama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misalkan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x.</a:t>
            </a:r>
          </a:p>
          <a:p>
            <a:pPr marL="857250" indent="-857250" algn="l" fontAlgn="base">
              <a:buFont typeface="Arial" panose="020B0604020202020204" pitchFamily="34" charset="0"/>
              <a:buChar char="•"/>
            </a:pP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Kemudian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semua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tersebut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disusun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dengan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menempatkan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x pada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posisi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j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sedemikian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rupa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sehingga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elemen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ke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satu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sampai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pada j-1 dan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memiliki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nilai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yang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lebih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besar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dari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x.</a:t>
            </a:r>
          </a:p>
          <a:p>
            <a:pPr marL="857250" indent="-857250" algn="l" fontAlgn="base">
              <a:buFont typeface="Arial" panose="020B0604020202020204" pitchFamily="34" charset="0"/>
              <a:buChar char="•"/>
            </a:pP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Begitu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seterusnya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</a:t>
            </a:r>
            <a:r>
              <a:rPr lang="en-ID" sz="8000" b="0" i="0" u="none" strike="noStrike" dirty="0" err="1">
                <a:solidFill>
                  <a:srgbClr val="333333"/>
                </a:solidFill>
                <a:effectLst/>
                <a:latin typeface="Sitka Heading Semibold" pitchFamily="2" charset="0"/>
              </a:rPr>
              <a:t>setiap</a:t>
            </a:r>
            <a:r>
              <a:rPr lang="en-ID" sz="8000" b="0" i="0" u="none" strike="noStrike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 sub data.</a:t>
            </a:r>
          </a:p>
          <a:p>
            <a:pPr algn="l" fontAlgn="base"/>
            <a:endParaRPr lang="en-ID" sz="7200" b="1" i="0" dirty="0">
              <a:solidFill>
                <a:srgbClr val="333333"/>
              </a:solidFill>
              <a:effectLst/>
              <a:latin typeface="Century Schoolbook" panose="02040604050505020304" pitchFamily="18" charset="0"/>
            </a:endParaRPr>
          </a:p>
          <a:p>
            <a:pPr algn="l" rtl="0"/>
            <a:r>
              <a:rPr lang="en-ID" b="0" i="0" dirty="0">
                <a:solidFill>
                  <a:srgbClr val="333333"/>
                </a:solidFill>
                <a:effectLst/>
                <a:latin typeface="Sitka Heading Semibold" pitchFamily="2" charset="0"/>
              </a:rPr>
              <a:t>	</a:t>
            </a:r>
            <a:endParaRPr lang="en-ID" sz="32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04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2BBF37-5C80-F2B3-D327-B10574E0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67759"/>
            <a:ext cx="5947814" cy="31737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679DA5-9B49-2626-EF20-B62D3DE5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5641527"/>
            <a:ext cx="2105319" cy="52394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217A016-69DF-B548-D180-8FB8A900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21" y="842794"/>
            <a:ext cx="10347157" cy="126331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Algoritma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Pengurutan</a:t>
            </a:r>
            <a:b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</a:b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Selection Sort</a:t>
            </a:r>
            <a:endParaRPr lang="en-ID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8A5F9B-0274-4A85-B14C-3DA32DF8C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593" y="3723106"/>
            <a:ext cx="2715004" cy="64779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51F92C-0E79-630D-9C38-76711C581BDE}"/>
              </a:ext>
            </a:extLst>
          </p:cNvPr>
          <p:cNvSpPr txBox="1">
            <a:spLocks/>
          </p:cNvSpPr>
          <p:nvPr/>
        </p:nvSpPr>
        <p:spPr>
          <a:xfrm>
            <a:off x="8419154" y="2944394"/>
            <a:ext cx="2348987" cy="381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Hasil Output</a:t>
            </a:r>
            <a:endParaRPr lang="en-ID" sz="2400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8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217A016-69DF-B548-D180-8FB8A900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21" y="842794"/>
            <a:ext cx="10347157" cy="126331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Algoritma</a:t>
            </a: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Pengurutan</a:t>
            </a:r>
            <a:b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</a:br>
            <a:r>
              <a:rPr lang="en-US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Bubble Sort</a:t>
            </a:r>
            <a:endParaRPr lang="en-ID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8A5F9B-0274-4A85-B14C-3DA32DF8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593" y="3723106"/>
            <a:ext cx="2715004" cy="647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BA847F-F7DF-E460-1948-4B232D0B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41" y="3063689"/>
            <a:ext cx="2715004" cy="466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6CF81-EDDA-F7EB-3E2C-3134C305F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641" y="3523001"/>
            <a:ext cx="5439534" cy="1228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0F266-1CF5-11AA-1C39-BF79DA53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641" y="4751897"/>
            <a:ext cx="1724266" cy="49536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2049D2D-ECA9-54C6-2011-196F67865664}"/>
              </a:ext>
            </a:extLst>
          </p:cNvPr>
          <p:cNvSpPr txBox="1">
            <a:spLocks/>
          </p:cNvSpPr>
          <p:nvPr/>
        </p:nvSpPr>
        <p:spPr>
          <a:xfrm>
            <a:off x="8419154" y="2944394"/>
            <a:ext cx="2348987" cy="381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i="1" dirty="0">
                <a:effectLst>
                  <a:outerShdw blurRad="38100" dist="38100" dir="2700000" algn="tl">
                    <a:schemeClr val="accent1">
                      <a:alpha val="43000"/>
                    </a:schemeClr>
                  </a:outerShdw>
                </a:effectLst>
                <a:latin typeface="Century Schoolbook" panose="02040604050505020304" pitchFamily="18" charset="0"/>
              </a:rPr>
              <a:t>Hasil Output</a:t>
            </a:r>
            <a:endParaRPr lang="en-ID" sz="2400" b="1" i="1" dirty="0">
              <a:effectLst>
                <a:outerShdw blurRad="38100" dist="38100" dir="2700000" algn="tl">
                  <a:schemeClr val="accent1">
                    <a:alpha val="43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517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832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Garamond</vt:lpstr>
      <vt:lpstr>Sitka Heading Semibold</vt:lpstr>
      <vt:lpstr>Organic</vt:lpstr>
      <vt:lpstr>Algoritma Pengurutan</vt:lpstr>
      <vt:lpstr>Pengurutan (Sorting)</vt:lpstr>
      <vt:lpstr>Jenis Jenis Algoritma Pengurutan</vt:lpstr>
      <vt:lpstr>Jenis Jenis Algoritma Pengurutan</vt:lpstr>
      <vt:lpstr>Jenis Jenis Algoritma Pengurutan</vt:lpstr>
      <vt:lpstr>Jenis Jenis Algoritma Pengurutan</vt:lpstr>
      <vt:lpstr>Jenis Jenis Algoritma Pengurutan</vt:lpstr>
      <vt:lpstr> Algoritma Pengurutan Selection Sort</vt:lpstr>
      <vt:lpstr> Algoritma Pengurutan Bubble Sort</vt:lpstr>
      <vt:lpstr> Algoritma Pengurutan Insertion Sort</vt:lpstr>
      <vt:lpstr> Algoritma Pengurutan Merge Sort</vt:lpstr>
      <vt:lpstr> Algoritma Pengurutan Quick Sort</vt:lpstr>
      <vt:lpstr>Selamat Belajar…!!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Pengurutan</dc:title>
  <dc:creator>DM-03</dc:creator>
  <cp:lastModifiedBy>DM-03</cp:lastModifiedBy>
  <cp:revision>1</cp:revision>
  <dcterms:created xsi:type="dcterms:W3CDTF">2022-07-25T05:51:15Z</dcterms:created>
  <dcterms:modified xsi:type="dcterms:W3CDTF">2022-07-25T07:24:19Z</dcterms:modified>
</cp:coreProperties>
</file>