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handoutMasterIdLst>
    <p:handoutMasterId r:id="rId19"/>
  </p:handoutMasterIdLst>
  <p:sldIdLst>
    <p:sldId id="256" r:id="rId5"/>
    <p:sldId id="281" r:id="rId6"/>
    <p:sldId id="280" r:id="rId7"/>
    <p:sldId id="257" r:id="rId8"/>
    <p:sldId id="283" r:id="rId9"/>
    <p:sldId id="271" r:id="rId10"/>
    <p:sldId id="284" r:id="rId11"/>
    <p:sldId id="285" r:id="rId12"/>
    <p:sldId id="279" r:id="rId13"/>
    <p:sldId id="275" r:id="rId14"/>
    <p:sldId id="286" r:id="rId15"/>
    <p:sldId id="282"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1"/>
            <p14:sldId id="280"/>
            <p14:sldId id="257"/>
            <p14:sldId id="283"/>
            <p14:sldId id="271"/>
            <p14:sldId id="284"/>
            <p14:sldId id="285"/>
            <p14:sldId id="279"/>
            <p14:sldId id="275"/>
            <p14:sldId id="286"/>
            <p14:sldId id="282"/>
            <p14:sldId id="287"/>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86" d="100"/>
          <a:sy n="86" d="100"/>
        </p:scale>
        <p:origin x="562"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6/9/2020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6/9/2020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Covid-19 </a:t>
            </a:r>
          </a:p>
        </p:txBody>
      </p:sp>
      <p:sp>
        <p:nvSpPr>
          <p:cNvPr id="3" name="Subtitle 2"/>
          <p:cNvSpPr>
            <a:spLocks noGrp="1"/>
          </p:cNvSpPr>
          <p:nvPr>
            <p:ph type="subTitle" idx="4294967295"/>
          </p:nvPr>
        </p:nvSpPr>
        <p:spPr>
          <a:xfrm>
            <a:off x="855620" y="2933105"/>
            <a:ext cx="9582736" cy="2259957"/>
          </a:xfrm>
        </p:spPr>
        <p:txBody>
          <a:bodyPr>
            <a:normAutofit fontScale="92500" lnSpcReduction="10000"/>
          </a:bodyPr>
          <a:lstStyle/>
          <a:p>
            <a:pPr marL="0" indent="0">
              <a:buNone/>
            </a:pPr>
            <a:r>
              <a:rPr lang="en-US" sz="2400" dirty="0">
                <a:solidFill>
                  <a:schemeClr val="bg1"/>
                </a:solidFill>
                <a:latin typeface="+mj-lt"/>
              </a:rPr>
              <a:t>Group Members</a:t>
            </a:r>
          </a:p>
          <a:p>
            <a:pPr marL="342900" indent="-342900">
              <a:buFont typeface="Arial" panose="020B0604020202020204" pitchFamily="34" charset="0"/>
              <a:buChar char="•"/>
            </a:pPr>
            <a:r>
              <a:rPr lang="en-US" sz="2400" dirty="0" err="1">
                <a:solidFill>
                  <a:schemeClr val="bg1"/>
                </a:solidFill>
                <a:latin typeface="+mj-lt"/>
              </a:rPr>
              <a:t>Asad</a:t>
            </a:r>
            <a:r>
              <a:rPr lang="en-US" sz="2400" dirty="0">
                <a:solidFill>
                  <a:schemeClr val="bg1"/>
                </a:solidFill>
                <a:latin typeface="+mj-lt"/>
              </a:rPr>
              <a:t> Ali Khan</a:t>
            </a:r>
          </a:p>
          <a:p>
            <a:pPr marL="342900" indent="-342900">
              <a:buFont typeface="Arial" panose="020B0604020202020204" pitchFamily="34" charset="0"/>
              <a:buChar char="•"/>
            </a:pPr>
            <a:r>
              <a:rPr lang="en-US" sz="2400" dirty="0">
                <a:solidFill>
                  <a:schemeClr val="bg1"/>
                </a:solidFill>
                <a:latin typeface="+mj-lt"/>
              </a:rPr>
              <a:t>Rifat Ahmed Khan</a:t>
            </a:r>
          </a:p>
          <a:p>
            <a:pPr marL="342900" indent="-342900">
              <a:buFont typeface="Arial" panose="020B0604020202020204" pitchFamily="34" charset="0"/>
              <a:buChar char="•"/>
            </a:pPr>
            <a:endParaRPr lang="en-US" sz="2400" dirty="0">
              <a:solidFill>
                <a:schemeClr val="bg1"/>
              </a:solidFill>
              <a:latin typeface="+mj-lt"/>
            </a:endParaRP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6" y="448056"/>
            <a:ext cx="10993131" cy="640080"/>
          </a:xfrm>
        </p:spPr>
        <p:txBody>
          <a:bodyPr>
            <a:normAutofit fontScale="90000"/>
          </a:bodyPr>
          <a:lstStyle/>
          <a:p>
            <a:r>
              <a:rPr lang="en-US" dirty="0">
                <a:latin typeface="Segoe UI Light" panose="020B0502040204020203" pitchFamily="34" charset="0"/>
                <a:cs typeface="Segoe UI Light" panose="020B0502040204020203" pitchFamily="34" charset="0"/>
              </a:rPr>
              <a:t>Method for Correlation between Covid-19 Cases and International arrival in countries</a:t>
            </a:r>
          </a:p>
        </p:txBody>
      </p:sp>
      <p:sp>
        <p:nvSpPr>
          <p:cNvPr id="38" name="Content Placeholder 17"/>
          <p:cNvSpPr txBox="1">
            <a:spLocks/>
          </p:cNvSpPr>
          <p:nvPr/>
        </p:nvSpPr>
        <p:spPr>
          <a:xfrm>
            <a:off x="643593" y="3191944"/>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order to find out conclusive results about if there exists a relationship between international travel and Covid-19 cases, we need to do a Spearman rank-order correlation.</a:t>
            </a:r>
            <a:endParaRPr lang="en-US" dirty="0">
              <a:latin typeface="Segoe UI" panose="020B0502040204020203" pitchFamily="34" charset="0"/>
              <a:cs typeface="Segoe UI" panose="020B0502040204020203" pitchFamily="34" charset="0"/>
            </a:endParaRP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2817-0890-416C-B947-5AB652E8E7F7}"/>
              </a:ext>
            </a:extLst>
          </p:cNvPr>
          <p:cNvSpPr>
            <a:spLocks noGrp="1"/>
          </p:cNvSpPr>
          <p:nvPr>
            <p:ph type="title"/>
          </p:nvPr>
        </p:nvSpPr>
        <p:spPr>
          <a:xfrm>
            <a:off x="521207" y="448056"/>
            <a:ext cx="10753434" cy="640080"/>
          </a:xfrm>
        </p:spPr>
        <p:txBody>
          <a:bodyPr>
            <a:normAutofit fontScale="90000"/>
          </a:bodyPr>
          <a:lstStyle/>
          <a:p>
            <a:r>
              <a:rPr lang="en-US" dirty="0">
                <a:latin typeface="Segoe UI Light" panose="020B0502040204020203" pitchFamily="34" charset="0"/>
                <a:cs typeface="Segoe UI Light" panose="020B0502040204020203" pitchFamily="34" charset="0"/>
              </a:rPr>
              <a:t>Relation between </a:t>
            </a:r>
            <a:r>
              <a:rPr lang="en-US" b="1" dirty="0">
                <a:latin typeface="Segoe UI Light" panose="020B0502040204020203" pitchFamily="34" charset="0"/>
                <a:cs typeface="Segoe UI Light" panose="020B0502040204020203" pitchFamily="34" charset="0"/>
              </a:rPr>
              <a:t>International Travel and Covid-19 Cases </a:t>
            </a:r>
            <a:r>
              <a:rPr lang="en-US" dirty="0">
                <a:latin typeface="Segoe UI Light" panose="020B0502040204020203" pitchFamily="34" charset="0"/>
                <a:cs typeface="Segoe UI Light" panose="020B0502040204020203" pitchFamily="34" charset="0"/>
              </a:rPr>
              <a:t>for the countries</a:t>
            </a:r>
            <a:endParaRPr lang="en-US" dirty="0"/>
          </a:p>
        </p:txBody>
      </p:sp>
      <p:pic>
        <p:nvPicPr>
          <p:cNvPr id="9" name="Content Placeholder 8">
            <a:extLst>
              <a:ext uri="{FF2B5EF4-FFF2-40B4-BE49-F238E27FC236}">
                <a16:creationId xmlns:a16="http://schemas.microsoft.com/office/drawing/2014/main" id="{4888435C-818B-4416-B016-9CEB21C57A6A}"/>
              </a:ext>
            </a:extLst>
          </p:cNvPr>
          <p:cNvPicPr>
            <a:picLocks noGrp="1" noChangeAspect="1"/>
          </p:cNvPicPr>
          <p:nvPr>
            <p:ph sz="quarter" idx="10"/>
          </p:nvPr>
        </p:nvPicPr>
        <p:blipFill>
          <a:blip r:embed="rId2"/>
          <a:stretch>
            <a:fillRect/>
          </a:stretch>
        </p:blipFill>
        <p:spPr>
          <a:xfrm>
            <a:off x="924877" y="1830476"/>
            <a:ext cx="9888351" cy="1763526"/>
          </a:xfrm>
        </p:spPr>
      </p:pic>
      <p:grpSp>
        <p:nvGrpSpPr>
          <p:cNvPr id="4" name="Group 3" descr="Small circle with number 2 inside  indicating step 2">
            <a:extLst>
              <a:ext uri="{FF2B5EF4-FFF2-40B4-BE49-F238E27FC236}">
                <a16:creationId xmlns:a16="http://schemas.microsoft.com/office/drawing/2014/main" id="{972F7596-BA6B-4AFE-8463-45541F8B01DF}"/>
              </a:ext>
            </a:extLst>
          </p:cNvPr>
          <p:cNvGrpSpPr/>
          <p:nvPr/>
        </p:nvGrpSpPr>
        <p:grpSpPr bwMode="blackWhite">
          <a:xfrm>
            <a:off x="1085999" y="5027524"/>
            <a:ext cx="558179" cy="409838"/>
            <a:chOff x="6953426" y="711274"/>
            <a:chExt cx="558179" cy="409838"/>
          </a:xfrm>
        </p:grpSpPr>
        <p:sp>
          <p:nvSpPr>
            <p:cNvPr id="5" name="Oval 4" descr="Small circle">
              <a:extLst>
                <a:ext uri="{FF2B5EF4-FFF2-40B4-BE49-F238E27FC236}">
                  <a16:creationId xmlns:a16="http://schemas.microsoft.com/office/drawing/2014/main" id="{D42CC2FF-7885-4A47-8E01-0115E244ABD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descr="Number 2">
              <a:extLst>
                <a:ext uri="{FF2B5EF4-FFF2-40B4-BE49-F238E27FC236}">
                  <a16:creationId xmlns:a16="http://schemas.microsoft.com/office/drawing/2014/main" id="{32378D65-D746-45DB-8B31-D9BBBA20BC5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7" name="Content Placeholder 17">
            <a:extLst>
              <a:ext uri="{FF2B5EF4-FFF2-40B4-BE49-F238E27FC236}">
                <a16:creationId xmlns:a16="http://schemas.microsoft.com/office/drawing/2014/main" id="{7C4C50BF-9536-4580-B8FC-BB994CD9E377}"/>
              </a:ext>
            </a:extLst>
          </p:cNvPr>
          <p:cNvSpPr txBox="1">
            <a:spLocks/>
          </p:cNvSpPr>
          <p:nvPr/>
        </p:nvSpPr>
        <p:spPr>
          <a:xfrm>
            <a:off x="1591748" y="5027524"/>
            <a:ext cx="9221480"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Then we calculated the Spearman rank-order correlation coefficient between the two variables. This gave us a positive correlation of 0.73 (within a scale of -1 to +1) between the number of international arrivals to a country and the number of </a:t>
            </a:r>
            <a:r>
              <a:rPr lang="en-US" dirty="0" err="1">
                <a:solidFill>
                  <a:prstClr val="black">
                    <a:lumMod val="75000"/>
                    <a:lumOff val="25000"/>
                  </a:prstClr>
                </a:solidFill>
                <a:latin typeface="Segoe UI" panose="020B0502040204020203" pitchFamily="34" charset="0"/>
                <a:cs typeface="Segoe UI" panose="020B0502040204020203" pitchFamily="34" charset="0"/>
              </a:rPr>
              <a:t>infecteds</a:t>
            </a:r>
            <a:r>
              <a:rPr lang="en-US" dirty="0">
                <a:solidFill>
                  <a:prstClr val="black">
                    <a:lumMod val="75000"/>
                    <a:lumOff val="25000"/>
                  </a:prstClr>
                </a:solidFill>
                <a:latin typeface="Segoe UI" panose="020B0502040204020203" pitchFamily="34" charset="0"/>
                <a:cs typeface="Segoe UI" panose="020B0502040204020203" pitchFamily="34" charset="0"/>
              </a:rPr>
              <a:t> in that country. This means that </a:t>
            </a:r>
            <a:r>
              <a:rPr lang="en-US" b="1" dirty="0">
                <a:solidFill>
                  <a:prstClr val="black">
                    <a:lumMod val="75000"/>
                    <a:lumOff val="25000"/>
                  </a:prstClr>
                </a:solidFill>
                <a:latin typeface="Segoe UI" panose="020B0502040204020203" pitchFamily="34" charset="0"/>
                <a:cs typeface="Segoe UI" panose="020B0502040204020203" pitchFamily="34" charset="0"/>
              </a:rPr>
              <a:t>the greater the number of international arrivals to a country, the greater the risk of that country of having more </a:t>
            </a:r>
            <a:r>
              <a:rPr lang="en-US" b="1" dirty="0" err="1">
                <a:solidFill>
                  <a:prstClr val="black">
                    <a:lumMod val="75000"/>
                    <a:lumOff val="25000"/>
                  </a:prstClr>
                </a:solidFill>
                <a:latin typeface="Segoe UI" panose="020B0502040204020203" pitchFamily="34" charset="0"/>
                <a:cs typeface="Segoe UI" panose="020B0502040204020203" pitchFamily="34" charset="0"/>
              </a:rPr>
              <a:t>infecteds</a:t>
            </a:r>
            <a:r>
              <a:rPr lang="en-US" b="1" dirty="0">
                <a:solidFill>
                  <a:prstClr val="black">
                    <a:lumMod val="75000"/>
                    <a:lumOff val="25000"/>
                  </a:prstClr>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185783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Travelling and Covid-19</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There is a positive relationship between the Travelling and Covid-19 Spread. Countries with most International arrivals are worst hit by Covid-19. France, Spain, Italy, UK, USA, Turkey, Germany, Mexico all these countries are among the worst hit countries by the pandemic and are with the most International Arrivals.  </a:t>
            </a: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9386" y="1087339"/>
            <a:ext cx="1269672" cy="118974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306D-6473-4455-B30F-CB4BCFA8A48C}"/>
              </a:ext>
            </a:extLst>
          </p:cNvPr>
          <p:cNvSpPr>
            <a:spLocks noGrp="1"/>
          </p:cNvSpPr>
          <p:nvPr>
            <p:ph type="title"/>
          </p:nvPr>
        </p:nvSpPr>
        <p:spPr/>
        <p:txBody>
          <a:bodyPr/>
          <a:lstStyle/>
          <a:p>
            <a:r>
              <a:rPr lang="en-US" dirty="0"/>
              <a:t>Simple Predictive Model for USA</a:t>
            </a:r>
          </a:p>
        </p:txBody>
      </p:sp>
      <p:pic>
        <p:nvPicPr>
          <p:cNvPr id="5" name="Content Placeholder 4">
            <a:extLst>
              <a:ext uri="{FF2B5EF4-FFF2-40B4-BE49-F238E27FC236}">
                <a16:creationId xmlns:a16="http://schemas.microsoft.com/office/drawing/2014/main" id="{E6C12C7E-303E-4A18-B93C-5C92B306D6E2}"/>
              </a:ext>
            </a:extLst>
          </p:cNvPr>
          <p:cNvPicPr>
            <a:picLocks noGrp="1" noChangeAspect="1"/>
          </p:cNvPicPr>
          <p:nvPr>
            <p:ph sz="quarter" idx="10"/>
          </p:nvPr>
        </p:nvPicPr>
        <p:blipFill>
          <a:blip r:embed="rId2"/>
          <a:stretch>
            <a:fillRect/>
          </a:stretch>
        </p:blipFill>
        <p:spPr>
          <a:xfrm>
            <a:off x="917130" y="1504263"/>
            <a:ext cx="10357740" cy="2259869"/>
          </a:xfrm>
        </p:spPr>
      </p:pic>
      <p:sp>
        <p:nvSpPr>
          <p:cNvPr id="7" name="Content Placeholder 17">
            <a:extLst>
              <a:ext uri="{FF2B5EF4-FFF2-40B4-BE49-F238E27FC236}">
                <a16:creationId xmlns:a16="http://schemas.microsoft.com/office/drawing/2014/main" id="{3976A7C8-A32F-4307-9325-4925BF162613}"/>
              </a:ext>
            </a:extLst>
          </p:cNvPr>
          <p:cNvSpPr txBox="1">
            <a:spLocks/>
          </p:cNvSpPr>
          <p:nvPr/>
        </p:nvSpPr>
        <p:spPr>
          <a:xfrm>
            <a:off x="917130" y="4447713"/>
            <a:ext cx="10357740" cy="196223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t>We select the data for USA as it has a clear exponential curve and build a linear regression model to predict the log of the number of cases.</a:t>
            </a:r>
          </a:p>
          <a:p>
            <a:pPr marL="0" lvl="0" indent="0">
              <a:spcAft>
                <a:spcPts val="600"/>
              </a:spcAft>
              <a:buNone/>
              <a:defRPr/>
            </a:pPr>
            <a:r>
              <a:rPr lang="en-US" b="1" dirty="0">
                <a:latin typeface="Segoe UI" panose="020B0502040204020203" pitchFamily="34" charset="0"/>
                <a:cs typeface="Segoe UI" panose="020B0502040204020203" pitchFamily="34" charset="0"/>
              </a:rPr>
              <a:t>Result:</a:t>
            </a:r>
            <a:r>
              <a:rPr lang="en-US" dirty="0">
                <a:latin typeface="Segoe UI" panose="020B0502040204020203" pitchFamily="34" charset="0"/>
                <a:cs typeface="Segoe UI" panose="020B0502040204020203" pitchFamily="34" charset="0"/>
              </a:rPr>
              <a:t> </a:t>
            </a:r>
            <a:r>
              <a:rPr lang="en-US" dirty="0"/>
              <a:t>The R-squared value for the model is quite high (around 89%). This shows that the model fits the data for USA very well as it has an exponential growth.</a:t>
            </a:r>
          </a:p>
          <a:p>
            <a:pPr marL="0" lvl="0" indent="0">
              <a:spcAft>
                <a:spcPts val="600"/>
              </a:spcAft>
              <a:buNone/>
              <a:defRPr/>
            </a:pPr>
            <a:r>
              <a:rPr lang="en-US" dirty="0"/>
              <a:t>From the model, we can predict that if USA doesn't take drastic measures and come up with some sort of control to limit their spread of the COVID-19 virus, the numbers of infected in their country could eventually reach up to approximately 2906876103147 (which is more than the population of USA but it’s just a </a:t>
            </a:r>
            <a:r>
              <a:rPr lang="en-US"/>
              <a:t>simple prediction).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48223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 Sources</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We used 3 different Datasets in this Project:</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marL="228600" indent="-228600">
              <a:lnSpc>
                <a:spcPts val="1800"/>
              </a:lnSpc>
              <a:spcBef>
                <a:spcPts val="1000"/>
              </a:spcBef>
              <a:spcAft>
                <a:spcPts val="600"/>
              </a:spcAft>
              <a:buFont typeface="+mj-lt"/>
              <a:buAutoNum type="arabicPeriod"/>
            </a:pPr>
            <a:r>
              <a:rPr lang="en-US" b="1" dirty="0">
                <a:solidFill>
                  <a:srgbClr val="D24726"/>
                </a:solidFill>
                <a:latin typeface="Segoe UI" panose="020B0502040204020203" pitchFamily="34" charset="0"/>
                <a:cs typeface="Segoe UI" panose="020B0502040204020203" pitchFamily="34" charset="0"/>
              </a:rPr>
              <a:t>Covid-19 Data (for each date).</a:t>
            </a:r>
          </a:p>
          <a:p>
            <a:pPr marL="228600" indent="-228600">
              <a:lnSpc>
                <a:spcPct val="300000"/>
              </a:lnSpc>
              <a:spcBef>
                <a:spcPts val="1000"/>
              </a:spcBef>
              <a:spcAft>
                <a:spcPts val="600"/>
              </a:spcAft>
              <a:buFont typeface="+mj-lt"/>
              <a:buAutoNum type="arabicPeriod"/>
            </a:pPr>
            <a:r>
              <a:rPr lang="en-US" b="1" dirty="0">
                <a:solidFill>
                  <a:srgbClr val="D24726"/>
                </a:solidFill>
                <a:latin typeface="Segoe UI" panose="020B0502040204020203" pitchFamily="34" charset="0"/>
                <a:cs typeface="Segoe UI" panose="020B0502040204020203" pitchFamily="34" charset="0"/>
              </a:rPr>
              <a:t>Covid-19 Data(Cumulative).</a:t>
            </a:r>
          </a:p>
          <a:p>
            <a:pPr marL="228600" indent="-228600">
              <a:lnSpc>
                <a:spcPct val="300000"/>
              </a:lnSpc>
              <a:spcBef>
                <a:spcPts val="1000"/>
              </a:spcBef>
              <a:spcAft>
                <a:spcPts val="600"/>
              </a:spcAft>
              <a:buFont typeface="+mj-lt"/>
              <a:buAutoNum type="arabicPeriod"/>
            </a:pPr>
            <a:r>
              <a:rPr lang="en-US" b="1" dirty="0">
                <a:solidFill>
                  <a:srgbClr val="D24726"/>
                </a:solidFill>
                <a:latin typeface="Segoe UI" panose="020B0502040204020203" pitchFamily="34" charset="0"/>
                <a:cs typeface="Segoe UI" panose="020B0502040204020203" pitchFamily="34" charset="0"/>
              </a:rPr>
              <a:t>International Arrivals.</a:t>
            </a:r>
          </a:p>
          <a:p>
            <a:pPr>
              <a:lnSpc>
                <a:spcPct val="300000"/>
              </a:lnSpc>
              <a:spcBef>
                <a:spcPts val="1000"/>
              </a:spcBef>
              <a:spcAft>
                <a:spcPts val="600"/>
              </a:spcAft>
            </a:pPr>
            <a:r>
              <a:rPr lang="en-US" dirty="0">
                <a:latin typeface="Segoe UI" panose="020B0502040204020203" pitchFamily="34" charset="0"/>
                <a:cs typeface="Segoe UI" panose="020B0502040204020203" pitchFamily="34" charset="0"/>
              </a:rPr>
              <a:t>All the data sets are in csv format.</a:t>
            </a:r>
          </a:p>
          <a:p>
            <a:pPr>
              <a:lnSpc>
                <a:spcPts val="1800"/>
              </a:lnSpc>
              <a:spcBef>
                <a:spcPts val="1000"/>
              </a:spcBef>
              <a:spcAft>
                <a:spcPts val="600"/>
              </a:spcAft>
            </a:pPr>
            <a:endParaRPr lang="en-US" b="1" dirty="0">
              <a:latin typeface="Segoe UI" panose="020B0502040204020203" pitchFamily="34" charset="0"/>
              <a:cs typeface="Segoe UI" panose="020B0502040204020203" pitchFamily="34" charset="0"/>
            </a:endParaRPr>
          </a:p>
          <a:p>
            <a:pPr marL="228600" indent="-228600">
              <a:lnSpc>
                <a:spcPts val="1800"/>
              </a:lnSpc>
              <a:spcBef>
                <a:spcPts val="1000"/>
              </a:spcBef>
              <a:spcAft>
                <a:spcPts val="600"/>
              </a:spcAft>
              <a:buFont typeface="+mj-lt"/>
              <a:buAutoNum type="arabicPeriod"/>
            </a:pPr>
            <a:endParaRPr lang="en-US" b="1" dirty="0">
              <a:solidFill>
                <a:srgbClr val="D24726"/>
              </a:solidFill>
              <a:latin typeface="Segoe UI" panose="020B0502040204020203" pitchFamily="34" charset="0"/>
              <a:cs typeface="Segoe UI" panose="020B0502040204020203" pitchFamily="34" charset="0"/>
            </a:endParaRPr>
          </a:p>
          <a:p>
            <a:pPr marL="228600" indent="-228600">
              <a:lnSpc>
                <a:spcPts val="1800"/>
              </a:lnSpc>
              <a:spcBef>
                <a:spcPts val="1000"/>
              </a:spcBef>
              <a:spcAft>
                <a:spcPts val="600"/>
              </a:spcAft>
              <a:buFont typeface="+mj-lt"/>
              <a:buAutoNum type="arabicPeriod"/>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6A8159C1-0629-440A-88FD-B4FC9061FDD3}"/>
              </a:ext>
            </a:extLst>
          </p:cNvPr>
          <p:cNvPicPr>
            <a:picLocks noChangeAspect="1"/>
          </p:cNvPicPr>
          <p:nvPr/>
        </p:nvPicPr>
        <p:blipFill>
          <a:blip r:embed="rId2"/>
          <a:stretch>
            <a:fillRect/>
          </a:stretch>
        </p:blipFill>
        <p:spPr>
          <a:xfrm>
            <a:off x="4891595" y="1780205"/>
            <a:ext cx="6763419" cy="474723"/>
          </a:xfrm>
          <a:prstGeom prst="rect">
            <a:avLst/>
          </a:prstGeom>
        </p:spPr>
      </p:pic>
      <p:pic>
        <p:nvPicPr>
          <p:cNvPr id="7" name="Picture 6">
            <a:extLst>
              <a:ext uri="{FF2B5EF4-FFF2-40B4-BE49-F238E27FC236}">
                <a16:creationId xmlns:a16="http://schemas.microsoft.com/office/drawing/2014/main" id="{B8E8F8B9-23E2-4D58-8102-52C511DE109E}"/>
              </a:ext>
            </a:extLst>
          </p:cNvPr>
          <p:cNvPicPr>
            <a:picLocks noChangeAspect="1"/>
          </p:cNvPicPr>
          <p:nvPr/>
        </p:nvPicPr>
        <p:blipFill>
          <a:blip r:embed="rId3"/>
          <a:stretch>
            <a:fillRect/>
          </a:stretch>
        </p:blipFill>
        <p:spPr>
          <a:xfrm>
            <a:off x="4891595" y="2573388"/>
            <a:ext cx="6401355" cy="495343"/>
          </a:xfrm>
          <a:prstGeom prst="rect">
            <a:avLst/>
          </a:prstGeom>
        </p:spPr>
      </p:pic>
      <p:pic>
        <p:nvPicPr>
          <p:cNvPr id="15" name="Picture 14">
            <a:extLst>
              <a:ext uri="{FF2B5EF4-FFF2-40B4-BE49-F238E27FC236}">
                <a16:creationId xmlns:a16="http://schemas.microsoft.com/office/drawing/2014/main" id="{A025C765-8CC8-46D1-B7BD-29B108DFAA71}"/>
              </a:ext>
            </a:extLst>
          </p:cNvPr>
          <p:cNvPicPr>
            <a:picLocks noChangeAspect="1"/>
          </p:cNvPicPr>
          <p:nvPr/>
        </p:nvPicPr>
        <p:blipFill>
          <a:blip r:embed="rId4"/>
          <a:stretch>
            <a:fillRect/>
          </a:stretch>
        </p:blipFill>
        <p:spPr>
          <a:xfrm>
            <a:off x="4891595" y="3271065"/>
            <a:ext cx="4884843" cy="518205"/>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Cleaning the Data</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We have applied the following methods on the data:</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We cleaned the data by replacing the Nan values with zeros.</a:t>
            </a:r>
          </a:p>
        </p:txBody>
      </p:sp>
      <p:pic>
        <p:nvPicPr>
          <p:cNvPr id="2" name="Picture 1"/>
          <p:cNvPicPr>
            <a:picLocks noChangeAspect="1"/>
          </p:cNvPicPr>
          <p:nvPr/>
        </p:nvPicPr>
        <p:blipFill>
          <a:blip r:embed="rId2"/>
          <a:srcRect/>
          <a:stretch/>
        </p:blipFill>
        <p:spPr>
          <a:xfrm>
            <a:off x="3717182" y="1775749"/>
            <a:ext cx="2254203" cy="728424"/>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We used the </a:t>
            </a:r>
            <a:r>
              <a:rPr lang="en-US" dirty="0" err="1">
                <a:solidFill>
                  <a:prstClr val="black">
                    <a:lumMod val="75000"/>
                    <a:lumOff val="25000"/>
                  </a:prstClr>
                </a:solidFill>
                <a:latin typeface="Segoe UI" panose="020B0502040204020203" pitchFamily="34" charset="0"/>
                <a:cs typeface="Segoe UI" panose="020B0502040204020203" pitchFamily="34" charset="0"/>
              </a:rPr>
              <a:t>groupby</a:t>
            </a:r>
            <a:r>
              <a:rPr lang="en-US" dirty="0">
                <a:solidFill>
                  <a:prstClr val="black">
                    <a:lumMod val="75000"/>
                    <a:lumOff val="25000"/>
                  </a:prstClr>
                </a:solidFill>
                <a:latin typeface="Segoe UI" panose="020B0502040204020203" pitchFamily="34" charset="0"/>
                <a:cs typeface="Segoe UI" panose="020B0502040204020203" pitchFamily="34" charset="0"/>
              </a:rPr>
              <a:t>() and sum()functions, where the data for countries are divided into states or region.</a:t>
            </a:r>
          </a:p>
        </p:txBody>
      </p:sp>
      <p:pic>
        <p:nvPicPr>
          <p:cNvPr id="6" name="Picture 5"/>
          <p:cNvPicPr>
            <a:picLocks noChangeAspect="1"/>
          </p:cNvPicPr>
          <p:nvPr/>
        </p:nvPicPr>
        <p:blipFill>
          <a:blip r:embed="rId3"/>
          <a:srcRect/>
          <a:stretch/>
        </p:blipFill>
        <p:spPr>
          <a:xfrm>
            <a:off x="3552368" y="2820726"/>
            <a:ext cx="2744489" cy="1223241"/>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8" y="4360521"/>
            <a:ext cx="3002041" cy="103895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We used drop() function, to drop unwanted data. And also used rename() method</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4"/>
          <a:srcRect/>
          <a:stretch/>
        </p:blipFill>
        <p:spPr>
          <a:xfrm>
            <a:off x="3837079" y="4344232"/>
            <a:ext cx="2134319" cy="692907"/>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endParaRP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32" name="Group 31" descr="Small circle with number 3 inside  indicating step 3">
            <a:extLst>
              <a:ext uri="{FF2B5EF4-FFF2-40B4-BE49-F238E27FC236}">
                <a16:creationId xmlns:a16="http://schemas.microsoft.com/office/drawing/2014/main" id="{AE8E2164-CDE5-479C-92CB-61EE4EBD655D}"/>
              </a:ext>
            </a:extLst>
          </p:cNvPr>
          <p:cNvGrpSpPr/>
          <p:nvPr/>
        </p:nvGrpSpPr>
        <p:grpSpPr bwMode="blackWhite">
          <a:xfrm>
            <a:off x="554791" y="5190365"/>
            <a:ext cx="558179" cy="409838"/>
            <a:chOff x="6953426" y="711274"/>
            <a:chExt cx="558179" cy="409838"/>
          </a:xfrm>
        </p:grpSpPr>
        <p:sp>
          <p:nvSpPr>
            <p:cNvPr id="33" name="Oval 32" descr="Small circle">
              <a:extLst>
                <a:ext uri="{FF2B5EF4-FFF2-40B4-BE49-F238E27FC236}">
                  <a16:creationId xmlns:a16="http://schemas.microsoft.com/office/drawing/2014/main" id="{68FD74CE-A26D-4FC2-B394-D071A56A788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descr="Number 3">
              <a:extLst>
                <a:ext uri="{FF2B5EF4-FFF2-40B4-BE49-F238E27FC236}">
                  <a16:creationId xmlns:a16="http://schemas.microsoft.com/office/drawing/2014/main" id="{56E6EE5C-78A1-4287-A6D5-7A386B38987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7" name="TextBox 6">
            <a:extLst>
              <a:ext uri="{FF2B5EF4-FFF2-40B4-BE49-F238E27FC236}">
                <a16:creationId xmlns:a16="http://schemas.microsoft.com/office/drawing/2014/main" id="{E0959606-A2EE-427C-849B-36515D57D56A}"/>
              </a:ext>
            </a:extLst>
          </p:cNvPr>
          <p:cNvSpPr txBox="1"/>
          <p:nvPr/>
        </p:nvSpPr>
        <p:spPr>
          <a:xfrm>
            <a:off x="1112970" y="5231316"/>
            <a:ext cx="2604212" cy="461665"/>
          </a:xfrm>
          <a:prstGeom prst="rect">
            <a:avLst/>
          </a:prstGeom>
          <a:noFill/>
        </p:spPr>
        <p:txBody>
          <a:bodyPr wrap="square" rtlCol="0">
            <a:spAutoFit/>
          </a:bodyPr>
          <a:lstStyle/>
          <a:p>
            <a:r>
              <a:rPr lang="en-AU" sz="1200" dirty="0" err="1"/>
              <a:t>nlargest</a:t>
            </a:r>
            <a:r>
              <a:rPr lang="en-AU" sz="1200" dirty="0"/>
              <a:t>() function is being used for selecting the required data.</a:t>
            </a:r>
          </a:p>
        </p:txBody>
      </p:sp>
    </p:spTree>
    <p:extLst>
      <p:ext uri="{BB962C8B-B14F-4D97-AF65-F5344CB8AC3E}">
        <p14:creationId xmlns:p14="http://schemas.microsoft.com/office/powerpoint/2010/main" val="259683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Procedures and Methods used</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We have used different charts. Bar Charts, Line Graphs</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1" name="Picture 10"/>
          <p:cNvPicPr>
            <a:picLocks noChangeAspect="1"/>
          </p:cNvPicPr>
          <p:nvPr/>
        </p:nvPicPr>
        <p:blipFill>
          <a:blip r:embed="rId2"/>
          <a:srcRect/>
          <a:stretch/>
        </p:blipFill>
        <p:spPr>
          <a:xfrm>
            <a:off x="962367" y="2192784"/>
            <a:ext cx="2702609" cy="1892447"/>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Bar Chart is used for comparing deaths in different countries.</a:t>
            </a:r>
          </a:p>
        </p:txBody>
      </p:sp>
      <p:pic>
        <p:nvPicPr>
          <p:cNvPr id="9" name="Picture 8"/>
          <p:cNvPicPr>
            <a:picLocks noChangeAspect="1"/>
          </p:cNvPicPr>
          <p:nvPr/>
        </p:nvPicPr>
        <p:blipFill>
          <a:blip r:embed="rId3"/>
          <a:srcRect/>
          <a:stretch/>
        </p:blipFill>
        <p:spPr>
          <a:xfrm>
            <a:off x="4145609" y="1994488"/>
            <a:ext cx="3299248" cy="2512928"/>
          </a:xfrm>
          <a:prstGeom prst="rect">
            <a:avLst/>
          </a:prstGeom>
        </p:spPr>
      </p:pic>
      <p:grpSp>
        <p:nvGrpSpPr>
          <p:cNvPr id="36" name="Group 35" descr="Small circle with number 2 inside indicating step 2"/>
          <p:cNvGrpSpPr/>
          <p:nvPr/>
        </p:nvGrpSpPr>
        <p:grpSpPr bwMode="blackWhite">
          <a:xfrm>
            <a:off x="4112977" y="4658276"/>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12165" y="4674566"/>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Line chart is used to show the trends.</a:t>
            </a:r>
          </a:p>
        </p:txBody>
      </p:sp>
      <p:pic>
        <p:nvPicPr>
          <p:cNvPr id="12" name="Picture 11"/>
          <p:cNvPicPr>
            <a:picLocks noChangeAspect="1"/>
          </p:cNvPicPr>
          <p:nvPr/>
        </p:nvPicPr>
        <p:blipFill>
          <a:blip r:embed="rId4"/>
          <a:srcRect/>
          <a:stretch/>
        </p:blipFill>
        <p:spPr>
          <a:xfrm>
            <a:off x="7925490" y="2169473"/>
            <a:ext cx="3563782" cy="1939068"/>
          </a:xfrm>
          <a:prstGeom prst="rect">
            <a:avLst/>
          </a:prstGeom>
        </p:spPr>
      </p:pic>
      <p:sp>
        <p:nvSpPr>
          <p:cNvPr id="44" name="Content Placeholder 17"/>
          <p:cNvSpPr txBox="1">
            <a:spLocks/>
          </p:cNvSpPr>
          <p:nvPr/>
        </p:nvSpPr>
        <p:spPr>
          <a:xfrm>
            <a:off x="8317279" y="4670603"/>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Linear Regression</a:t>
            </a:r>
          </a:p>
        </p:txBody>
      </p:sp>
      <p:grpSp>
        <p:nvGrpSpPr>
          <p:cNvPr id="19" name="Group 18" descr="Small circle with number 3 inside  indicating step 3">
            <a:extLst>
              <a:ext uri="{FF2B5EF4-FFF2-40B4-BE49-F238E27FC236}">
                <a16:creationId xmlns:a16="http://schemas.microsoft.com/office/drawing/2014/main" id="{99785E7C-2B7F-411C-B9F4-60185650568B}"/>
              </a:ext>
            </a:extLst>
          </p:cNvPr>
          <p:cNvGrpSpPr/>
          <p:nvPr/>
        </p:nvGrpSpPr>
        <p:grpSpPr bwMode="blackWhite">
          <a:xfrm>
            <a:off x="7788816" y="4654313"/>
            <a:ext cx="558179" cy="409838"/>
            <a:chOff x="6953426" y="711274"/>
            <a:chExt cx="558179" cy="409838"/>
          </a:xfrm>
        </p:grpSpPr>
        <p:sp>
          <p:nvSpPr>
            <p:cNvPr id="20" name="Oval 19" descr="Small circle">
              <a:extLst>
                <a:ext uri="{FF2B5EF4-FFF2-40B4-BE49-F238E27FC236}">
                  <a16:creationId xmlns:a16="http://schemas.microsoft.com/office/drawing/2014/main" id="{8985E92B-AF86-4A40-9DB1-01967D87E902}"/>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3">
              <a:extLst>
                <a:ext uri="{FF2B5EF4-FFF2-40B4-BE49-F238E27FC236}">
                  <a16:creationId xmlns:a16="http://schemas.microsoft.com/office/drawing/2014/main" id="{38A2352D-F212-4010-98D3-40C8F72B565C}"/>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2" name="Content Placeholder 17">
            <a:extLst>
              <a:ext uri="{FF2B5EF4-FFF2-40B4-BE49-F238E27FC236}">
                <a16:creationId xmlns:a16="http://schemas.microsoft.com/office/drawing/2014/main" id="{F924966F-1B86-4725-91AD-947EB6D3A875}"/>
              </a:ext>
            </a:extLst>
          </p:cNvPr>
          <p:cNvSpPr txBox="1">
            <a:spLocks/>
          </p:cNvSpPr>
          <p:nvPr/>
        </p:nvSpPr>
        <p:spPr>
          <a:xfrm>
            <a:off x="8317279" y="5732867"/>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A247-2D69-45AD-9267-ABA484BA0EF5}"/>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Finding the worst hit Country by Covid-19</a:t>
            </a:r>
            <a:endParaRPr lang="en-US" dirty="0"/>
          </a:p>
        </p:txBody>
      </p:sp>
      <p:pic>
        <p:nvPicPr>
          <p:cNvPr id="5" name="Content Placeholder 4">
            <a:extLst>
              <a:ext uri="{FF2B5EF4-FFF2-40B4-BE49-F238E27FC236}">
                <a16:creationId xmlns:a16="http://schemas.microsoft.com/office/drawing/2014/main" id="{B89C48CE-603D-44B9-94D7-995AC9DD6FE1}"/>
              </a:ext>
            </a:extLst>
          </p:cNvPr>
          <p:cNvPicPr>
            <a:picLocks noGrp="1" noChangeAspect="1"/>
          </p:cNvPicPr>
          <p:nvPr>
            <p:ph sz="quarter" idx="10"/>
          </p:nvPr>
        </p:nvPicPr>
        <p:blipFill>
          <a:blip r:embed="rId2"/>
          <a:stretch>
            <a:fillRect/>
          </a:stretch>
        </p:blipFill>
        <p:spPr>
          <a:xfrm>
            <a:off x="6545804" y="1925899"/>
            <a:ext cx="4981429" cy="3006201"/>
          </a:xfrm>
        </p:spPr>
      </p:pic>
      <p:sp>
        <p:nvSpPr>
          <p:cNvPr id="8" name="Content Placeholder 17">
            <a:extLst>
              <a:ext uri="{FF2B5EF4-FFF2-40B4-BE49-F238E27FC236}">
                <a16:creationId xmlns:a16="http://schemas.microsoft.com/office/drawing/2014/main" id="{35356F04-A6EF-4ABD-A758-890F3B4C8A7F}"/>
              </a:ext>
            </a:extLst>
          </p:cNvPr>
          <p:cNvSpPr txBox="1">
            <a:spLocks/>
          </p:cNvSpPr>
          <p:nvPr/>
        </p:nvSpPr>
        <p:spPr>
          <a:xfrm>
            <a:off x="664767" y="2193876"/>
            <a:ext cx="5104588" cy="247024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Using the first dataset, we plotted the timeline of the number of infected for the most effected countries on the same axes in order to do a visual comparison.</a:t>
            </a:r>
          </a:p>
          <a:p>
            <a:pPr marL="0" lvl="0" indent="0">
              <a:spcAft>
                <a:spcPts val="600"/>
              </a:spcAft>
              <a:buNone/>
              <a:defRPr/>
            </a:pPr>
            <a:r>
              <a:rPr lang="en-US" b="1" dirty="0">
                <a:latin typeface="Segoe UI" panose="020B0502040204020203" pitchFamily="34" charset="0"/>
                <a:cs typeface="Segoe UI" panose="020B0502040204020203" pitchFamily="34" charset="0"/>
              </a:rPr>
              <a:t>Result:</a:t>
            </a:r>
            <a:r>
              <a:rPr lang="en-US" dirty="0">
                <a:latin typeface="Segoe UI" panose="020B0502040204020203" pitchFamily="34" charset="0"/>
                <a:cs typeface="Segoe UI" panose="020B0502040204020203" pitchFamily="34" charset="0"/>
              </a:rPr>
              <a:t> </a:t>
            </a:r>
            <a:r>
              <a:rPr lang="en-US" dirty="0"/>
              <a:t>China had the greatest rise in the number of confirmed cases initially, the rate eventually flattened out. In the US, cases were nil initially and eventually the number reached to about 1900000 confirmed cases, being the worst hit country to date. UK has more than 250000 confirmed cases according to latest intel. Australia has the lowest number of confirmed cases among these countries to date.</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91464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060976" cy="640080"/>
          </a:xfrm>
        </p:spPr>
        <p:txBody>
          <a:bodyPr>
            <a:noAutofit/>
          </a:bodyPr>
          <a:lstStyle/>
          <a:p>
            <a:r>
              <a:rPr lang="en-US" dirty="0">
                <a:latin typeface="Segoe UI Light" panose="020B0502040204020203" pitchFamily="34" charset="0"/>
                <a:cs typeface="Segoe UI Light" panose="020B0502040204020203" pitchFamily="34" charset="0"/>
              </a:rPr>
              <a:t>Finding the worst hit Country by Covid-19 during lockdown.</a:t>
            </a:r>
          </a:p>
        </p:txBody>
      </p:sp>
      <p:sp>
        <p:nvSpPr>
          <p:cNvPr id="38" name="Content Placeholder 17"/>
          <p:cNvSpPr txBox="1">
            <a:spLocks/>
          </p:cNvSpPr>
          <p:nvPr/>
        </p:nvSpPr>
        <p:spPr>
          <a:xfrm>
            <a:off x="541610" y="1524708"/>
            <a:ext cx="4321704" cy="4885236"/>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Answering this question was in steps. First, we have found the top_10 most impacted countries from Covid-19 pandemic and the reason for doing this was countries with insignificant Covid-19 cases were not going to affect the results. </a:t>
            </a:r>
          </a:p>
          <a:p>
            <a:pPr marL="0" lvl="0" indent="0">
              <a:spcAft>
                <a:spcPts val="600"/>
              </a:spcAft>
              <a:buNone/>
              <a:defRPr/>
            </a:pPr>
            <a:r>
              <a:rPr lang="en-US" dirty="0">
                <a:latin typeface="Segoe UI" panose="020B0502040204020203" pitchFamily="34" charset="0"/>
                <a:cs typeface="Segoe UI" panose="020B0502040204020203" pitchFamily="34" charset="0"/>
              </a:rPr>
              <a:t>For choosing the Top_10 countries we used the </a:t>
            </a:r>
            <a:r>
              <a:rPr lang="en-US" b="1" dirty="0" err="1">
                <a:latin typeface="Segoe UI" panose="020B0502040204020203" pitchFamily="34" charset="0"/>
                <a:cs typeface="Segoe UI" panose="020B0502040204020203" pitchFamily="34" charset="0"/>
              </a:rPr>
              <a:t>nlargest</a:t>
            </a:r>
            <a:r>
              <a:rPr lang="en-US" b="1" dirty="0">
                <a:latin typeface="Segoe UI" panose="020B0502040204020203" pitchFamily="34" charset="0"/>
                <a:cs typeface="Segoe UI" panose="020B0502040204020203" pitchFamily="34" charset="0"/>
              </a:rPr>
              <a:t>() function. </a:t>
            </a:r>
          </a:p>
          <a:p>
            <a:pPr marL="0" lvl="0" indent="0">
              <a:spcAft>
                <a:spcPts val="600"/>
              </a:spcAft>
              <a:buNone/>
              <a:defRPr/>
            </a:pPr>
            <a:r>
              <a:rPr lang="en-US" dirty="0">
                <a:latin typeface="Segoe UI" panose="020B0502040204020203" pitchFamily="34" charset="0"/>
                <a:cs typeface="Segoe UI" panose="020B0502040204020203" pitchFamily="34" charset="0"/>
              </a:rPr>
              <a:t>The variable we have chosen for predicting the worst hit Country was Total number of Cases registered during Lockdown. </a:t>
            </a:r>
          </a:p>
          <a:p>
            <a:pPr marL="0" lvl="0" indent="0">
              <a:spcAft>
                <a:spcPts val="600"/>
              </a:spcAft>
              <a:buNone/>
              <a:defRPr/>
            </a:pPr>
            <a:r>
              <a:rPr lang="en-US" dirty="0">
                <a:latin typeface="Segoe UI" panose="020B0502040204020203" pitchFamily="34" charset="0"/>
                <a:cs typeface="Segoe UI" panose="020B0502040204020203" pitchFamily="34" charset="0"/>
              </a:rPr>
              <a:t>We use graphs for comparing. The red part of the graphs represent the number of </a:t>
            </a:r>
            <a:r>
              <a:rPr lang="en-US" dirty="0" err="1">
                <a:latin typeface="Segoe UI" panose="020B0502040204020203" pitchFamily="34" charset="0"/>
                <a:cs typeface="Segoe UI" panose="020B0502040204020203" pitchFamily="34" charset="0"/>
              </a:rPr>
              <a:t>infecteds</a:t>
            </a:r>
            <a:r>
              <a:rPr lang="en-US" dirty="0">
                <a:latin typeface="Segoe UI" panose="020B0502040204020203" pitchFamily="34" charset="0"/>
                <a:cs typeface="Segoe UI" panose="020B0502040204020203" pitchFamily="34" charset="0"/>
              </a:rPr>
              <a:t> before lockdown and the green part represents the number of </a:t>
            </a:r>
            <a:r>
              <a:rPr lang="en-US" dirty="0" err="1">
                <a:latin typeface="Segoe UI" panose="020B0502040204020203" pitchFamily="34" charset="0"/>
                <a:cs typeface="Segoe UI" panose="020B0502040204020203" pitchFamily="34" charset="0"/>
              </a:rPr>
              <a:t>infecteds</a:t>
            </a:r>
            <a:r>
              <a:rPr lang="en-US" dirty="0">
                <a:latin typeface="Segoe UI" panose="020B0502040204020203" pitchFamily="34" charset="0"/>
                <a:cs typeface="Segoe UI" panose="020B0502040204020203" pitchFamily="34" charset="0"/>
              </a:rPr>
              <a:t> after lockdown.</a:t>
            </a:r>
          </a:p>
          <a:p>
            <a:pPr marL="0" lvl="0" indent="0">
              <a:spcAft>
                <a:spcPts val="600"/>
              </a:spcAft>
              <a:buNone/>
              <a:defRPr/>
            </a:pPr>
            <a:r>
              <a:rPr lang="en-US" b="1" dirty="0">
                <a:latin typeface="Segoe UI" panose="020B0502040204020203" pitchFamily="34" charset="0"/>
                <a:cs typeface="Segoe UI" panose="020B0502040204020203" pitchFamily="34" charset="0"/>
              </a:rPr>
              <a:t>Result:</a:t>
            </a:r>
            <a:r>
              <a:rPr lang="en-US" dirty="0">
                <a:latin typeface="Segoe UI" panose="020B0502040204020203" pitchFamily="34" charset="0"/>
                <a:cs typeface="Segoe UI" panose="020B0502040204020203" pitchFamily="34" charset="0"/>
              </a:rPr>
              <a:t> US is the worst effected country during the Lockdown. Only for Iran, the lockdown temporarily helped flatten the rise of </a:t>
            </a:r>
            <a:r>
              <a:rPr lang="en-US" dirty="0" err="1">
                <a:latin typeface="Segoe UI" panose="020B0502040204020203" pitchFamily="34" charset="0"/>
                <a:cs typeface="Segoe UI" panose="020B0502040204020203" pitchFamily="34" charset="0"/>
              </a:rPr>
              <a:t>infecteds</a:t>
            </a:r>
            <a:r>
              <a:rPr lang="en-US" dirty="0">
                <a:latin typeface="Segoe UI" panose="020B0502040204020203" pitchFamily="34" charset="0"/>
                <a:cs typeface="Segoe UI" panose="020B0502040204020203" pitchFamily="34" charset="0"/>
              </a:rPr>
              <a:t> for a little while. Netherlands and Belgium has the lowest number of </a:t>
            </a:r>
            <a:r>
              <a:rPr lang="en-US" dirty="0" err="1">
                <a:latin typeface="Segoe UI" panose="020B0502040204020203" pitchFamily="34" charset="0"/>
                <a:cs typeface="Segoe UI" panose="020B0502040204020203" pitchFamily="34" charset="0"/>
              </a:rPr>
              <a:t>infecteds</a:t>
            </a:r>
            <a:r>
              <a:rPr lang="en-US" dirty="0">
                <a:latin typeface="Segoe UI" panose="020B0502040204020203" pitchFamily="34" charset="0"/>
                <a:cs typeface="Segoe UI" panose="020B0502040204020203" pitchFamily="34" charset="0"/>
              </a:rPr>
              <a:t> to date. So it can be assumed that the lockdown has paid off in these countries. Though, the reason can't can be concluded for sure.</a:t>
            </a:r>
          </a:p>
        </p:txBody>
      </p:sp>
      <p:pic>
        <p:nvPicPr>
          <p:cNvPr id="3" name="Picture 2">
            <a:extLst>
              <a:ext uri="{FF2B5EF4-FFF2-40B4-BE49-F238E27FC236}">
                <a16:creationId xmlns:a16="http://schemas.microsoft.com/office/drawing/2014/main" id="{E5883A9E-7885-407E-930C-49F9CD8D2CE3}"/>
              </a:ext>
            </a:extLst>
          </p:cNvPr>
          <p:cNvPicPr>
            <a:picLocks noChangeAspect="1"/>
          </p:cNvPicPr>
          <p:nvPr/>
        </p:nvPicPr>
        <p:blipFill>
          <a:blip r:embed="rId2"/>
          <a:stretch>
            <a:fillRect/>
          </a:stretch>
        </p:blipFill>
        <p:spPr>
          <a:xfrm>
            <a:off x="6583044" y="1524708"/>
            <a:ext cx="4545476" cy="462155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4970-C4A0-4070-9C39-36361BD8026F}"/>
              </a:ext>
            </a:extLst>
          </p:cNvPr>
          <p:cNvSpPr>
            <a:spLocks noGrp="1"/>
          </p:cNvSpPr>
          <p:nvPr>
            <p:ph type="title"/>
          </p:nvPr>
        </p:nvSpPr>
        <p:spPr/>
        <p:txBody>
          <a:bodyPr/>
          <a:lstStyle/>
          <a:p>
            <a:r>
              <a:rPr lang="en-US" dirty="0"/>
              <a:t>Worst death cases</a:t>
            </a:r>
          </a:p>
        </p:txBody>
      </p:sp>
      <p:sp>
        <p:nvSpPr>
          <p:cNvPr id="4" name="Content Placeholder 17">
            <a:extLst>
              <a:ext uri="{FF2B5EF4-FFF2-40B4-BE49-F238E27FC236}">
                <a16:creationId xmlns:a16="http://schemas.microsoft.com/office/drawing/2014/main" id="{7CACE16D-EE58-4EEB-B995-7747EF8FB769}"/>
              </a:ext>
            </a:extLst>
          </p:cNvPr>
          <p:cNvSpPr txBox="1">
            <a:spLocks noGrp="1"/>
          </p:cNvSpPr>
          <p:nvPr>
            <p:ph sz="quarter" idx="10"/>
          </p:nvPr>
        </p:nvSpPr>
        <p:spPr>
          <a:xfrm>
            <a:off x="619649" y="2074293"/>
            <a:ext cx="4416425" cy="20627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Using the second dataset, we plotted a bar graph for the number of deaths of majorly hit countries on the same axes in order to do a visual comparison.</a:t>
            </a:r>
          </a:p>
          <a:p>
            <a:pPr marL="0" lvl="0" indent="0">
              <a:spcAft>
                <a:spcPts val="600"/>
              </a:spcAft>
              <a:buNone/>
              <a:defRPr/>
            </a:pPr>
            <a:r>
              <a:rPr lang="en-US" b="1" dirty="0">
                <a:latin typeface="Segoe UI" panose="020B0502040204020203" pitchFamily="34" charset="0"/>
                <a:cs typeface="Segoe UI" panose="020B0502040204020203" pitchFamily="34" charset="0"/>
              </a:rPr>
              <a:t>Result:</a:t>
            </a:r>
            <a:r>
              <a:rPr lang="en-US" dirty="0">
                <a:latin typeface="Segoe UI" panose="020B0502040204020203" pitchFamily="34" charset="0"/>
                <a:cs typeface="Segoe UI" panose="020B0502040204020203" pitchFamily="34" charset="0"/>
              </a:rPr>
              <a:t> </a:t>
            </a:r>
            <a:r>
              <a:rPr lang="en-US" dirty="0"/>
              <a:t>US has the highest number of deaths with the total amount being more than 80000.</a:t>
            </a:r>
            <a:endParaRPr lang="en-US"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9674CBDC-0BEF-4A06-946B-FBFD1F1157FD}"/>
              </a:ext>
            </a:extLst>
          </p:cNvPr>
          <p:cNvPicPr>
            <a:picLocks noChangeAspect="1"/>
          </p:cNvPicPr>
          <p:nvPr/>
        </p:nvPicPr>
        <p:blipFill>
          <a:blip r:embed="rId2"/>
          <a:stretch>
            <a:fillRect/>
          </a:stretch>
        </p:blipFill>
        <p:spPr>
          <a:xfrm>
            <a:off x="6330982" y="1892298"/>
            <a:ext cx="4679085" cy="2895851"/>
          </a:xfrm>
          <a:prstGeom prst="rect">
            <a:avLst/>
          </a:prstGeom>
        </p:spPr>
      </p:pic>
    </p:spTree>
    <p:extLst>
      <p:ext uri="{BB962C8B-B14F-4D97-AF65-F5344CB8AC3E}">
        <p14:creationId xmlns:p14="http://schemas.microsoft.com/office/powerpoint/2010/main" val="100283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5B3A8-4063-4489-BC24-054742DE0B03}"/>
              </a:ext>
            </a:extLst>
          </p:cNvPr>
          <p:cNvSpPr>
            <a:spLocks noGrp="1"/>
          </p:cNvSpPr>
          <p:nvPr>
            <p:ph type="title"/>
          </p:nvPr>
        </p:nvSpPr>
        <p:spPr>
          <a:xfrm>
            <a:off x="521207" y="448056"/>
            <a:ext cx="10691290" cy="640080"/>
          </a:xfrm>
        </p:spPr>
        <p:txBody>
          <a:bodyPr>
            <a:normAutofit fontScale="90000"/>
          </a:bodyPr>
          <a:lstStyle/>
          <a:p>
            <a:r>
              <a:rPr lang="en-US" dirty="0">
                <a:latin typeface="Segoe UI Light" panose="020B0502040204020203" pitchFamily="34" charset="0"/>
                <a:cs typeface="Segoe UI Light" panose="020B0502040204020203" pitchFamily="34" charset="0"/>
              </a:rPr>
              <a:t>Relation between </a:t>
            </a:r>
            <a:r>
              <a:rPr lang="en-US" b="1" dirty="0">
                <a:latin typeface="Segoe UI Light" panose="020B0502040204020203" pitchFamily="34" charset="0"/>
                <a:cs typeface="Segoe UI Light" panose="020B0502040204020203" pitchFamily="34" charset="0"/>
              </a:rPr>
              <a:t>International Travel and Covid-19 Cases </a:t>
            </a:r>
            <a:r>
              <a:rPr lang="en-US" dirty="0">
                <a:latin typeface="Segoe UI Light" panose="020B0502040204020203" pitchFamily="34" charset="0"/>
                <a:cs typeface="Segoe UI Light" panose="020B0502040204020203" pitchFamily="34" charset="0"/>
              </a:rPr>
              <a:t>for the countries</a:t>
            </a:r>
            <a:endParaRPr lang="en-US" dirty="0"/>
          </a:p>
        </p:txBody>
      </p:sp>
      <p:pic>
        <p:nvPicPr>
          <p:cNvPr id="5" name="Content Placeholder 4">
            <a:extLst>
              <a:ext uri="{FF2B5EF4-FFF2-40B4-BE49-F238E27FC236}">
                <a16:creationId xmlns:a16="http://schemas.microsoft.com/office/drawing/2014/main" id="{8ABE46B4-10BE-4EB0-8860-C2B42C0B2282}"/>
              </a:ext>
            </a:extLst>
          </p:cNvPr>
          <p:cNvPicPr>
            <a:picLocks noGrp="1" noChangeAspect="1"/>
          </p:cNvPicPr>
          <p:nvPr>
            <p:ph sz="quarter" idx="10"/>
          </p:nvPr>
        </p:nvPicPr>
        <p:blipFill>
          <a:blip r:embed="rId2"/>
          <a:stretch>
            <a:fillRect/>
          </a:stretch>
        </p:blipFill>
        <p:spPr>
          <a:xfrm>
            <a:off x="7327424" y="1397811"/>
            <a:ext cx="3467822" cy="2996257"/>
          </a:xfrm>
        </p:spPr>
      </p:pic>
      <p:pic>
        <p:nvPicPr>
          <p:cNvPr id="7" name="Picture 6">
            <a:extLst>
              <a:ext uri="{FF2B5EF4-FFF2-40B4-BE49-F238E27FC236}">
                <a16:creationId xmlns:a16="http://schemas.microsoft.com/office/drawing/2014/main" id="{3230D66C-FDE8-47BE-8231-26EFF9FB5E53}"/>
              </a:ext>
            </a:extLst>
          </p:cNvPr>
          <p:cNvPicPr>
            <a:picLocks noChangeAspect="1"/>
          </p:cNvPicPr>
          <p:nvPr/>
        </p:nvPicPr>
        <p:blipFill>
          <a:blip r:embed="rId3"/>
          <a:stretch>
            <a:fillRect/>
          </a:stretch>
        </p:blipFill>
        <p:spPr>
          <a:xfrm>
            <a:off x="1041647" y="3833482"/>
            <a:ext cx="3822930" cy="2576462"/>
          </a:xfrm>
          <a:prstGeom prst="rect">
            <a:avLst/>
          </a:prstGeom>
        </p:spPr>
      </p:pic>
      <p:grpSp>
        <p:nvGrpSpPr>
          <p:cNvPr id="8" name="Group 7" descr="Small circle with number 1 inside  indicating step 1">
            <a:extLst>
              <a:ext uri="{FF2B5EF4-FFF2-40B4-BE49-F238E27FC236}">
                <a16:creationId xmlns:a16="http://schemas.microsoft.com/office/drawing/2014/main" id="{CED30ACA-5E91-4124-86BB-4124B1EC3A7B}"/>
              </a:ext>
            </a:extLst>
          </p:cNvPr>
          <p:cNvGrpSpPr/>
          <p:nvPr/>
        </p:nvGrpSpPr>
        <p:grpSpPr bwMode="blackWhite">
          <a:xfrm>
            <a:off x="871793" y="1917997"/>
            <a:ext cx="558179" cy="409838"/>
            <a:chOff x="6953426" y="711274"/>
            <a:chExt cx="558179" cy="409838"/>
          </a:xfrm>
        </p:grpSpPr>
        <p:sp>
          <p:nvSpPr>
            <p:cNvPr id="9" name="Oval 8" descr="Small circle">
              <a:extLst>
                <a:ext uri="{FF2B5EF4-FFF2-40B4-BE49-F238E27FC236}">
                  <a16:creationId xmlns:a16="http://schemas.microsoft.com/office/drawing/2014/main" id="{B25A3853-5A7B-491C-B907-F8B900CEA689}"/>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descr="Number 1">
              <a:extLst>
                <a:ext uri="{FF2B5EF4-FFF2-40B4-BE49-F238E27FC236}">
                  <a16:creationId xmlns:a16="http://schemas.microsoft.com/office/drawing/2014/main" id="{D3437248-6FA3-4173-855C-1913467F893D}"/>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1" name="Content Placeholder 17">
            <a:extLst>
              <a:ext uri="{FF2B5EF4-FFF2-40B4-BE49-F238E27FC236}">
                <a16:creationId xmlns:a16="http://schemas.microsoft.com/office/drawing/2014/main" id="{F8B9E425-622F-4204-B0B6-FFC308E81E9D}"/>
              </a:ext>
            </a:extLst>
          </p:cNvPr>
          <p:cNvSpPr txBox="1">
            <a:spLocks/>
          </p:cNvSpPr>
          <p:nvPr/>
        </p:nvSpPr>
        <p:spPr>
          <a:xfrm>
            <a:off x="1424917" y="1895380"/>
            <a:ext cx="5652116" cy="86491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We find the top 10 countries respective to international travels, arranged in a descending order according to international travels in a bar graph.</a:t>
            </a:r>
            <a:endParaRPr lang="en-US" dirty="0">
              <a:solidFill>
                <a:prstClr val="black">
                  <a:lumMod val="75000"/>
                  <a:lumOff val="25000"/>
                </a:prstClr>
              </a:solidFill>
              <a:cs typeface="Segoe UI"/>
            </a:endParaRPr>
          </a:p>
        </p:txBody>
      </p:sp>
      <p:grpSp>
        <p:nvGrpSpPr>
          <p:cNvPr id="12" name="Group 11" descr="Small circle with number 2 inside  indicating step 2">
            <a:extLst>
              <a:ext uri="{FF2B5EF4-FFF2-40B4-BE49-F238E27FC236}">
                <a16:creationId xmlns:a16="http://schemas.microsoft.com/office/drawing/2014/main" id="{F0D131A2-5B32-40EB-8337-D3A53BD35867}"/>
              </a:ext>
            </a:extLst>
          </p:cNvPr>
          <p:cNvGrpSpPr/>
          <p:nvPr/>
        </p:nvGrpSpPr>
        <p:grpSpPr bwMode="blackWhite">
          <a:xfrm>
            <a:off x="5325493" y="5671745"/>
            <a:ext cx="558179" cy="409838"/>
            <a:chOff x="6953426" y="711274"/>
            <a:chExt cx="558179" cy="409838"/>
          </a:xfrm>
        </p:grpSpPr>
        <p:sp>
          <p:nvSpPr>
            <p:cNvPr id="13" name="Oval 12" descr="Small circle">
              <a:extLst>
                <a:ext uri="{FF2B5EF4-FFF2-40B4-BE49-F238E27FC236}">
                  <a16:creationId xmlns:a16="http://schemas.microsoft.com/office/drawing/2014/main" id="{4F56590A-54A0-4548-A39F-57F056B67B2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descr="Number 2">
              <a:extLst>
                <a:ext uri="{FF2B5EF4-FFF2-40B4-BE49-F238E27FC236}">
                  <a16:creationId xmlns:a16="http://schemas.microsoft.com/office/drawing/2014/main" id="{2C7734A5-5368-4EED-B444-347191E0162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5" name="Content Placeholder 17">
            <a:extLst>
              <a:ext uri="{FF2B5EF4-FFF2-40B4-BE49-F238E27FC236}">
                <a16:creationId xmlns:a16="http://schemas.microsoft.com/office/drawing/2014/main" id="{058C1D75-7642-4861-8C84-73ED44CF40DA}"/>
              </a:ext>
            </a:extLst>
          </p:cNvPr>
          <p:cNvSpPr txBox="1">
            <a:spLocks/>
          </p:cNvSpPr>
          <p:nvPr/>
        </p:nvSpPr>
        <p:spPr>
          <a:xfrm>
            <a:off x="5955315" y="5548674"/>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Then, we find the top 10 countries respective to international travels, arranged in a descending order according to the latest number of </a:t>
            </a:r>
            <a:r>
              <a:rPr lang="en-US" dirty="0" err="1">
                <a:solidFill>
                  <a:prstClr val="black">
                    <a:lumMod val="75000"/>
                    <a:lumOff val="25000"/>
                  </a:prstClr>
                </a:solidFill>
                <a:latin typeface="Segoe UI" panose="020B0502040204020203" pitchFamily="34" charset="0"/>
                <a:cs typeface="Segoe UI" panose="020B0502040204020203" pitchFamily="34" charset="0"/>
              </a:rPr>
              <a:t>infecteds</a:t>
            </a:r>
            <a:r>
              <a:rPr lang="en-US" dirty="0">
                <a:solidFill>
                  <a:prstClr val="black">
                    <a:lumMod val="75000"/>
                    <a:lumOff val="25000"/>
                  </a:prstClr>
                </a:solidFill>
                <a:latin typeface="Segoe UI" panose="020B0502040204020203" pitchFamily="34" charset="0"/>
                <a:cs typeface="Segoe UI" panose="020B0502040204020203" pitchFamily="34" charset="0"/>
              </a:rPr>
              <a:t> in a bar graph </a:t>
            </a:r>
          </a:p>
        </p:txBody>
      </p:sp>
    </p:spTree>
    <p:extLst>
      <p:ext uri="{BB962C8B-B14F-4D97-AF65-F5344CB8AC3E}">
        <p14:creationId xmlns:p14="http://schemas.microsoft.com/office/powerpoint/2010/main" val="330839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0362816" cy="640080"/>
          </a:xfrm>
        </p:spPr>
        <p:txBody>
          <a:bodyPr>
            <a:normAutofit fontScale="90000"/>
          </a:bodyPr>
          <a:lstStyle/>
          <a:p>
            <a:r>
              <a:rPr lang="en-US" dirty="0">
                <a:latin typeface="Segoe UI Light" panose="020B0502040204020203" pitchFamily="34" charset="0"/>
                <a:cs typeface="Segoe UI Light" panose="020B0502040204020203" pitchFamily="34" charset="0"/>
              </a:rPr>
              <a:t>Relation between </a:t>
            </a:r>
            <a:r>
              <a:rPr lang="en-US" b="1" dirty="0">
                <a:latin typeface="Segoe UI Light" panose="020B0502040204020203" pitchFamily="34" charset="0"/>
                <a:cs typeface="Segoe UI Light" panose="020B0502040204020203" pitchFamily="34" charset="0"/>
              </a:rPr>
              <a:t>International Travel and Covid-19</a:t>
            </a:r>
            <a:r>
              <a:rPr lang="en-US" dirty="0">
                <a:latin typeface="Segoe UI Light" panose="020B0502040204020203" pitchFamily="34" charset="0"/>
                <a:cs typeface="Segoe UI Light" panose="020B0502040204020203" pitchFamily="34" charset="0"/>
              </a:rPr>
              <a:t> Cases for the countries</a:t>
            </a:r>
          </a:p>
        </p:txBody>
      </p:sp>
      <p:grpSp>
        <p:nvGrpSpPr>
          <p:cNvPr id="18" name="Group 17" descr="Small circle with number 1 inside  indicating step 1"/>
          <p:cNvGrpSpPr/>
          <p:nvPr/>
        </p:nvGrpSpPr>
        <p:grpSpPr bwMode="blackWhite">
          <a:xfrm>
            <a:off x="531552" y="3651579"/>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21" name="Content Placeholder 17"/>
          <p:cNvSpPr txBox="1">
            <a:spLocks/>
          </p:cNvSpPr>
          <p:nvPr/>
        </p:nvSpPr>
        <p:spPr>
          <a:xfrm>
            <a:off x="1056513" y="3691771"/>
            <a:ext cx="4585731" cy="1193384"/>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cs typeface="Segoe UI"/>
              </a:rPr>
              <a:t>Among the 50 countries chosen with maximum international arrivals, are common with 50 countries having maximum </a:t>
            </a:r>
            <a:r>
              <a:rPr lang="en-US" dirty="0" err="1">
                <a:solidFill>
                  <a:prstClr val="black">
                    <a:lumMod val="75000"/>
                    <a:lumOff val="25000"/>
                  </a:prstClr>
                </a:solidFill>
                <a:cs typeface="Segoe UI"/>
              </a:rPr>
              <a:t>infecteds</a:t>
            </a:r>
            <a:r>
              <a:rPr lang="en-US" dirty="0">
                <a:solidFill>
                  <a:prstClr val="black">
                    <a:lumMod val="75000"/>
                    <a:lumOff val="25000"/>
                  </a:prstClr>
                </a:solidFill>
                <a:cs typeface="Segoe UI"/>
              </a:rPr>
              <a:t>. This gave us a clue that there is a positive correlation between international arrivals and the risk of COVID-19 spread in a country.</a:t>
            </a:r>
          </a:p>
        </p:txBody>
      </p:sp>
      <p:grpSp>
        <p:nvGrpSpPr>
          <p:cNvPr id="22" name="Group 21" descr="Small circle with number 3 inside  indicating step 3"/>
          <p:cNvGrpSpPr/>
          <p:nvPr/>
        </p:nvGrpSpPr>
        <p:grpSpPr bwMode="blackWhite">
          <a:xfrm>
            <a:off x="531552" y="2246368"/>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2275634"/>
            <a:ext cx="4504252" cy="4098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We plotted the same graphs again for top 50 countries</a:t>
            </a: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7FDFD4A2-6C34-4624-BAF5-837127F06151}"/>
              </a:ext>
            </a:extLst>
          </p:cNvPr>
          <p:cNvPicPr>
            <a:picLocks noChangeAspect="1"/>
          </p:cNvPicPr>
          <p:nvPr/>
        </p:nvPicPr>
        <p:blipFill>
          <a:blip r:embed="rId2"/>
          <a:stretch>
            <a:fillRect/>
          </a:stretch>
        </p:blipFill>
        <p:spPr>
          <a:xfrm>
            <a:off x="6631237" y="1304953"/>
            <a:ext cx="4585732" cy="2611640"/>
          </a:xfrm>
          <a:prstGeom prst="rect">
            <a:avLst/>
          </a:prstGeom>
        </p:spPr>
      </p:pic>
      <p:pic>
        <p:nvPicPr>
          <p:cNvPr id="6" name="Picture 5">
            <a:extLst>
              <a:ext uri="{FF2B5EF4-FFF2-40B4-BE49-F238E27FC236}">
                <a16:creationId xmlns:a16="http://schemas.microsoft.com/office/drawing/2014/main" id="{64F2C16E-B5E8-433C-ADDF-390579A4A7A5}"/>
              </a:ext>
            </a:extLst>
          </p:cNvPr>
          <p:cNvPicPr>
            <a:picLocks noChangeAspect="1"/>
          </p:cNvPicPr>
          <p:nvPr/>
        </p:nvPicPr>
        <p:blipFill>
          <a:blip r:embed="rId3"/>
          <a:stretch>
            <a:fillRect/>
          </a:stretch>
        </p:blipFill>
        <p:spPr>
          <a:xfrm>
            <a:off x="6631238" y="4005710"/>
            <a:ext cx="4585732" cy="2631649"/>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{112B1C62-70DB-477E-AED3-989234658886}tf10001108</Template>
  <TotalTime>0</TotalTime>
  <Words>979</Words>
  <Application>Microsoft Office PowerPoint</Application>
  <PresentationFormat>Widescreen</PresentationFormat>
  <Paragraphs>68</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Segoe UI Light</vt:lpstr>
      <vt:lpstr>Segoe UI Semibold</vt:lpstr>
      <vt:lpstr>WelcomeDoc</vt:lpstr>
      <vt:lpstr>Covid-19 </vt:lpstr>
      <vt:lpstr>Data Sources</vt:lpstr>
      <vt:lpstr>Cleaning the Data</vt:lpstr>
      <vt:lpstr>Procedures and Methods used</vt:lpstr>
      <vt:lpstr>Finding the worst hit Country by Covid-19</vt:lpstr>
      <vt:lpstr>Finding the worst hit Country by Covid-19 during lockdown.</vt:lpstr>
      <vt:lpstr>Worst death cases</vt:lpstr>
      <vt:lpstr>Relation between International Travel and Covid-19 Cases for the countries</vt:lpstr>
      <vt:lpstr>Relation between International Travel and Covid-19 Cases for the countries</vt:lpstr>
      <vt:lpstr>Method for Correlation between Covid-19 Cases and International arrival in countries</vt:lpstr>
      <vt:lpstr>Relation between International Travel and Covid-19 Cases for the countries</vt:lpstr>
      <vt:lpstr>Travelling and Covid-19</vt:lpstr>
      <vt:lpstr>Simple Predictive Model for USA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2020-06-09T01:12:59Z</dcterms:created>
  <dcterms:modified xsi:type="dcterms:W3CDTF">2020-06-09T13:23:38Z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