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2" r:id="rId3"/>
    <p:sldId id="283" r:id="rId4"/>
    <p:sldId id="257" r:id="rId5"/>
    <p:sldId id="280"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3" r:id="rId20"/>
    <p:sldId id="276" r:id="rId21"/>
    <p:sldId id="277" r:id="rId22"/>
    <p:sldId id="279" r:id="rId23"/>
    <p:sldId id="278" r:id="rId24"/>
    <p:sldId id="281" r:id="rId25"/>
    <p:sldId id="284" r:id="rId26"/>
    <p:sldId id="28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8BBC1B0-84CC-4ABB-8075-71833CF48E1F}" type="datetimeFigureOut">
              <a:rPr lang="en-US" smtClean="0"/>
              <a:t>12/8/2022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21BDB46-152C-4B04-9051-2A0D6FA805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BBC1B0-84CC-4ABB-8075-71833CF48E1F}"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BDB46-152C-4B04-9051-2A0D6FA805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BBC1B0-84CC-4ABB-8075-71833CF48E1F}"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BDB46-152C-4B04-9051-2A0D6FA8053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BBC1B0-84CC-4ABB-8075-71833CF48E1F}"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BDB46-152C-4B04-9051-2A0D6FA80538}"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BBC1B0-84CC-4ABB-8075-71833CF48E1F}"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BDB46-152C-4B04-9051-2A0D6FA8053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BBC1B0-84CC-4ABB-8075-71833CF48E1F}"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1BDB46-152C-4B04-9051-2A0D6FA8053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8BBC1B0-84CC-4ABB-8075-71833CF48E1F}"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1BDB46-152C-4B04-9051-2A0D6FA80538}"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BC1B0-84CC-4ABB-8075-71833CF48E1F}"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BDB46-152C-4B04-9051-2A0D6FA80538}"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BC1B0-84CC-4ABB-8075-71833CF48E1F}"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BDB46-152C-4B04-9051-2A0D6FA8053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BC1B0-84CC-4ABB-8075-71833CF48E1F}"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BDB46-152C-4B04-9051-2A0D6FA8053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BC1B0-84CC-4ABB-8075-71833CF48E1F}"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BDB46-152C-4B04-9051-2A0D6FA8053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BBC1B0-84CC-4ABB-8075-71833CF48E1F}"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BDB46-152C-4B04-9051-2A0D6FA805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BBC1B0-84CC-4ABB-8075-71833CF48E1F}" type="datetimeFigureOut">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1BDB46-152C-4B04-9051-2A0D6FA805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BBC1B0-84CC-4ABB-8075-71833CF48E1F}"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1BDB46-152C-4B04-9051-2A0D6FA805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BC1B0-84CC-4ABB-8075-71833CF48E1F}" type="datetimeFigureOut">
              <a:rPr lang="en-US" smtClean="0"/>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1BDB46-152C-4B04-9051-2A0D6FA805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BBC1B0-84CC-4ABB-8075-71833CF48E1F}"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BDB46-152C-4B04-9051-2A0D6FA805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BBC1B0-84CC-4ABB-8075-71833CF48E1F}"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BDB46-152C-4B04-9051-2A0D6FA805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8BBC1B0-84CC-4ABB-8075-71833CF48E1F}" type="datetimeFigureOut">
              <a:rPr lang="en-US" smtClean="0"/>
              <a:t>12/8/2022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21BDB46-152C-4B04-9051-2A0D6FA80538}"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3.bin"/><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5.bin"/><Relationship Id="rId1" Type="http://schemas.openxmlformats.org/officeDocument/2006/relationships/slideLayout" Target="../slideLayouts/slideLayout8.xml"/><Relationship Id="rId5" Type="http://schemas.openxmlformats.org/officeDocument/2006/relationships/image" Target="../media/image14.wmf"/><Relationship Id="rId4" Type="http://schemas.openxmlformats.org/officeDocument/2006/relationships/oleObject" Target="../embeddings/oleObject6.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4141693"/>
            <a:ext cx="8791575" cy="1301673"/>
          </a:xfrm>
        </p:spPr>
        <p:txBody>
          <a:bodyPr>
            <a:normAutofit/>
          </a:bodyPr>
          <a:lstStyle/>
          <a:p>
            <a:r>
              <a:rPr lang="en-US" sz="4400" i="1" u="sng" dirty="0"/>
              <a:t>fast Fourier transform </a:t>
            </a:r>
            <a:br>
              <a:rPr lang="en-US" sz="4400" dirty="0"/>
            </a:br>
            <a:endParaRPr lang="en-US" sz="4400" dirty="0"/>
          </a:p>
        </p:txBody>
      </p:sp>
      <p:sp>
        <p:nvSpPr>
          <p:cNvPr id="3" name="Subtitle 2"/>
          <p:cNvSpPr>
            <a:spLocks noGrp="1"/>
          </p:cNvSpPr>
          <p:nvPr>
            <p:ph type="subTitle" idx="1"/>
          </p:nvPr>
        </p:nvSpPr>
        <p:spPr>
          <a:xfrm>
            <a:off x="1876424" y="5443368"/>
            <a:ext cx="8791575" cy="865991"/>
          </a:xfrm>
        </p:spPr>
        <p:txBody>
          <a:bodyPr>
            <a:normAutofit/>
          </a:bodyPr>
          <a:lstStyle/>
          <a:p>
            <a:r>
              <a:rPr lang="en-US" sz="3200" b="1" i="1" u="sng" dirty="0">
                <a:solidFill>
                  <a:srgbClr val="92D050"/>
                </a:solidFill>
              </a:rPr>
              <a:t>Done  By: Rifat Abuelenin </a:t>
            </a:r>
          </a:p>
        </p:txBody>
      </p:sp>
      <p:pic>
        <p:nvPicPr>
          <p:cNvPr id="5" name="Picture 4" descr="Graphical user interface, chart&#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2201" y="1108038"/>
            <a:ext cx="7420020" cy="2893808"/>
          </a:xfrm>
          <a:prstGeom prst="round2DiagRect">
            <a:avLst>
              <a:gd name="adj1" fmla="val 5608"/>
              <a:gd name="adj2" fmla="val 0"/>
            </a:avLst>
          </a:prstGeom>
          <a:ln w="19050" cap="sq">
            <a:solidFill>
              <a:schemeClr val="tx2">
                <a:lumMod val="60000"/>
                <a:lumOff val="40000"/>
                <a:alpha val="60000"/>
              </a:schemeClr>
            </a:solidFill>
            <a:miter lim="800000"/>
            <a:headEnd/>
            <a:tailEnd/>
          </a:ln>
          <a:effectLst>
            <a:outerShdw blurRad="88900" dist="38100" dir="5400000" algn="t" rotWithShape="0">
              <a:prstClr val="black">
                <a:alpha val="40000"/>
              </a:prst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323" y="770917"/>
            <a:ext cx="9905998" cy="1478570"/>
          </a:xfrm>
        </p:spPr>
        <p:txBody>
          <a:bodyPr/>
          <a:lstStyle/>
          <a:p>
            <a:r>
              <a:rPr lang="en-US" b="1" i="0" dirty="0">
                <a:solidFill>
                  <a:srgbClr val="24292F"/>
                </a:solidFill>
                <a:effectLst/>
                <a:latin typeface="-apple-system"/>
              </a:rPr>
              <a:t>Speed-Up</a:t>
            </a:r>
            <a:br>
              <a:rPr lang="en-US" b="1" i="0" dirty="0">
                <a:solidFill>
                  <a:srgbClr val="24292F"/>
                </a:solidFill>
                <a:effectLst/>
                <a:latin typeface="-apple-system"/>
              </a:rPr>
            </a:br>
            <a:endParaRPr lang="en-US" dirty="0"/>
          </a:p>
        </p:txBody>
      </p:sp>
      <p:sp>
        <p:nvSpPr>
          <p:cNvPr id="3" name="Content Placeholder 2"/>
          <p:cNvSpPr>
            <a:spLocks noGrp="1"/>
          </p:cNvSpPr>
          <p:nvPr>
            <p:ph idx="1"/>
          </p:nvPr>
        </p:nvSpPr>
        <p:spPr/>
        <p:txBody>
          <a:bodyPr/>
          <a:lstStyle/>
          <a:p>
            <a:br>
              <a:rPr lang="en-US" dirty="0"/>
            </a:br>
            <a:r>
              <a:rPr lang="en-US" b="0" i="0" dirty="0">
                <a:solidFill>
                  <a:srgbClr val="24292F"/>
                </a:solidFill>
                <a:effectLst/>
                <a:latin typeface="-apple-system"/>
              </a:rPr>
              <a:t>Speedup is greatest when using the max amount of processes in a single node. In this case speedup is greatest using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i="1" u="sng">
                <a:solidFill>
                  <a:srgbClr val="FF0000"/>
                </a:solidFill>
                <a:effectLst/>
                <a:latin typeface="-apple-system"/>
              </a:rPr>
              <a:t>Speed-Up</a:t>
            </a:r>
            <a:br>
              <a:rPr lang="en-US" i="1" u="sng">
                <a:solidFill>
                  <a:srgbClr val="FF0000"/>
                </a:solidFill>
                <a:effectLst/>
                <a:latin typeface="-apple-system"/>
              </a:rPr>
            </a:br>
            <a:br>
              <a:rPr lang="en-US" i="1" u="sng">
                <a:solidFill>
                  <a:srgbClr val="FF0000"/>
                </a:solidFill>
              </a:rPr>
            </a:br>
            <a:endParaRPr lang="en-US" i="1" u="sng" dirty="0">
              <a:solidFill>
                <a:srgbClr val="FF0000"/>
              </a:solidFill>
            </a:endParaRPr>
          </a:p>
        </p:txBody>
      </p:sp>
      <p:pic>
        <p:nvPicPr>
          <p:cNvPr id="5" name="Content Placeholder 4" descr="Chart, line chart&#10;&#10;Description automatically generat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2740" y="1897063"/>
            <a:ext cx="5303344" cy="354171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6686" y="861114"/>
            <a:ext cx="9905998" cy="1478570"/>
          </a:xfrm>
        </p:spPr>
        <p:txBody>
          <a:bodyPr>
            <a:normAutofit fontScale="90000"/>
          </a:bodyPr>
          <a:lstStyle/>
          <a:p>
            <a:r>
              <a:rPr lang="en-US" b="1" i="0" dirty="0">
                <a:solidFill>
                  <a:srgbClr val="24292F"/>
                </a:solidFill>
                <a:effectLst/>
                <a:latin typeface="-apple-system"/>
              </a:rPr>
              <a:t>Efficiency</a:t>
            </a:r>
            <a:br>
              <a:rPr lang="en-US" b="1" i="0" dirty="0">
                <a:solidFill>
                  <a:srgbClr val="24292F"/>
                </a:solidFill>
                <a:effectLst/>
                <a:latin typeface="-apple-system"/>
              </a:rPr>
            </a:br>
            <a:br>
              <a:rPr lang="en-US" dirty="0"/>
            </a:br>
            <a:endParaRPr lang="en-US" dirty="0"/>
          </a:p>
        </p:txBody>
      </p:sp>
      <p:sp>
        <p:nvSpPr>
          <p:cNvPr id="3" name="Content Placeholder 2"/>
          <p:cNvSpPr>
            <a:spLocks noGrp="1"/>
          </p:cNvSpPr>
          <p:nvPr>
            <p:ph idx="1"/>
          </p:nvPr>
        </p:nvSpPr>
        <p:spPr/>
        <p:txBody>
          <a:bodyPr/>
          <a:lstStyle/>
          <a:p>
            <a:r>
              <a:rPr lang="en-US" b="0" i="0" dirty="0">
                <a:solidFill>
                  <a:srgbClr val="24292F"/>
                </a:solidFill>
                <a:effectLst/>
                <a:latin typeface="-apple-system"/>
              </a:rPr>
              <a:t>Efficiency decreases in these examples due to the relatively small size of the problem. In this case problem size never goes beyond 16384. Efficiency decreases due to each process spending more time waiting than computing. If the problem size was bigger then efficiency would increase due to each process spending more time computing than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i="1" u="sng" dirty="0">
                <a:solidFill>
                  <a:srgbClr val="FF0000"/>
                </a:solidFill>
                <a:effectLst/>
                <a:latin typeface="-apple-system"/>
              </a:rPr>
              <a:t>Efficiency</a:t>
            </a:r>
            <a:br>
              <a:rPr lang="en-US" b="1" i="0" dirty="0">
                <a:solidFill>
                  <a:srgbClr val="24292F"/>
                </a:solidFill>
                <a:effectLst/>
                <a:latin typeface="-apple-system"/>
              </a:rPr>
            </a:br>
            <a:br>
              <a:rPr lang="en-US" dirty="0"/>
            </a:br>
            <a:endParaRPr lang="en-US" dirty="0"/>
          </a:p>
        </p:txBody>
      </p:sp>
      <p:pic>
        <p:nvPicPr>
          <p:cNvPr id="5" name="Content Placeholder 4" descr="Chart, line chart&#10;&#10;Description automatically generat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8850" y="1810544"/>
            <a:ext cx="5457825" cy="348615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002CD-2D10-1DCB-4729-DFB00F82B576}"/>
              </a:ext>
            </a:extLst>
          </p:cNvPr>
          <p:cNvSpPr>
            <a:spLocks noGrp="1"/>
          </p:cNvSpPr>
          <p:nvPr>
            <p:ph type="title"/>
          </p:nvPr>
        </p:nvSpPr>
        <p:spPr/>
        <p:txBody>
          <a:bodyPr/>
          <a:lstStyle/>
          <a:p>
            <a:r>
              <a:rPr lang="en-US" dirty="0"/>
              <a:t>Used Of Fft</a:t>
            </a:r>
          </a:p>
        </p:txBody>
      </p:sp>
      <p:sp>
        <p:nvSpPr>
          <p:cNvPr id="3" name="Content Placeholder 2">
            <a:extLst>
              <a:ext uri="{FF2B5EF4-FFF2-40B4-BE49-F238E27FC236}">
                <a16:creationId xmlns:a16="http://schemas.microsoft.com/office/drawing/2014/main" id="{718FB222-6F9D-6BA5-3353-124B341B5723}"/>
              </a:ext>
            </a:extLst>
          </p:cNvPr>
          <p:cNvSpPr>
            <a:spLocks noGrp="1"/>
          </p:cNvSpPr>
          <p:nvPr>
            <p:ph idx="1"/>
          </p:nvPr>
        </p:nvSpPr>
        <p:spPr/>
        <p:txBody>
          <a:bodyPr/>
          <a:lstStyle/>
          <a:p>
            <a:r>
              <a:rPr lang="en-US" b="0" i="0" dirty="0">
                <a:solidFill>
                  <a:srgbClr val="0D0D0D"/>
                </a:solidFill>
                <a:effectLst/>
                <a:latin typeface="IvarText"/>
              </a:rPr>
              <a:t>The FFT is used to process data throughout today’s highly networked, digital world. It allows computers to efficiently calculate the different frequency components in time-varying signals—and also to reconstruct such signals from a set of frequency components.</a:t>
            </a:r>
            <a:r>
              <a:rPr lang="en-US" b="0" i="0" dirty="0">
                <a:solidFill>
                  <a:srgbClr val="202124"/>
                </a:solidFill>
                <a:effectLst/>
                <a:latin typeface="Roboto" panose="02000000000000000000" pitchFamily="2" charset="0"/>
              </a:rPr>
              <a:t> The Fourier series has many such applications in </a:t>
            </a:r>
            <a:r>
              <a:rPr lang="en-US" b="1" i="0" dirty="0">
                <a:solidFill>
                  <a:srgbClr val="202124"/>
                </a:solidFill>
                <a:effectLst/>
                <a:latin typeface="Roboto" panose="02000000000000000000" pitchFamily="2" charset="0"/>
              </a:rPr>
              <a:t>electrical engineering, vibration analysis, acoustics, optics, signal processing, image processing, quantum mechanics, econometrics, shell theory</a:t>
            </a:r>
            <a:r>
              <a:rPr lang="en-US" b="0" i="0" dirty="0">
                <a:solidFill>
                  <a:srgbClr val="202124"/>
                </a:solidFill>
                <a:effectLst/>
                <a:latin typeface="Roboto" panose="02000000000000000000" pitchFamily="2" charset="0"/>
              </a:rPr>
              <a:t>, etc.</a:t>
            </a:r>
            <a:endParaRPr lang="en-US" dirty="0"/>
          </a:p>
        </p:txBody>
      </p:sp>
    </p:spTree>
    <p:extLst>
      <p:ext uri="{BB962C8B-B14F-4D97-AF65-F5344CB8AC3E}">
        <p14:creationId xmlns:p14="http://schemas.microsoft.com/office/powerpoint/2010/main" val="2165841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E4A1C-9440-E178-0625-7D6190AA05A7}"/>
              </a:ext>
            </a:extLst>
          </p:cNvPr>
          <p:cNvSpPr>
            <a:spLocks noGrp="1"/>
          </p:cNvSpPr>
          <p:nvPr>
            <p:ph type="title"/>
          </p:nvPr>
        </p:nvSpPr>
        <p:spPr/>
        <p:txBody>
          <a:bodyPr/>
          <a:lstStyle/>
          <a:p>
            <a:r>
              <a:rPr lang="en-US" dirty="0"/>
              <a:t>How can increase our skeleton  program performance and decrease the complexity </a:t>
            </a:r>
          </a:p>
        </p:txBody>
      </p:sp>
      <p:sp>
        <p:nvSpPr>
          <p:cNvPr id="3" name="Content Placeholder 2">
            <a:extLst>
              <a:ext uri="{FF2B5EF4-FFF2-40B4-BE49-F238E27FC236}">
                <a16:creationId xmlns:a16="http://schemas.microsoft.com/office/drawing/2014/main" id="{B7A54B50-153B-CD08-91E8-A0B6E85C2669}"/>
              </a:ext>
            </a:extLst>
          </p:cNvPr>
          <p:cNvSpPr>
            <a:spLocks noGrp="1"/>
          </p:cNvSpPr>
          <p:nvPr>
            <p:ph idx="1"/>
          </p:nvPr>
        </p:nvSpPr>
        <p:spPr/>
        <p:txBody>
          <a:bodyPr>
            <a:normAutofit/>
          </a:bodyPr>
          <a:lstStyle/>
          <a:p>
            <a:r>
              <a:rPr lang="en-US" dirty="0"/>
              <a:t>So to do that we have three </a:t>
            </a:r>
            <a:r>
              <a:rPr lang="en-US" b="0" i="0" dirty="0">
                <a:effectLst/>
                <a:latin typeface="Times New Roman" panose="02020603050405020304" pitchFamily="18" charset="0"/>
              </a:rPr>
              <a:t>mechanisms</a:t>
            </a:r>
            <a:r>
              <a:rPr lang="en-US" dirty="0"/>
              <a:t> </a:t>
            </a:r>
          </a:p>
          <a:p>
            <a:r>
              <a:rPr lang="en-US" dirty="0"/>
              <a:t>work stealing, each processing unit has its own queue of tasks to process. Whenever a processing unit completes them, it tries to steal more tasks from another processing unit. Each new task created is added to its own queue. This scheduling method is particularly interesting in applications where parallelism is expressed by the creation of recursive tasks. </a:t>
            </a:r>
          </a:p>
        </p:txBody>
      </p:sp>
    </p:spTree>
    <p:extLst>
      <p:ext uri="{BB962C8B-B14F-4D97-AF65-F5344CB8AC3E}">
        <p14:creationId xmlns:p14="http://schemas.microsoft.com/office/powerpoint/2010/main" val="1401484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A1DEA-BC30-EC10-6250-7D5B3D0FDDA7}"/>
              </a:ext>
            </a:extLst>
          </p:cNvPr>
          <p:cNvSpPr>
            <a:spLocks noGrp="1"/>
          </p:cNvSpPr>
          <p:nvPr>
            <p:ph type="title"/>
          </p:nvPr>
        </p:nvSpPr>
        <p:spPr/>
        <p:txBody>
          <a:bodyPr/>
          <a:lstStyle/>
          <a:p>
            <a:r>
              <a:rPr lang="en-US" dirty="0"/>
              <a:t>Work stealing </a:t>
            </a:r>
          </a:p>
        </p:txBody>
      </p:sp>
      <p:sp>
        <p:nvSpPr>
          <p:cNvPr id="3" name="Content Placeholder 2">
            <a:extLst>
              <a:ext uri="{FF2B5EF4-FFF2-40B4-BE49-F238E27FC236}">
                <a16:creationId xmlns:a16="http://schemas.microsoft.com/office/drawing/2014/main" id="{18E74D04-D739-645F-B79A-8ED396E31DD4}"/>
              </a:ext>
            </a:extLst>
          </p:cNvPr>
          <p:cNvSpPr>
            <a:spLocks noGrp="1"/>
          </p:cNvSpPr>
          <p:nvPr>
            <p:ph idx="1"/>
          </p:nvPr>
        </p:nvSpPr>
        <p:spPr/>
        <p:txBody>
          <a:bodyPr>
            <a:noAutofit/>
          </a:bodyPr>
          <a:lstStyle/>
          <a:p>
            <a:r>
              <a:rPr lang="en-US" sz="2000" dirty="0"/>
              <a:t>For instance, this figure  shows a recursive algorithm of the transform problem where each call to the transform() method generates a new task that can be executed in parallel. Work stealing is an efficient way to schedule such applications</a:t>
            </a:r>
          </a:p>
          <a:p>
            <a:r>
              <a:rPr lang="en-US" sz="2000" dirty="0"/>
              <a:t>transform( input, output, N, F) {</a:t>
            </a:r>
          </a:p>
          <a:p>
            <a:pPr marL="0" indent="0">
              <a:buNone/>
            </a:pPr>
            <a:r>
              <a:rPr lang="en-US" sz="2000" dirty="0"/>
              <a:t>if (N&lt;2)</a:t>
            </a:r>
          </a:p>
          <a:p>
            <a:pPr marL="0" indent="0">
              <a:buNone/>
            </a:pPr>
            <a:r>
              <a:rPr lang="en-US" sz="2000" dirty="0"/>
              <a:t>output[0] = F(input[0])</a:t>
            </a:r>
          </a:p>
          <a:p>
            <a:pPr marL="0" indent="0">
              <a:buNone/>
            </a:pPr>
            <a:r>
              <a:rPr lang="en-US" sz="2000" dirty="0"/>
              <a:t>Else</a:t>
            </a:r>
          </a:p>
          <a:p>
            <a:pPr marL="0" indent="0">
              <a:buNone/>
            </a:pPr>
            <a:r>
              <a:rPr lang="en-US" sz="2000" dirty="0"/>
              <a:t>{</a:t>
            </a:r>
          </a:p>
          <a:p>
            <a:pPr marL="0" indent="0">
              <a:buNone/>
            </a:pPr>
            <a:r>
              <a:rPr lang="en-US" sz="2000" dirty="0"/>
              <a:t>transform( input, output, N/2, F)</a:t>
            </a:r>
          </a:p>
          <a:p>
            <a:pPr marL="0" indent="0">
              <a:buNone/>
            </a:pPr>
            <a:r>
              <a:rPr lang="pt-BR" sz="2000" dirty="0"/>
              <a:t>transform( input+N/2, output+N/2, N-N/2, F);</a:t>
            </a:r>
          </a:p>
          <a:p>
            <a:pPr marL="0" indent="0">
              <a:buNone/>
            </a:pPr>
            <a:r>
              <a:rPr lang="pt-BR" sz="2000" dirty="0"/>
              <a:t>}</a:t>
            </a:r>
          </a:p>
          <a:p>
            <a:pPr marL="0" indent="0">
              <a:buNone/>
            </a:pPr>
            <a:r>
              <a:rPr lang="pt-BR" sz="2000" dirty="0"/>
              <a:t>}</a:t>
            </a:r>
            <a:endParaRPr lang="en-US" sz="2000" dirty="0"/>
          </a:p>
        </p:txBody>
      </p:sp>
    </p:spTree>
    <p:extLst>
      <p:ext uri="{BB962C8B-B14F-4D97-AF65-F5344CB8AC3E}">
        <p14:creationId xmlns:p14="http://schemas.microsoft.com/office/powerpoint/2010/main" val="3723835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4DB04-4799-461D-2D1C-AD94EC3EF9A1}"/>
              </a:ext>
            </a:extLst>
          </p:cNvPr>
          <p:cNvSpPr>
            <a:spLocks noGrp="1"/>
          </p:cNvSpPr>
          <p:nvPr>
            <p:ph type="title"/>
          </p:nvPr>
        </p:nvSpPr>
        <p:spPr/>
        <p:txBody>
          <a:bodyPr/>
          <a:lstStyle/>
          <a:p>
            <a:r>
              <a:rPr lang="en-US" dirty="0"/>
              <a:t>Methods used in work stealing </a:t>
            </a:r>
          </a:p>
        </p:txBody>
      </p:sp>
      <p:sp>
        <p:nvSpPr>
          <p:cNvPr id="3" name="Content Placeholder 2">
            <a:extLst>
              <a:ext uri="{FF2B5EF4-FFF2-40B4-BE49-F238E27FC236}">
                <a16:creationId xmlns:a16="http://schemas.microsoft.com/office/drawing/2014/main" id="{F08ABCD3-C555-BEE4-41E4-3DB2197C2CC5}"/>
              </a:ext>
            </a:extLst>
          </p:cNvPr>
          <p:cNvSpPr>
            <a:spLocks noGrp="1"/>
          </p:cNvSpPr>
          <p:nvPr>
            <p:ph idx="1"/>
          </p:nvPr>
        </p:nvSpPr>
        <p:spPr/>
        <p:txBody>
          <a:bodyPr>
            <a:normAutofit fontScale="92500" lnSpcReduction="10000"/>
          </a:bodyPr>
          <a:lstStyle/>
          <a:p>
            <a:r>
              <a:rPr lang="en-US" dirty="0"/>
              <a:t>This structure is accessed by three different methods: Push, Pop and Steal (Figure 4.3). The push operation is called by the thread to add a new task to its own work queue. This operation is always non-blocking and decrements the begging index. The Pop operation is used to get a new task from its own work queue. When there are no more tasks on the thread’s own work-queue, it uses the steal operation to get tasks from other threads. The pop operation is non-blocking in the general case, the exception occurs when another thread tries to steal the same task being popped Steal operation are always blocking and removes tasks from the end of the work queue by decrementing the end index.</a:t>
            </a:r>
          </a:p>
          <a:p>
            <a:endParaRPr lang="en-US" dirty="0"/>
          </a:p>
        </p:txBody>
      </p:sp>
      <p:graphicFrame>
        <p:nvGraphicFramePr>
          <p:cNvPr id="4" name="Object 3">
            <a:extLst>
              <a:ext uri="{FF2B5EF4-FFF2-40B4-BE49-F238E27FC236}">
                <a16:creationId xmlns:a16="http://schemas.microsoft.com/office/drawing/2014/main" id="{016BC22C-C253-9610-D62E-FE5F8C163155}"/>
              </a:ext>
            </a:extLst>
          </p:cNvPr>
          <p:cNvGraphicFramePr>
            <a:graphicFrameLocks noChangeAspect="1"/>
          </p:cNvGraphicFramePr>
          <p:nvPr>
            <p:extLst>
              <p:ext uri="{D42A27DB-BD31-4B8C-83A1-F6EECF244321}">
                <p14:modId xmlns:p14="http://schemas.microsoft.com/office/powerpoint/2010/main" val="2278708518"/>
              </p:ext>
            </p:extLst>
          </p:nvPr>
        </p:nvGraphicFramePr>
        <p:xfrm>
          <a:off x="8957227" y="740265"/>
          <a:ext cx="2301875" cy="1235075"/>
        </p:xfrm>
        <a:graphic>
          <a:graphicData uri="http://schemas.openxmlformats.org/presentationml/2006/ole">
            <mc:AlternateContent xmlns:mc="http://schemas.openxmlformats.org/markup-compatibility/2006">
              <mc:Choice xmlns:v="urn:schemas-microsoft-com:vml" Requires="v">
                <p:oleObj name="Bitmap Image" r:id="rId2" imgW="2301120" imgH="1234440" progId="PBrush">
                  <p:embed/>
                </p:oleObj>
              </mc:Choice>
              <mc:Fallback>
                <p:oleObj name="Bitmap Image" r:id="rId2" imgW="2301120" imgH="1234440" progId="PBrush">
                  <p:embed/>
                  <p:pic>
                    <p:nvPicPr>
                      <p:cNvPr id="4" name="Object 3">
                        <a:extLst>
                          <a:ext uri="{FF2B5EF4-FFF2-40B4-BE49-F238E27FC236}">
                            <a16:creationId xmlns:a16="http://schemas.microsoft.com/office/drawing/2014/main" id="{016BC22C-C253-9610-D62E-FE5F8C163155}"/>
                          </a:ext>
                        </a:extLst>
                      </p:cNvPr>
                      <p:cNvPicPr/>
                      <p:nvPr/>
                    </p:nvPicPr>
                    <p:blipFill>
                      <a:blip r:embed="rId3"/>
                      <a:stretch>
                        <a:fillRect/>
                      </a:stretch>
                    </p:blipFill>
                    <p:spPr>
                      <a:xfrm>
                        <a:off x="8957227" y="740265"/>
                        <a:ext cx="2301875" cy="1235075"/>
                      </a:xfrm>
                      <a:prstGeom prst="rect">
                        <a:avLst/>
                      </a:prstGeom>
                    </p:spPr>
                  </p:pic>
                </p:oleObj>
              </mc:Fallback>
            </mc:AlternateContent>
          </a:graphicData>
        </a:graphic>
      </p:graphicFrame>
    </p:spTree>
    <p:extLst>
      <p:ext uri="{BB962C8B-B14F-4D97-AF65-F5344CB8AC3E}">
        <p14:creationId xmlns:p14="http://schemas.microsoft.com/office/powerpoint/2010/main" val="693905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035FE-4DD9-04C4-2884-6F800F539C21}"/>
              </a:ext>
            </a:extLst>
          </p:cNvPr>
          <p:cNvSpPr>
            <a:spLocks noGrp="1"/>
          </p:cNvSpPr>
          <p:nvPr>
            <p:ph type="title"/>
          </p:nvPr>
        </p:nvSpPr>
        <p:spPr/>
        <p:txBody>
          <a:bodyPr/>
          <a:lstStyle/>
          <a:p>
            <a:r>
              <a:rPr lang="en-US" b="0" i="0" dirty="0">
                <a:effectLst/>
                <a:latin typeface="Times New Roman" panose="02020603050405020304" pitchFamily="18" charset="0"/>
              </a:rPr>
              <a:t>communication/computationoverlappin mechanism</a:t>
            </a:r>
            <a:endParaRPr lang="en-US" dirty="0"/>
          </a:p>
        </p:txBody>
      </p:sp>
      <p:sp>
        <p:nvSpPr>
          <p:cNvPr id="3" name="Content Placeholder 2">
            <a:extLst>
              <a:ext uri="{FF2B5EF4-FFF2-40B4-BE49-F238E27FC236}">
                <a16:creationId xmlns:a16="http://schemas.microsoft.com/office/drawing/2014/main" id="{EEFBF3BF-4859-BB88-44E6-725EEE7E2A67}"/>
              </a:ext>
            </a:extLst>
          </p:cNvPr>
          <p:cNvSpPr>
            <a:spLocks noGrp="1"/>
          </p:cNvSpPr>
          <p:nvPr>
            <p:ph idx="1"/>
          </p:nvPr>
        </p:nvSpPr>
        <p:spPr/>
        <p:txBody>
          <a:bodyPr>
            <a:normAutofit fontScale="70000" lnSpcReduction="20000"/>
          </a:bodyPr>
          <a:lstStyle/>
          <a:p>
            <a:r>
              <a:rPr lang="en-US" dirty="0"/>
              <a:t>Overlapping computation with communication, or latency hiding, has long been recognized as an effective technique for masking data transfer latency, with the potential for considerable performance gains, enabling applications to scale well on large numbers of processors The degree of actual overlap for an application depends on the overlap potential of both the application and the underlying communication subsystem. Fundamentally, the communication system must provide the means to return control to the calling application while some or all of the communication operation takes place in the background. In turn, the application must be written to exploit this capability, both by using the appropriate part of the communication system’s API and by structuring code to maximize overlap. MPI  has been the most popular standard for developing parallel scientific applications. The MPI interface includes non-blocking point-to-point calls (i.e. MPI </a:t>
            </a:r>
            <a:r>
              <a:rPr lang="en-US" dirty="0" err="1"/>
              <a:t>Isend</a:t>
            </a:r>
            <a:r>
              <a:rPr lang="en-US" dirty="0"/>
              <a:t>, MPI </a:t>
            </a:r>
            <a:r>
              <a:rPr lang="en-US" dirty="0" err="1"/>
              <a:t>Irecv</a:t>
            </a:r>
            <a:r>
              <a:rPr lang="en-US" dirty="0"/>
              <a:t>) which allow the separation of initiation and completion of message transfers. Additionally, even with blocking operations, the system can transparently</a:t>
            </a:r>
          </a:p>
        </p:txBody>
      </p:sp>
    </p:spTree>
    <p:extLst>
      <p:ext uri="{BB962C8B-B14F-4D97-AF65-F5344CB8AC3E}">
        <p14:creationId xmlns:p14="http://schemas.microsoft.com/office/powerpoint/2010/main" val="2943094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A3D22-7970-369C-8816-E6B1C5DD68CF}"/>
              </a:ext>
            </a:extLst>
          </p:cNvPr>
          <p:cNvSpPr>
            <a:spLocks noGrp="1"/>
          </p:cNvSpPr>
          <p:nvPr>
            <p:ph type="title"/>
          </p:nvPr>
        </p:nvSpPr>
        <p:spPr/>
        <p:txBody>
          <a:bodyPr/>
          <a:lstStyle/>
          <a:p>
            <a:r>
              <a:rPr lang="en-US" b="0" i="0" dirty="0">
                <a:effectLst/>
                <a:latin typeface="Times New Roman" panose="02020603050405020304" pitchFamily="18" charset="0"/>
              </a:rPr>
              <a:t>communication/computationoverlappin mechanism</a:t>
            </a:r>
            <a:endParaRPr lang="en-US" dirty="0"/>
          </a:p>
        </p:txBody>
      </p:sp>
      <p:sp>
        <p:nvSpPr>
          <p:cNvPr id="3" name="Picture Placeholder 2">
            <a:extLst>
              <a:ext uri="{FF2B5EF4-FFF2-40B4-BE49-F238E27FC236}">
                <a16:creationId xmlns:a16="http://schemas.microsoft.com/office/drawing/2014/main" id="{A92562D8-2B37-B6F2-7DBF-8F11E022FC60}"/>
              </a:ext>
            </a:extLst>
          </p:cNvPr>
          <p:cNvSpPr>
            <a:spLocks noGrp="1"/>
          </p:cNvSpPr>
          <p:nvPr>
            <p:ph type="pic" idx="1"/>
          </p:nvPr>
        </p:nvSpPr>
        <p:spPr/>
      </p:sp>
      <p:sp>
        <p:nvSpPr>
          <p:cNvPr id="4" name="Text Placeholder 3">
            <a:extLst>
              <a:ext uri="{FF2B5EF4-FFF2-40B4-BE49-F238E27FC236}">
                <a16:creationId xmlns:a16="http://schemas.microsoft.com/office/drawing/2014/main" id="{B7FB3C87-366D-46BD-8672-C970C4701C9D}"/>
              </a:ext>
            </a:extLst>
          </p:cNvPr>
          <p:cNvSpPr>
            <a:spLocks noGrp="1"/>
          </p:cNvSpPr>
          <p:nvPr>
            <p:ph type="body" sz="half" idx="2"/>
          </p:nvPr>
        </p:nvSpPr>
        <p:spPr/>
        <p:txBody>
          <a:bodyPr>
            <a:normAutofit fontScale="92500"/>
          </a:bodyPr>
          <a:lstStyle/>
          <a:p>
            <a:r>
              <a:rPr lang="en-US" dirty="0"/>
              <a:t> The experiments were conducted using a cluster at the Ohio Supercomputer Center. Each compute node has 4GB RAM and two Intel 64 bit processors running Linux 2.4.21-sgi306rp21 OS. There are two partitions of compute nodes, one with 900MHz processors, and second with 1.3 GHz processors. The nodes are connected by 2 Gbit/s </a:t>
            </a:r>
            <a:r>
              <a:rPr lang="en-US" dirty="0" err="1"/>
              <a:t>Myrinet</a:t>
            </a:r>
            <a:r>
              <a:rPr lang="en-US" dirty="0"/>
              <a:t> high speed interconnects, using </a:t>
            </a:r>
            <a:r>
              <a:rPr lang="en-US" dirty="0" err="1"/>
              <a:t>Myrinet</a:t>
            </a:r>
            <a:r>
              <a:rPr lang="en-US" dirty="0"/>
              <a:t> 2000 C or D NICs on the 64-bit 133MHz PCI-X buses. The driver version is GM-2.1.4. All codes including libraries and test codes were compiled using Intel 8.0 suite of optimizing compilers with -O3 flag. Our experiments were run with one MPI process per dual-processor node in order to test communication across the network. The gm </a:t>
            </a:r>
            <a:r>
              <a:rPr lang="en-US" dirty="0" err="1"/>
              <a:t>allsize</a:t>
            </a:r>
            <a:r>
              <a:rPr lang="en-US" dirty="0"/>
              <a:t> utility provided with GM drivers was used a priori to characterize data transfer times for various message sizes.</a:t>
            </a:r>
          </a:p>
          <a:p>
            <a:endParaRPr lang="en-US" dirty="0"/>
          </a:p>
        </p:txBody>
      </p:sp>
      <p:graphicFrame>
        <p:nvGraphicFramePr>
          <p:cNvPr id="5" name="Object 4">
            <a:extLst>
              <a:ext uri="{FF2B5EF4-FFF2-40B4-BE49-F238E27FC236}">
                <a16:creationId xmlns:a16="http://schemas.microsoft.com/office/drawing/2014/main" id="{7849CB53-3D5F-8244-E94E-2037EA6D33F3}"/>
              </a:ext>
            </a:extLst>
          </p:cNvPr>
          <p:cNvGraphicFramePr>
            <a:graphicFrameLocks noChangeAspect="1"/>
          </p:cNvGraphicFramePr>
          <p:nvPr>
            <p:extLst>
              <p:ext uri="{D42A27DB-BD31-4B8C-83A1-F6EECF244321}">
                <p14:modId xmlns:p14="http://schemas.microsoft.com/office/powerpoint/2010/main" val="489207797"/>
              </p:ext>
            </p:extLst>
          </p:nvPr>
        </p:nvGraphicFramePr>
        <p:xfrm>
          <a:off x="7380721" y="581479"/>
          <a:ext cx="3666690" cy="5150154"/>
        </p:xfrm>
        <a:graphic>
          <a:graphicData uri="http://schemas.openxmlformats.org/presentationml/2006/ole">
            <mc:AlternateContent xmlns:mc="http://schemas.openxmlformats.org/markup-compatibility/2006">
              <mc:Choice xmlns:v="urn:schemas-microsoft-com:vml" Requires="v">
                <p:oleObj name="Bitmap Image" r:id="rId2" imgW="3025080" imgH="4412160" progId="PBrush">
                  <p:embed/>
                </p:oleObj>
              </mc:Choice>
              <mc:Fallback>
                <p:oleObj name="Bitmap Image" r:id="rId2" imgW="3025080" imgH="4412160" progId="PBrush">
                  <p:embed/>
                  <p:pic>
                    <p:nvPicPr>
                      <p:cNvPr id="5" name="Object 4">
                        <a:extLst>
                          <a:ext uri="{FF2B5EF4-FFF2-40B4-BE49-F238E27FC236}">
                            <a16:creationId xmlns:a16="http://schemas.microsoft.com/office/drawing/2014/main" id="{7849CB53-3D5F-8244-E94E-2037EA6D33F3}"/>
                          </a:ext>
                        </a:extLst>
                      </p:cNvPr>
                      <p:cNvPicPr/>
                      <p:nvPr/>
                    </p:nvPicPr>
                    <p:blipFill>
                      <a:blip r:embed="rId3"/>
                      <a:stretch>
                        <a:fillRect/>
                      </a:stretch>
                    </p:blipFill>
                    <p:spPr>
                      <a:xfrm>
                        <a:off x="7380721" y="581479"/>
                        <a:ext cx="3666690" cy="5150154"/>
                      </a:xfrm>
                      <a:prstGeom prst="rect">
                        <a:avLst/>
                      </a:prstGeom>
                    </p:spPr>
                  </p:pic>
                </p:oleObj>
              </mc:Fallback>
            </mc:AlternateContent>
          </a:graphicData>
        </a:graphic>
      </p:graphicFrame>
    </p:spTree>
    <p:extLst>
      <p:ext uri="{BB962C8B-B14F-4D97-AF65-F5344CB8AC3E}">
        <p14:creationId xmlns:p14="http://schemas.microsoft.com/office/powerpoint/2010/main" val="2417043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32485-BDD0-D539-145B-FDF1A1CBF9D6}"/>
              </a:ext>
            </a:extLst>
          </p:cNvPr>
          <p:cNvSpPr>
            <a:spLocks noGrp="1"/>
          </p:cNvSpPr>
          <p:nvPr>
            <p:ph type="title"/>
          </p:nvPr>
        </p:nvSpPr>
        <p:spPr/>
        <p:txBody>
          <a:bodyPr/>
          <a:lstStyle/>
          <a:p>
            <a:r>
              <a:rPr lang="en-US" dirty="0"/>
              <a:t>The problem description :</a:t>
            </a:r>
          </a:p>
        </p:txBody>
      </p:sp>
      <p:sp>
        <p:nvSpPr>
          <p:cNvPr id="3" name="Content Placeholder 2">
            <a:extLst>
              <a:ext uri="{FF2B5EF4-FFF2-40B4-BE49-F238E27FC236}">
                <a16:creationId xmlns:a16="http://schemas.microsoft.com/office/drawing/2014/main" id="{E03068E2-64A9-AFEF-BEDE-7147C27F5286}"/>
              </a:ext>
            </a:extLst>
          </p:cNvPr>
          <p:cNvSpPr>
            <a:spLocks noGrp="1"/>
          </p:cNvSpPr>
          <p:nvPr>
            <p:ph idx="1"/>
          </p:nvPr>
        </p:nvSpPr>
        <p:spPr/>
        <p:txBody>
          <a:bodyPr/>
          <a:lstStyle/>
          <a:p>
            <a:r>
              <a:rPr lang="en-US" b="0" i="0" dirty="0">
                <a:effectLst/>
                <a:latin typeface="Times New Roman" panose="02020603050405020304" pitchFamily="18" charset="0"/>
              </a:rPr>
              <a:t> so the main problem in this project is to show the  different memory model in multi-core and cluster-based systems i.e., multi-core systems have a shared-memory whereas in cluster-based systems, each processing element has its own local memory  In fact, considering features of both memory models used in multi-core and cluster-based systems at the same time dramatically increases the </a:t>
            </a:r>
            <a:r>
              <a:rPr lang="en-US" b="0" i="0" dirty="0">
                <a:solidFill>
                  <a:srgbClr val="FFFF00"/>
                </a:solidFill>
                <a:effectLst/>
                <a:latin typeface="Times New Roman" panose="02020603050405020304" pitchFamily="18" charset="0"/>
              </a:rPr>
              <a:t>programming complexity</a:t>
            </a:r>
            <a:endParaRPr lang="en-US" dirty="0">
              <a:solidFill>
                <a:srgbClr val="FFFF00"/>
              </a:solidFill>
            </a:endParaRPr>
          </a:p>
        </p:txBody>
      </p:sp>
    </p:spTree>
    <p:extLst>
      <p:ext uri="{BB962C8B-B14F-4D97-AF65-F5344CB8AC3E}">
        <p14:creationId xmlns:p14="http://schemas.microsoft.com/office/powerpoint/2010/main" val="3436737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266EC-43CA-B244-79CD-BC882EDE59C6}"/>
              </a:ext>
            </a:extLst>
          </p:cNvPr>
          <p:cNvSpPr>
            <a:spLocks noGrp="1"/>
          </p:cNvSpPr>
          <p:nvPr>
            <p:ph type="title"/>
          </p:nvPr>
        </p:nvSpPr>
        <p:spPr/>
        <p:txBody>
          <a:bodyPr/>
          <a:lstStyle/>
          <a:p>
            <a:r>
              <a:rPr lang="en-US" dirty="0"/>
              <a:t>Overlapping </a:t>
            </a:r>
          </a:p>
        </p:txBody>
      </p:sp>
      <p:sp>
        <p:nvSpPr>
          <p:cNvPr id="3" name="Content Placeholder 2">
            <a:extLst>
              <a:ext uri="{FF2B5EF4-FFF2-40B4-BE49-F238E27FC236}">
                <a16:creationId xmlns:a16="http://schemas.microsoft.com/office/drawing/2014/main" id="{0DEA35D3-A641-4291-1180-D6F47D07F03A}"/>
              </a:ext>
            </a:extLst>
          </p:cNvPr>
          <p:cNvSpPr>
            <a:spLocks noGrp="1"/>
          </p:cNvSpPr>
          <p:nvPr>
            <p:ph idx="1"/>
          </p:nvPr>
        </p:nvSpPr>
        <p:spPr>
          <a:xfrm>
            <a:off x="5156200" y="2069032"/>
            <a:ext cx="5378061" cy="1523254"/>
          </a:xfrm>
        </p:spPr>
        <p:txBody>
          <a:bodyPr/>
          <a:lstStyle/>
          <a:p>
            <a:endParaRPr lang="en-US" dirty="0"/>
          </a:p>
        </p:txBody>
      </p:sp>
      <p:sp>
        <p:nvSpPr>
          <p:cNvPr id="4" name="Text Placeholder 3">
            <a:extLst>
              <a:ext uri="{FF2B5EF4-FFF2-40B4-BE49-F238E27FC236}">
                <a16:creationId xmlns:a16="http://schemas.microsoft.com/office/drawing/2014/main" id="{C1110CC4-4609-6F5A-7863-0150A58AA224}"/>
              </a:ext>
            </a:extLst>
          </p:cNvPr>
          <p:cNvSpPr>
            <a:spLocks noGrp="1"/>
          </p:cNvSpPr>
          <p:nvPr>
            <p:ph type="body" sz="half" idx="2"/>
          </p:nvPr>
        </p:nvSpPr>
        <p:spPr/>
        <p:txBody>
          <a:bodyPr>
            <a:normAutofit fontScale="47500" lnSpcReduction="20000"/>
          </a:bodyPr>
          <a:lstStyle/>
          <a:p>
            <a:r>
              <a:rPr lang="en-US" sz="2200" dirty="0"/>
              <a:t>Many parallel algorithms apply some kind of element-wise transformation or computation to large (potentially multi-dimensional) data sets. Sancho et al. show several examples for such “Concurrent Data Parallel Applications” in [39] and prognose a high overlap potential. Other examples are Parallel Sorting [11], Finite Element Method (FEM) calculations, 3D-FFT [2] and parallel data compression [40]. We chose a dynamic, data-driven application, parallel compression, as a more complex example than the simple static-size transformations that were shown in previous works. The main difference here is that the size of the output data can not be predicted in advance and strongly depends on the structure of the input data. Thus, a two-step communication scheme has to be applied to the problem. In our example, we assume that the N blocks of data are already distributed among the P processing elements (PE) and each PE compresses its blocks by calling compress(). The data will finally be gathered to a designated rank. Gathering of the compression results must be performed in two steps where the first step collects the individual sizes of the compressed data at the master process, and determines so the parameters of the second step, the final data gathering. This naive scheme is shown in Listing 1. </a:t>
            </a:r>
          </a:p>
          <a:p>
            <a:endParaRPr lang="en-US" dirty="0"/>
          </a:p>
        </p:txBody>
      </p:sp>
      <p:graphicFrame>
        <p:nvGraphicFramePr>
          <p:cNvPr id="5" name="Object 4">
            <a:extLst>
              <a:ext uri="{FF2B5EF4-FFF2-40B4-BE49-F238E27FC236}">
                <a16:creationId xmlns:a16="http://schemas.microsoft.com/office/drawing/2014/main" id="{DCC0C314-3283-B38F-739C-970E06AD0CC2}"/>
              </a:ext>
            </a:extLst>
          </p:cNvPr>
          <p:cNvGraphicFramePr>
            <a:graphicFrameLocks noChangeAspect="1"/>
          </p:cNvGraphicFramePr>
          <p:nvPr>
            <p:extLst>
              <p:ext uri="{D42A27DB-BD31-4B8C-83A1-F6EECF244321}">
                <p14:modId xmlns:p14="http://schemas.microsoft.com/office/powerpoint/2010/main" val="754074540"/>
              </p:ext>
            </p:extLst>
          </p:nvPr>
        </p:nvGraphicFramePr>
        <p:xfrm>
          <a:off x="5156200" y="2069032"/>
          <a:ext cx="5531519" cy="1672513"/>
        </p:xfrm>
        <a:graphic>
          <a:graphicData uri="http://schemas.openxmlformats.org/presentationml/2006/ole">
            <mc:AlternateContent xmlns:mc="http://schemas.openxmlformats.org/markup-compatibility/2006">
              <mc:Choice xmlns:v="urn:schemas-microsoft-com:vml" Requires="v">
                <p:oleObj name="Bitmap Image" r:id="rId2" imgW="5059800" imgH="1447920" progId="PBrush">
                  <p:embed/>
                </p:oleObj>
              </mc:Choice>
              <mc:Fallback>
                <p:oleObj name="Bitmap Image" r:id="rId2" imgW="5059800" imgH="1447920" progId="PBrush">
                  <p:embed/>
                  <p:pic>
                    <p:nvPicPr>
                      <p:cNvPr id="5" name="Object 4">
                        <a:extLst>
                          <a:ext uri="{FF2B5EF4-FFF2-40B4-BE49-F238E27FC236}">
                            <a16:creationId xmlns:a16="http://schemas.microsoft.com/office/drawing/2014/main" id="{DCC0C314-3283-B38F-739C-970E06AD0CC2}"/>
                          </a:ext>
                        </a:extLst>
                      </p:cNvPr>
                      <p:cNvPicPr/>
                      <p:nvPr/>
                    </p:nvPicPr>
                    <p:blipFill>
                      <a:blip r:embed="rId3"/>
                      <a:stretch>
                        <a:fillRect/>
                      </a:stretch>
                    </p:blipFill>
                    <p:spPr>
                      <a:xfrm>
                        <a:off x="5156200" y="2069032"/>
                        <a:ext cx="5531519" cy="1672513"/>
                      </a:xfrm>
                      <a:prstGeom prst="rect">
                        <a:avLst/>
                      </a:prstGeom>
                    </p:spPr>
                  </p:pic>
                </p:oleObj>
              </mc:Fallback>
            </mc:AlternateContent>
          </a:graphicData>
        </a:graphic>
      </p:graphicFrame>
    </p:spTree>
    <p:extLst>
      <p:ext uri="{BB962C8B-B14F-4D97-AF65-F5344CB8AC3E}">
        <p14:creationId xmlns:p14="http://schemas.microsoft.com/office/powerpoint/2010/main" val="2610394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642C-E99B-52A8-4D0F-3DCA0AD8513D}"/>
              </a:ext>
            </a:extLst>
          </p:cNvPr>
          <p:cNvSpPr>
            <a:spLocks noGrp="1"/>
          </p:cNvSpPr>
          <p:nvPr>
            <p:ph type="title"/>
          </p:nvPr>
        </p:nvSpPr>
        <p:spPr/>
        <p:txBody>
          <a:bodyPr/>
          <a:lstStyle/>
          <a:p>
            <a:r>
              <a:rPr lang="en-US" dirty="0"/>
              <a:t>architecture-aware </a:t>
            </a:r>
            <a:r>
              <a:rPr lang="en-US" dirty="0" err="1"/>
              <a:t>macinasm</a:t>
            </a:r>
            <a:r>
              <a:rPr lang="en-US" dirty="0"/>
              <a:t> </a:t>
            </a:r>
          </a:p>
        </p:txBody>
      </p:sp>
      <p:sp>
        <p:nvSpPr>
          <p:cNvPr id="3" name="Content Placeholder 2">
            <a:extLst>
              <a:ext uri="{FF2B5EF4-FFF2-40B4-BE49-F238E27FC236}">
                <a16:creationId xmlns:a16="http://schemas.microsoft.com/office/drawing/2014/main" id="{54E96BD9-F40E-A0CF-29FC-C9ABBF640293}"/>
              </a:ext>
            </a:extLst>
          </p:cNvPr>
          <p:cNvSpPr>
            <a:spLocks noGrp="1"/>
          </p:cNvSpPr>
          <p:nvPr>
            <p:ph idx="1"/>
          </p:nvPr>
        </p:nvSpPr>
        <p:spPr/>
        <p:txBody>
          <a:bodyPr/>
          <a:lstStyle/>
          <a:p>
            <a:r>
              <a:rPr lang="en-US" dirty="0"/>
              <a:t>A primary contribution is to develop and evaluate new high-level architecture-aware programming constructs for hierarchical parallel platforms. So </a:t>
            </a:r>
            <a:r>
              <a:rPr lang="en-US" b="0" i="0" dirty="0">
                <a:solidFill>
                  <a:srgbClr val="737373"/>
                </a:solidFill>
                <a:effectLst/>
                <a:latin typeface="Arial" panose="020B0604020202020204" pitchFamily="34" charset="0"/>
              </a:rPr>
              <a:t>.</a:t>
            </a:r>
            <a:r>
              <a:rPr lang="en-US" b="0" i="0" dirty="0">
                <a:effectLst/>
                <a:latin typeface="Arial" panose="020B0604020202020204" pitchFamily="34" charset="0"/>
              </a:rPr>
              <a:t> One salient feature of multi-core architectures is that they have a varying degree of sharing of caches at different levels. With the advent of multi-core architectures, we are facing the problem that is new to parallel computing, namely, the management of hierarchical caches.</a:t>
            </a:r>
            <a:endParaRPr lang="en-US" dirty="0"/>
          </a:p>
        </p:txBody>
      </p:sp>
    </p:spTree>
    <p:extLst>
      <p:ext uri="{BB962C8B-B14F-4D97-AF65-F5344CB8AC3E}">
        <p14:creationId xmlns:p14="http://schemas.microsoft.com/office/powerpoint/2010/main" val="4049981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B9434-EFD6-7572-C0E6-8B943CB6A3CB}"/>
              </a:ext>
            </a:extLst>
          </p:cNvPr>
          <p:cNvSpPr>
            <a:spLocks noGrp="1"/>
          </p:cNvSpPr>
          <p:nvPr>
            <p:ph type="title"/>
          </p:nvPr>
        </p:nvSpPr>
        <p:spPr/>
        <p:txBody>
          <a:bodyPr/>
          <a:lstStyle/>
          <a:p>
            <a:r>
              <a:rPr lang="en-US" dirty="0"/>
              <a:t>Map overlap </a:t>
            </a:r>
          </a:p>
        </p:txBody>
      </p:sp>
      <p:sp>
        <p:nvSpPr>
          <p:cNvPr id="3" name="Content Placeholder 2">
            <a:extLst>
              <a:ext uri="{FF2B5EF4-FFF2-40B4-BE49-F238E27FC236}">
                <a16:creationId xmlns:a16="http://schemas.microsoft.com/office/drawing/2014/main" id="{AA81C854-041C-543E-0A03-4FB7CE86C6F3}"/>
              </a:ext>
            </a:extLst>
          </p:cNvPr>
          <p:cNvSpPr>
            <a:spLocks noGrp="1"/>
          </p:cNvSpPr>
          <p:nvPr>
            <p:ph idx="1"/>
          </p:nvPr>
        </p:nvSpPr>
        <p:spPr/>
        <p:txBody>
          <a:bodyPr>
            <a:normAutofit fontScale="92500" lnSpcReduction="10000"/>
          </a:bodyPr>
          <a:lstStyle/>
          <a:p>
            <a:r>
              <a:rPr lang="en-US" dirty="0"/>
              <a:t>The functionality of Map Overlap is similar to Map in that it applies a user-function at every index of a container, but it follows a very different accessing pattern. While Map allows for multiple containers, Map Overlap does not. </a:t>
            </a:r>
            <a:r>
              <a:rPr lang="en-US" dirty="0" err="1"/>
              <a:t>SkePU’s</a:t>
            </a:r>
            <a:r>
              <a:rPr lang="en-US" dirty="0"/>
              <a:t> Map does allow for random access whereas Map Overlap only allows for accesses to elements which are within the same neighborhood. As a stencil operation Map Overlap must define a range and declare that all indexes within this range are neighbors, these are the only elements the user-function may access. This trades off the user-friendliness of the random access for the ability to handle tasks which have too strict data dependencies to be used by Map</a:t>
            </a:r>
          </a:p>
        </p:txBody>
      </p:sp>
    </p:spTree>
    <p:extLst>
      <p:ext uri="{BB962C8B-B14F-4D97-AF65-F5344CB8AC3E}">
        <p14:creationId xmlns:p14="http://schemas.microsoft.com/office/powerpoint/2010/main" val="2686502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547E-C106-5BFC-01C6-24BB74500946}"/>
              </a:ext>
            </a:extLst>
          </p:cNvPr>
          <p:cNvSpPr>
            <a:spLocks noGrp="1"/>
          </p:cNvSpPr>
          <p:nvPr>
            <p:ph type="title"/>
          </p:nvPr>
        </p:nvSpPr>
        <p:spPr/>
        <p:txBody>
          <a:bodyPr/>
          <a:lstStyle/>
          <a:p>
            <a:r>
              <a:rPr lang="en-US" dirty="0"/>
              <a:t>Map overlap</a:t>
            </a:r>
            <a:br>
              <a:rPr lang="en-US" dirty="0"/>
            </a:br>
            <a:endParaRPr lang="en-US" dirty="0"/>
          </a:p>
        </p:txBody>
      </p:sp>
      <p:sp>
        <p:nvSpPr>
          <p:cNvPr id="3" name="Content Placeholder 2">
            <a:extLst>
              <a:ext uri="{FF2B5EF4-FFF2-40B4-BE49-F238E27FC236}">
                <a16:creationId xmlns:a16="http://schemas.microsoft.com/office/drawing/2014/main" id="{EFC38558-83D5-DB2A-8CF4-A3FA4CEFDA4B}"/>
              </a:ext>
            </a:extLst>
          </p:cNvPr>
          <p:cNvSpPr>
            <a:spLocks noGrp="1"/>
          </p:cNvSpPr>
          <p:nvPr>
            <p:ph idx="1"/>
          </p:nvPr>
        </p:nvSpPr>
        <p:spPr/>
        <p:txBody>
          <a:bodyPr/>
          <a:lstStyle/>
          <a:p>
            <a:endParaRPr lang="en-US" dirty="0"/>
          </a:p>
        </p:txBody>
      </p:sp>
      <p:graphicFrame>
        <p:nvGraphicFramePr>
          <p:cNvPr id="4" name="Object 3">
            <a:extLst>
              <a:ext uri="{FF2B5EF4-FFF2-40B4-BE49-F238E27FC236}">
                <a16:creationId xmlns:a16="http://schemas.microsoft.com/office/drawing/2014/main" id="{F471D2D4-F724-2F1B-E7FF-8F8B117DE7F3}"/>
              </a:ext>
            </a:extLst>
          </p:cNvPr>
          <p:cNvGraphicFramePr>
            <a:graphicFrameLocks noChangeAspect="1"/>
          </p:cNvGraphicFramePr>
          <p:nvPr>
            <p:extLst>
              <p:ext uri="{D42A27DB-BD31-4B8C-83A1-F6EECF244321}">
                <p14:modId xmlns:p14="http://schemas.microsoft.com/office/powerpoint/2010/main" val="3675910843"/>
              </p:ext>
            </p:extLst>
          </p:nvPr>
        </p:nvGraphicFramePr>
        <p:xfrm>
          <a:off x="1141412" y="2249487"/>
          <a:ext cx="9905999" cy="3541713"/>
        </p:xfrm>
        <a:graphic>
          <a:graphicData uri="http://schemas.openxmlformats.org/presentationml/2006/ole">
            <mc:AlternateContent xmlns:mc="http://schemas.openxmlformats.org/markup-compatibility/2006">
              <mc:Choice xmlns:v="urn:schemas-microsoft-com:vml" Requires="v">
                <p:oleObj name="Bitmap Image" r:id="rId2" imgW="5288400" imgH="2986920" progId="PBrush">
                  <p:embed/>
                </p:oleObj>
              </mc:Choice>
              <mc:Fallback>
                <p:oleObj name="Bitmap Image" r:id="rId2" imgW="5288400" imgH="2986920" progId="PBrush">
                  <p:embed/>
                  <p:pic>
                    <p:nvPicPr>
                      <p:cNvPr id="4" name="Object 3">
                        <a:extLst>
                          <a:ext uri="{FF2B5EF4-FFF2-40B4-BE49-F238E27FC236}">
                            <a16:creationId xmlns:a16="http://schemas.microsoft.com/office/drawing/2014/main" id="{F471D2D4-F724-2F1B-E7FF-8F8B117DE7F3}"/>
                          </a:ext>
                        </a:extLst>
                      </p:cNvPr>
                      <p:cNvPicPr/>
                      <p:nvPr/>
                    </p:nvPicPr>
                    <p:blipFill>
                      <a:blip r:embed="rId3"/>
                      <a:stretch>
                        <a:fillRect/>
                      </a:stretch>
                    </p:blipFill>
                    <p:spPr>
                      <a:xfrm>
                        <a:off x="1141412" y="2249487"/>
                        <a:ext cx="9905999" cy="3541713"/>
                      </a:xfrm>
                      <a:prstGeom prst="rect">
                        <a:avLst/>
                      </a:prstGeom>
                    </p:spPr>
                  </p:pic>
                </p:oleObj>
              </mc:Fallback>
            </mc:AlternateContent>
          </a:graphicData>
        </a:graphic>
      </p:graphicFrame>
    </p:spTree>
    <p:extLst>
      <p:ext uri="{BB962C8B-B14F-4D97-AF65-F5344CB8AC3E}">
        <p14:creationId xmlns:p14="http://schemas.microsoft.com/office/powerpoint/2010/main" val="3392404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2150-A798-AEE8-CC7B-9697683085C5}"/>
              </a:ext>
            </a:extLst>
          </p:cNvPr>
          <p:cNvSpPr>
            <a:spLocks noGrp="1"/>
          </p:cNvSpPr>
          <p:nvPr>
            <p:ph type="title"/>
          </p:nvPr>
        </p:nvSpPr>
        <p:spPr/>
        <p:txBody>
          <a:bodyPr/>
          <a:lstStyle/>
          <a:p>
            <a:r>
              <a:rPr lang="en-US" dirty="0"/>
              <a:t>Fft Array </a:t>
            </a:r>
          </a:p>
        </p:txBody>
      </p:sp>
      <p:sp>
        <p:nvSpPr>
          <p:cNvPr id="3" name="Content Placeholder 2">
            <a:extLst>
              <a:ext uri="{FF2B5EF4-FFF2-40B4-BE49-F238E27FC236}">
                <a16:creationId xmlns:a16="http://schemas.microsoft.com/office/drawing/2014/main" id="{DA75170E-4736-83A6-6CFC-6957CDEBB714}"/>
              </a:ext>
            </a:extLst>
          </p:cNvPr>
          <p:cNvSpPr>
            <a:spLocks noGrp="1"/>
          </p:cNvSpPr>
          <p:nvPr>
            <p:ph idx="1"/>
          </p:nvPr>
        </p:nvSpPr>
        <p:spPr/>
        <p:txBody>
          <a:bodyPr/>
          <a:lstStyle/>
          <a:p>
            <a:r>
              <a:rPr lang="en-US" b="0" i="0" dirty="0">
                <a:solidFill>
                  <a:srgbClr val="283030"/>
                </a:solidFill>
                <a:effectLst/>
                <a:latin typeface="IBM Plex Sans" panose="020B0604020202020204" pitchFamily="34" charset="0"/>
              </a:rPr>
              <a:t>The array to which the Fast Fourier Transform should be applied. If </a:t>
            </a:r>
            <a:r>
              <a:rPr lang="en-US" b="0" i="1" dirty="0">
                <a:solidFill>
                  <a:srgbClr val="283030"/>
                </a:solidFill>
                <a:effectLst/>
                <a:latin typeface="IBM Plex Sans" panose="020B0604020202020204" pitchFamily="34" charset="0"/>
              </a:rPr>
              <a:t>Array</a:t>
            </a:r>
            <a:r>
              <a:rPr lang="en-US" b="0" i="0" dirty="0">
                <a:solidFill>
                  <a:srgbClr val="283030"/>
                </a:solidFill>
                <a:effectLst/>
                <a:latin typeface="IBM Plex Sans" panose="020B0604020202020204" pitchFamily="34" charset="0"/>
              </a:rPr>
              <a:t> is not of complex type, it is converted to complex type. The dimensions of the result are identical to those of </a:t>
            </a:r>
            <a:r>
              <a:rPr lang="en-US" b="0" i="1" dirty="0">
                <a:solidFill>
                  <a:srgbClr val="283030"/>
                </a:solidFill>
                <a:effectLst/>
                <a:latin typeface="IBM Plex Sans" panose="020B0604020202020204" pitchFamily="34" charset="0"/>
              </a:rPr>
              <a:t>Array</a:t>
            </a:r>
            <a:r>
              <a:rPr lang="en-US" b="0" i="0" dirty="0">
                <a:solidFill>
                  <a:srgbClr val="283030"/>
                </a:solidFill>
                <a:effectLst/>
                <a:latin typeface="IBM Plex Sans" panose="020B0604020202020204" pitchFamily="34" charset="0"/>
              </a:rPr>
              <a:t>. The size of each dimension may be any integer value and does not necessarily have to be an integer power of 2, although powers of 2 are certainly the most efficient.</a:t>
            </a:r>
            <a:endParaRPr lang="en-US" dirty="0"/>
          </a:p>
        </p:txBody>
      </p:sp>
    </p:spTree>
    <p:extLst>
      <p:ext uri="{BB962C8B-B14F-4D97-AF65-F5344CB8AC3E}">
        <p14:creationId xmlns:p14="http://schemas.microsoft.com/office/powerpoint/2010/main" val="2074677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4CDB2-6D46-ACC5-8FE9-0B23AC894570}"/>
              </a:ext>
            </a:extLst>
          </p:cNvPr>
          <p:cNvSpPr>
            <a:spLocks noGrp="1"/>
          </p:cNvSpPr>
          <p:nvPr>
            <p:ph type="title"/>
          </p:nvPr>
        </p:nvSpPr>
        <p:spPr/>
        <p:txBody>
          <a:bodyPr/>
          <a:lstStyle/>
          <a:p>
            <a:r>
              <a:rPr lang="en-US" dirty="0"/>
              <a:t>Split Method </a:t>
            </a:r>
          </a:p>
        </p:txBody>
      </p:sp>
      <p:sp>
        <p:nvSpPr>
          <p:cNvPr id="3" name="Content Placeholder 2">
            <a:extLst>
              <a:ext uri="{FF2B5EF4-FFF2-40B4-BE49-F238E27FC236}">
                <a16:creationId xmlns:a16="http://schemas.microsoft.com/office/drawing/2014/main" id="{53A44EE0-B614-9305-DFD6-AC6534278FC5}"/>
              </a:ext>
            </a:extLst>
          </p:cNvPr>
          <p:cNvSpPr>
            <a:spLocks noGrp="1"/>
          </p:cNvSpPr>
          <p:nvPr>
            <p:ph idx="1"/>
          </p:nvPr>
        </p:nvSpPr>
        <p:spPr>
          <a:xfrm>
            <a:off x="5156200" y="592666"/>
            <a:ext cx="6487809" cy="5198534"/>
          </a:xfrm>
        </p:spPr>
        <p:txBody>
          <a:bodyPr/>
          <a:lstStyle/>
          <a:p>
            <a:endParaRPr lang="en-US" dirty="0"/>
          </a:p>
        </p:txBody>
      </p:sp>
      <p:sp>
        <p:nvSpPr>
          <p:cNvPr id="4" name="Text Placeholder 3">
            <a:extLst>
              <a:ext uri="{FF2B5EF4-FFF2-40B4-BE49-F238E27FC236}">
                <a16:creationId xmlns:a16="http://schemas.microsoft.com/office/drawing/2014/main" id="{4B31DAD9-AAAD-CA95-94AF-4B9313C6410D}"/>
              </a:ext>
            </a:extLst>
          </p:cNvPr>
          <p:cNvSpPr>
            <a:spLocks noGrp="1"/>
          </p:cNvSpPr>
          <p:nvPr>
            <p:ph type="body" sz="half" idx="2"/>
          </p:nvPr>
        </p:nvSpPr>
        <p:spPr/>
        <p:txBody>
          <a:bodyPr/>
          <a:lstStyle/>
          <a:p>
            <a:r>
              <a:rPr lang="en-US" dirty="0"/>
              <a:t>HERE WE CAN SPLIT THE EVEN  AND ODD NUMBER USING DATA TYPE DOUBLE WITH COMPLEX </a:t>
            </a:r>
          </a:p>
        </p:txBody>
      </p:sp>
      <p:graphicFrame>
        <p:nvGraphicFramePr>
          <p:cNvPr id="5" name="Object 4">
            <a:extLst>
              <a:ext uri="{FF2B5EF4-FFF2-40B4-BE49-F238E27FC236}">
                <a16:creationId xmlns:a16="http://schemas.microsoft.com/office/drawing/2014/main" id="{3EEDFA0E-F24B-E353-C50E-AB31AC8CFC1A}"/>
              </a:ext>
            </a:extLst>
          </p:cNvPr>
          <p:cNvGraphicFramePr>
            <a:graphicFrameLocks noChangeAspect="1"/>
          </p:cNvGraphicFramePr>
          <p:nvPr>
            <p:extLst>
              <p:ext uri="{D42A27DB-BD31-4B8C-83A1-F6EECF244321}">
                <p14:modId xmlns:p14="http://schemas.microsoft.com/office/powerpoint/2010/main" val="4258399743"/>
              </p:ext>
            </p:extLst>
          </p:nvPr>
        </p:nvGraphicFramePr>
        <p:xfrm>
          <a:off x="5156200" y="687420"/>
          <a:ext cx="3540328" cy="5103780"/>
        </p:xfrm>
        <a:graphic>
          <a:graphicData uri="http://schemas.openxmlformats.org/presentationml/2006/ole">
            <mc:AlternateContent xmlns:mc="http://schemas.openxmlformats.org/markup-compatibility/2006">
              <mc:Choice xmlns:v="urn:schemas-microsoft-com:vml" Requires="v">
                <p:oleObj name="Bitmap Image" r:id="rId2" imgW="2705040" imgH="1645920" progId="PBrush">
                  <p:embed/>
                </p:oleObj>
              </mc:Choice>
              <mc:Fallback>
                <p:oleObj name="Bitmap Image" r:id="rId2" imgW="2705040" imgH="1645920" progId="PBrush">
                  <p:embed/>
                  <p:pic>
                    <p:nvPicPr>
                      <p:cNvPr id="0" name=""/>
                      <p:cNvPicPr/>
                      <p:nvPr/>
                    </p:nvPicPr>
                    <p:blipFill>
                      <a:blip r:embed="rId3"/>
                      <a:stretch>
                        <a:fillRect/>
                      </a:stretch>
                    </p:blipFill>
                    <p:spPr>
                      <a:xfrm>
                        <a:off x="5156200" y="687420"/>
                        <a:ext cx="3540328" cy="510378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D468A47C-4AE2-6391-9FB1-FEC4859550A9}"/>
              </a:ext>
            </a:extLst>
          </p:cNvPr>
          <p:cNvGraphicFramePr>
            <a:graphicFrameLocks noChangeAspect="1"/>
          </p:cNvGraphicFramePr>
          <p:nvPr>
            <p:extLst>
              <p:ext uri="{D42A27DB-BD31-4B8C-83A1-F6EECF244321}">
                <p14:modId xmlns:p14="http://schemas.microsoft.com/office/powerpoint/2010/main" val="2244185156"/>
              </p:ext>
            </p:extLst>
          </p:nvPr>
        </p:nvGraphicFramePr>
        <p:xfrm>
          <a:off x="8696528" y="687420"/>
          <a:ext cx="2947481" cy="5103781"/>
        </p:xfrm>
        <a:graphic>
          <a:graphicData uri="http://schemas.openxmlformats.org/presentationml/2006/ole">
            <mc:AlternateContent xmlns:mc="http://schemas.openxmlformats.org/markup-compatibility/2006">
              <mc:Choice xmlns:v="urn:schemas-microsoft-com:vml" Requires="v">
                <p:oleObj name="Bitmap Image" r:id="rId4" imgW="1585080" imgH="1082160" progId="PBrush">
                  <p:embed/>
                </p:oleObj>
              </mc:Choice>
              <mc:Fallback>
                <p:oleObj name="Bitmap Image" r:id="rId4" imgW="1585080" imgH="1082160" progId="PBrush">
                  <p:embed/>
                  <p:pic>
                    <p:nvPicPr>
                      <p:cNvPr id="0" name=""/>
                      <p:cNvPicPr/>
                      <p:nvPr/>
                    </p:nvPicPr>
                    <p:blipFill>
                      <a:blip r:embed="rId5"/>
                      <a:stretch>
                        <a:fillRect/>
                      </a:stretch>
                    </p:blipFill>
                    <p:spPr>
                      <a:xfrm>
                        <a:off x="8696528" y="687420"/>
                        <a:ext cx="2947481" cy="5103781"/>
                      </a:xfrm>
                      <a:prstGeom prst="rect">
                        <a:avLst/>
                      </a:prstGeom>
                    </p:spPr>
                  </p:pic>
                </p:oleObj>
              </mc:Fallback>
            </mc:AlternateContent>
          </a:graphicData>
        </a:graphic>
      </p:graphicFrame>
    </p:spTree>
    <p:extLst>
      <p:ext uri="{BB962C8B-B14F-4D97-AF65-F5344CB8AC3E}">
        <p14:creationId xmlns:p14="http://schemas.microsoft.com/office/powerpoint/2010/main" val="935545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C539B-1351-CA10-EAA4-179CF0FFA50D}"/>
              </a:ext>
            </a:extLst>
          </p:cNvPr>
          <p:cNvSpPr>
            <a:spLocks noGrp="1"/>
          </p:cNvSpPr>
          <p:nvPr>
            <p:ph type="title"/>
          </p:nvPr>
        </p:nvSpPr>
        <p:spPr/>
        <p:txBody>
          <a:bodyPr/>
          <a:lstStyle/>
          <a:p>
            <a:r>
              <a:rPr lang="en-US" dirty="0"/>
              <a:t> PARALLEL TIME IN FFT ALGORTHIM </a:t>
            </a:r>
          </a:p>
        </p:txBody>
      </p:sp>
      <p:sp>
        <p:nvSpPr>
          <p:cNvPr id="3" name="Content Placeholder 2">
            <a:extLst>
              <a:ext uri="{FF2B5EF4-FFF2-40B4-BE49-F238E27FC236}">
                <a16:creationId xmlns:a16="http://schemas.microsoft.com/office/drawing/2014/main" id="{2D4B07ED-FDEE-4D33-A374-04D1651DE369}"/>
              </a:ext>
            </a:extLst>
          </p:cNvPr>
          <p:cNvSpPr>
            <a:spLocks noGrp="1"/>
          </p:cNvSpPr>
          <p:nvPr>
            <p:ph idx="1"/>
          </p:nvPr>
        </p:nvSpPr>
        <p:spPr/>
        <p:txBody>
          <a:bodyPr/>
          <a:lstStyle/>
          <a:p>
            <a:r>
              <a:rPr lang="en-US" dirty="0"/>
              <a:t>THERE ARE N TASKS AND LOGN STAGES SO PARALLEL TIME REQIURED </a:t>
            </a:r>
          </a:p>
          <a:p>
            <a:pPr marL="0" indent="0">
              <a:buNone/>
            </a:pPr>
            <a:r>
              <a:rPr lang="en-US" dirty="0"/>
              <a:t>TO COMPUTE FFT IS TN=(TC+TS+TW)LOGN,WHERE TC IS COST MULTIIBLY-ADD ,AND TS+TW IS COST OF EXHANGING ONE NUMBER BETWEEN PAIR OF TASK AT EACH STAGE .</a:t>
            </a:r>
          </a:p>
          <a:p>
            <a:pPr marL="0" indent="0">
              <a:buNone/>
            </a:pPr>
            <a:endParaRPr lang="en-US" dirty="0"/>
          </a:p>
        </p:txBody>
      </p:sp>
    </p:spTree>
    <p:extLst>
      <p:ext uri="{BB962C8B-B14F-4D97-AF65-F5344CB8AC3E}">
        <p14:creationId xmlns:p14="http://schemas.microsoft.com/office/powerpoint/2010/main" val="4236633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FFEF-C66A-FDB0-C130-5AAE25003397}"/>
              </a:ext>
            </a:extLst>
          </p:cNvPr>
          <p:cNvSpPr>
            <a:spLocks noGrp="1"/>
          </p:cNvSpPr>
          <p:nvPr>
            <p:ph type="title"/>
          </p:nvPr>
        </p:nvSpPr>
        <p:spPr/>
        <p:txBody>
          <a:bodyPr/>
          <a:lstStyle/>
          <a:p>
            <a:r>
              <a:rPr lang="en-US" dirty="0"/>
              <a:t>Solution </a:t>
            </a:r>
          </a:p>
        </p:txBody>
      </p:sp>
      <p:sp>
        <p:nvSpPr>
          <p:cNvPr id="3" name="Content Placeholder 2">
            <a:extLst>
              <a:ext uri="{FF2B5EF4-FFF2-40B4-BE49-F238E27FC236}">
                <a16:creationId xmlns:a16="http://schemas.microsoft.com/office/drawing/2014/main" id="{E36CC60E-D9A6-E4B3-D740-5D7BD1652649}"/>
              </a:ext>
            </a:extLst>
          </p:cNvPr>
          <p:cNvSpPr>
            <a:spLocks noGrp="1"/>
          </p:cNvSpPr>
          <p:nvPr>
            <p:ph idx="1"/>
          </p:nvPr>
        </p:nvSpPr>
        <p:spPr/>
        <p:txBody>
          <a:bodyPr/>
          <a:lstStyle/>
          <a:p>
            <a:r>
              <a:rPr lang="en-US" dirty="0"/>
              <a:t>So The solution is the </a:t>
            </a:r>
            <a:r>
              <a:rPr lang="en-US" b="0" i="0" dirty="0">
                <a:effectLst/>
                <a:latin typeface="Times New Roman" panose="02020603050405020304" pitchFamily="18" charset="0"/>
              </a:rPr>
              <a:t>skeleton </a:t>
            </a:r>
            <a:r>
              <a:rPr lang="en-US" dirty="0"/>
              <a:t>fast Fourier transform so having this algorithm we can have high speed up and at the same time we can reduce the complexity as we mentioned earlier  </a:t>
            </a:r>
          </a:p>
        </p:txBody>
      </p:sp>
    </p:spTree>
    <p:extLst>
      <p:ext uri="{BB962C8B-B14F-4D97-AF65-F5344CB8AC3E}">
        <p14:creationId xmlns:p14="http://schemas.microsoft.com/office/powerpoint/2010/main" val="3779026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08960" y="1122363"/>
            <a:ext cx="7559039" cy="3027360"/>
          </a:xfrm>
        </p:spPr>
        <p:txBody>
          <a:bodyPr vert="horz" lIns="91440" tIns="45720" rIns="91440" bIns="45720" rtlCol="0" anchor="b">
            <a:normAutofit/>
          </a:bodyPr>
          <a:lstStyle/>
          <a:p>
            <a:r>
              <a:rPr lang="en-US" sz="2600" b="1" u="sng" dirty="0">
                <a:effectLst>
                  <a:glow rad="38100">
                    <a:schemeClr val="bg1">
                      <a:lumMod val="65000"/>
                      <a:lumOff val="35000"/>
                      <a:alpha val="50000"/>
                    </a:schemeClr>
                  </a:glow>
                  <a:outerShdw blurRad="28575" dist="31750" dir="13200000" algn="tl" rotWithShape="0">
                    <a:srgbClr val="000000">
                      <a:alpha val="25000"/>
                    </a:srgbClr>
                  </a:outerShdw>
                </a:effectLst>
              </a:rPr>
              <a:t>Definition</a:t>
            </a:r>
            <a:r>
              <a:rPr lang="en-US" sz="2600" dirty="0">
                <a:effectLst>
                  <a:glow rad="38100">
                    <a:schemeClr val="bg1">
                      <a:lumMod val="65000"/>
                      <a:lumOff val="35000"/>
                      <a:alpha val="50000"/>
                    </a:schemeClr>
                  </a:glow>
                  <a:outerShdw blurRad="28575" dist="31750" dir="13200000" algn="tl" rotWithShape="0">
                    <a:srgbClr val="000000">
                      <a:alpha val="25000"/>
                    </a:srgbClr>
                  </a:outerShdw>
                </a:effectLst>
              </a:rPr>
              <a:t> :</a:t>
            </a:r>
            <a:br>
              <a:rPr lang="en-US" sz="26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600" b="0" i="0" dirty="0">
                <a:effectLst/>
              </a:rPr>
              <a:t>A fast Fourier transform (FFT) is </a:t>
            </a:r>
            <a:r>
              <a:rPr lang="en-US" sz="2600" b="1" i="0" dirty="0">
                <a:effectLst/>
              </a:rPr>
              <a:t>an algorithm that computes the discrete Fourier transform (DFT) of a sequence, or its inverse (IDFT)</a:t>
            </a:r>
            <a:r>
              <a:rPr lang="en-US" sz="2600" b="0" i="0" dirty="0">
                <a:effectLst/>
              </a:rPr>
              <a:t>. Fourier analysis converts a signal from its original domain (often time or space) to a representation in the frequency domain and vice versa.</a:t>
            </a:r>
            <a:endParaRPr lang="en-US" sz="2600" dirty="0">
              <a:effectLst>
                <a:glow rad="38100">
                  <a:schemeClr val="bg1">
                    <a:lumMod val="65000"/>
                    <a:lumOff val="35000"/>
                    <a:alpha val="50000"/>
                  </a:schemeClr>
                </a:glow>
                <a:outerShdw blurRad="28575" dist="31750" dir="13200000" algn="tl" rotWithShape="0">
                  <a:srgbClr val="000000">
                    <a:alpha val="2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94A16-5083-C1BB-A962-19D6180FF2F9}"/>
              </a:ext>
            </a:extLst>
          </p:cNvPr>
          <p:cNvSpPr>
            <a:spLocks noGrp="1"/>
          </p:cNvSpPr>
          <p:nvPr>
            <p:ph type="title"/>
          </p:nvPr>
        </p:nvSpPr>
        <p:spPr/>
        <p:txBody>
          <a:bodyPr/>
          <a:lstStyle/>
          <a:p>
            <a:r>
              <a:rPr lang="en-US" dirty="0"/>
              <a:t>Fast Fourier Transform Benchmark </a:t>
            </a:r>
          </a:p>
        </p:txBody>
      </p:sp>
      <p:sp>
        <p:nvSpPr>
          <p:cNvPr id="3" name="Content Placeholder 2">
            <a:extLst>
              <a:ext uri="{FF2B5EF4-FFF2-40B4-BE49-F238E27FC236}">
                <a16:creationId xmlns:a16="http://schemas.microsoft.com/office/drawing/2014/main" id="{EF525443-9261-4267-7CFD-FECD889C7906}"/>
              </a:ext>
            </a:extLst>
          </p:cNvPr>
          <p:cNvSpPr>
            <a:spLocks noGrp="1"/>
          </p:cNvSpPr>
          <p:nvPr>
            <p:ph idx="1"/>
          </p:nvPr>
        </p:nvSpPr>
        <p:spPr/>
        <p:txBody>
          <a:bodyPr>
            <a:normAutofit fontScale="92500"/>
          </a:bodyPr>
          <a:lstStyle/>
          <a:p>
            <a:r>
              <a:rPr lang="en-US" dirty="0"/>
              <a:t>So The Fast Fourier Transform (FFT) is a class of algorithms that have O(n log(n)) complexity that calculate the Discrete Fourier Transform of a sequence of floating point complex numbers. The FFT is typically calculated by using a divide-and-conquer approach. FFTs of large number of elements are usually calculated by decomposing the problems into smaller problem sizes and then recomposing the original result from the results of the smaller FFTs. The FFT can be decomposed using several strategies. Some are only suitable when the number of elements n is a prime number; others only apply to powers of 2; others to composed values;</a:t>
            </a:r>
          </a:p>
        </p:txBody>
      </p:sp>
    </p:spTree>
    <p:extLst>
      <p:ext uri="{BB962C8B-B14F-4D97-AF65-F5344CB8AC3E}">
        <p14:creationId xmlns:p14="http://schemas.microsoft.com/office/powerpoint/2010/main" val="304900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96697" y="618518"/>
            <a:ext cx="6050713" cy="1478570"/>
          </a:xfrm>
        </p:spPr>
        <p:txBody>
          <a:bodyPr>
            <a:normAutofit/>
          </a:bodyPr>
          <a:lstStyle/>
          <a:p>
            <a:r>
              <a:rPr lang="en-US"/>
              <a:t>Fast Fourier transform Speed</a:t>
            </a:r>
          </a:p>
        </p:txBody>
      </p:sp>
      <p:sp>
        <p:nvSpPr>
          <p:cNvPr id="3" name="Content Placeholder 2"/>
          <p:cNvSpPr>
            <a:spLocks noGrp="1"/>
          </p:cNvSpPr>
          <p:nvPr>
            <p:ph idx="1"/>
          </p:nvPr>
        </p:nvSpPr>
        <p:spPr>
          <a:xfrm>
            <a:off x="4968958" y="2249487"/>
            <a:ext cx="6078453" cy="3541714"/>
          </a:xfrm>
        </p:spPr>
        <p:txBody>
          <a:bodyPr>
            <a:normAutofit/>
          </a:bodyPr>
          <a:lstStyle/>
          <a:p>
            <a:r>
              <a:rPr lang="en-US" dirty="0"/>
              <a:t>The Speed of  this algorithm running on time N log N, where N is the data size of the difference in speed can be enormous, especially for long data set  where N maybe in  the thousand or millions, many FFT are much more accurate  than evaluating  the DFT definition  directly or indirectly. </a:t>
            </a:r>
          </a:p>
        </p:txBody>
      </p:sp>
      <p:pic>
        <p:nvPicPr>
          <p:cNvPr id="5" name="Picture 4" descr="Zigzag indicator line"/>
          <p:cNvPicPr>
            <a:picLocks noChangeAspect="1"/>
          </p:cNvPicPr>
          <p:nvPr/>
        </p:nvPicPr>
        <p:blipFill rotWithShape="1">
          <a:blip r:embed="rId3"/>
          <a:srcRect l="25017" r="29863" b="-1"/>
          <a:stretch>
            <a:fillRect/>
          </a:stretch>
        </p:blipFill>
        <p:spPr>
          <a:xfrm>
            <a:off x="-5597" y="10"/>
            <a:ext cx="4635583" cy="68579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fillRect/>
          </a:stretch>
        </a:blipFill>
        <a:effectLst/>
      </p:bgPr>
    </p:bg>
    <p:spTree>
      <p:nvGrpSpPr>
        <p:cNvPr id="1" name=""/>
        <p:cNvGrpSpPr/>
        <p:nvPr/>
      </p:nvGrpSpPr>
      <p:grpSpPr>
        <a:xfrm>
          <a:off x="0" y="0"/>
          <a:ext cx="0" cy="0"/>
          <a:chOff x="0" y="0"/>
          <a:chExt cx="0" cy="0"/>
        </a:xfrm>
      </p:grpSpPr>
      <p:grpSp>
        <p:nvGrpSpPr>
          <p:cNvPr id="9" name="Group 8"/>
          <p:cNvGrpSpPr>
            <a:grpSpLocks noGrp="1" noUngrp="1" noRot="1" noChangeAspect="1" noMove="1" noResize="1"/>
          </p:cNvGrpSpPr>
          <p:nvPr/>
        </p:nvGrpSpPr>
        <p:grpSpPr>
          <a:xfrm>
            <a:off x="52705" y="-247651"/>
            <a:ext cx="12192003" cy="6858001"/>
            <a:chOff x="0" y="-1"/>
            <a:chExt cx="12192003" cy="6858001"/>
          </a:xfrm>
        </p:grpSpPr>
        <p:sp useBgFill="1">
          <p:nvSpPr>
            <p:cNvPr id="6" name="Rectangle 9"/>
            <p:cNvSpPr/>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p:cNvPicPr>
              <a:picLocks noChangeAspect="1" noChangeArrowheads="1"/>
            </p:cNvPicPr>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sp>
        <p:nvSpPr>
          <p:cNvPr id="2" name="Title 1"/>
          <p:cNvSpPr>
            <a:spLocks noGrp="1"/>
          </p:cNvSpPr>
          <p:nvPr>
            <p:ph type="title"/>
          </p:nvPr>
        </p:nvSpPr>
        <p:spPr>
          <a:xfrm>
            <a:off x="4996697" y="618518"/>
            <a:ext cx="6050713" cy="1478570"/>
          </a:xfrm>
        </p:spPr>
        <p:txBody>
          <a:bodyPr>
            <a:normAutofit/>
          </a:bodyPr>
          <a:lstStyle/>
          <a:p>
            <a:r>
              <a:rPr lang="en-US" dirty="0"/>
              <a:t>The Difference between DFT AND FFT</a:t>
            </a:r>
          </a:p>
        </p:txBody>
      </p:sp>
      <p:pic>
        <p:nvPicPr>
          <p:cNvPr id="7" name="Picture 4" descr="A screen shot of a computer&#10;&#10;Description automatically generated with low confidence"/>
          <p:cNvPicPr>
            <a:picLocks noChangeAspect="1"/>
          </p:cNvPicPr>
          <p:nvPr/>
        </p:nvPicPr>
        <p:blipFill rotWithShape="1">
          <a:blip r:embed="rId4"/>
          <a:srcRect l="13784" r="48194"/>
          <a:stretch>
            <a:fillRect/>
          </a:stretch>
        </p:blipFill>
        <p:spPr>
          <a:xfrm>
            <a:off x="-5597" y="10"/>
            <a:ext cx="4635583" cy="6857990"/>
          </a:xfrm>
          <a:prstGeom prst="rect">
            <a:avLst/>
          </a:prstGeom>
        </p:spPr>
      </p:pic>
      <p:grpSp>
        <p:nvGrpSpPr>
          <p:cNvPr id="13" name="Group 12"/>
          <p:cNvGrpSpPr>
            <a:grpSpLocks noGrp="1" noUngrp="1" noRot="1" noChangeAspect="1" noMove="1" noResize="1"/>
          </p:cNvGrpSpPr>
          <p:nvPr/>
        </p:nvGrpSpPr>
        <p:grpSpPr>
          <a:xfrm>
            <a:off x="0" y="0"/>
            <a:ext cx="2305051" cy="6858001"/>
            <a:chOff x="0" y="0"/>
            <a:chExt cx="2305051" cy="6858001"/>
          </a:xfrm>
          <a:solidFill>
            <a:schemeClr val="tx1">
              <a:alpha val="70000"/>
            </a:schemeClr>
          </a:solidFill>
          <a:effectLst/>
        </p:grpSpPr>
        <p:sp>
          <p:nvSpPr>
            <p:cNvPr id="14" name="Rectangle 13"/>
            <p:cNvSpPr>
              <a:spLocks noChangeArrowheads="1"/>
            </p:cNvSpPr>
            <p:nvPr/>
          </p:nvSpPr>
          <p:spPr bwMode="auto">
            <a:xfrm>
              <a:off x="1209675" y="4763"/>
              <a:ext cx="23813" cy="2181225"/>
            </a:xfrm>
            <a:prstGeom prst="rect">
              <a:avLst/>
            </a:prstGeom>
            <a:grpFill/>
            <a:ln>
              <a:noFill/>
            </a:ln>
          </p:spPr>
        </p:sp>
        <p:sp>
          <p:nvSpPr>
            <p:cNvPr id="15"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6"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Rectangle 16"/>
            <p:cNvSpPr>
              <a:spLocks noChangeArrowheads="1"/>
            </p:cNvSpPr>
            <p:nvPr/>
          </p:nvSpPr>
          <p:spPr bwMode="auto">
            <a:xfrm>
              <a:off x="414338" y="9525"/>
              <a:ext cx="28575" cy="4481513"/>
            </a:xfrm>
            <a:prstGeom prst="rect">
              <a:avLst/>
            </a:prstGeom>
            <a:grpFill/>
            <a:ln>
              <a:noFill/>
            </a:ln>
          </p:spPr>
        </p:sp>
        <p:sp>
          <p:nvSpPr>
            <p:cNvPr id="18"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9"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20"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21"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2"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3"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4"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5"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6"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7"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8"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9"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30"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1"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2"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3"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4"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5"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7"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8"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1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41"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Rectangle 41"/>
            <p:cNvSpPr>
              <a:spLocks noChangeArrowheads="1"/>
            </p:cNvSpPr>
            <p:nvPr/>
          </p:nvSpPr>
          <p:spPr bwMode="auto">
            <a:xfrm>
              <a:off x="642938" y="6610350"/>
              <a:ext cx="23813" cy="242888"/>
            </a:xfrm>
            <a:prstGeom prst="rect">
              <a:avLst/>
            </a:prstGeom>
            <a:grpFill/>
            <a:ln>
              <a:noFill/>
            </a:ln>
          </p:spPr>
        </p:sp>
        <p:sp>
          <p:nvSpPr>
            <p:cNvPr id="43"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4"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5"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6"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7"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8"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9"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0"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51"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2"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3"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4" name="Rectangle 53"/>
            <p:cNvSpPr>
              <a:spLocks noChangeArrowheads="1"/>
            </p:cNvSpPr>
            <p:nvPr/>
          </p:nvSpPr>
          <p:spPr bwMode="auto">
            <a:xfrm>
              <a:off x="1228725" y="4662488"/>
              <a:ext cx="23813" cy="2181225"/>
            </a:xfrm>
            <a:prstGeom prst="rect">
              <a:avLst/>
            </a:prstGeom>
            <a:grpFill/>
            <a:ln>
              <a:noFill/>
            </a:ln>
          </p:spPr>
        </p:sp>
        <p:sp>
          <p:nvSpPr>
            <p:cNvPr id="55"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6"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7"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8"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9"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60"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61"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2"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3"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4"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5"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6"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7"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3" name="Content Placeholder 2"/>
          <p:cNvSpPr>
            <a:spLocks noGrp="1"/>
          </p:cNvSpPr>
          <p:nvPr>
            <p:ph idx="1"/>
          </p:nvPr>
        </p:nvSpPr>
        <p:spPr>
          <a:xfrm>
            <a:off x="4968958" y="2249487"/>
            <a:ext cx="6078453" cy="3541714"/>
          </a:xfrm>
        </p:spPr>
        <p:txBody>
          <a:bodyPr>
            <a:normAutofit lnSpcReduction="10000"/>
          </a:bodyPr>
          <a:lstStyle/>
          <a:p>
            <a:pPr>
              <a:lnSpc>
                <a:spcPct val="110000"/>
              </a:lnSpc>
            </a:pPr>
            <a:r>
              <a:rPr lang="en-US" b="0" i="0" dirty="0">
                <a:effectLst/>
                <a:latin typeface="Roboto" panose="02000000000000000000" pitchFamily="2" charset="0"/>
              </a:rPr>
              <a:t>Discrete Fourier Transform (DFT) is the discrete version of the Fourier Transform (FT) that transforms a signal (or discrete sequence) from the time domain representation to its representation in the frequency domain and has running time O(N2). Whereas, Fast Fourier Transform (FFT) is any efficient algorithm for calculating the DFT.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066799"/>
            <a:ext cx="9905998" cy="1182687"/>
          </a:xfrm>
        </p:spPr>
        <p:txBody>
          <a:bodyPr>
            <a:normAutofit fontScale="90000"/>
          </a:bodyPr>
          <a:lstStyle/>
          <a:p>
            <a:r>
              <a:rPr lang="en-US" b="1" i="0" dirty="0">
                <a:solidFill>
                  <a:srgbClr val="24292F"/>
                </a:solidFill>
                <a:effectLst/>
                <a:latin typeface="-apple-system"/>
              </a:rPr>
              <a:t>Execution Time</a:t>
            </a:r>
            <a:br>
              <a:rPr lang="en-US" b="1" i="0" dirty="0">
                <a:solidFill>
                  <a:srgbClr val="24292F"/>
                </a:solidFill>
                <a:effectLst/>
                <a:latin typeface="-apple-system"/>
              </a:rPr>
            </a:br>
            <a:br>
              <a:rPr lang="en-US" dirty="0"/>
            </a:br>
            <a:endParaRPr lang="en-US" dirty="0"/>
          </a:p>
        </p:txBody>
      </p:sp>
      <p:sp>
        <p:nvSpPr>
          <p:cNvPr id="3" name="Content Placeholder 2"/>
          <p:cNvSpPr>
            <a:spLocks noGrp="1"/>
          </p:cNvSpPr>
          <p:nvPr>
            <p:ph idx="1"/>
          </p:nvPr>
        </p:nvSpPr>
        <p:spPr/>
        <p:txBody>
          <a:bodyPr/>
          <a:lstStyle/>
          <a:p>
            <a:r>
              <a:rPr lang="en-US" b="0" i="0" dirty="0">
                <a:solidFill>
                  <a:srgbClr val="24292F"/>
                </a:solidFill>
                <a:effectLst/>
                <a:latin typeface="-apple-system"/>
              </a:rPr>
              <a:t>Execution time goes down with the more processors that are being utilized. The exception is when number of processors is &gt; 16. This is due to each node in the cluster that I used has 16 possible cores. When there is more than 16 processors the overhead of communication between nodes slows then execution down.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i="1" u="sng" dirty="0">
                <a:solidFill>
                  <a:srgbClr val="FF0000"/>
                </a:solidFill>
                <a:effectLst/>
                <a:latin typeface="-apple-system"/>
              </a:rPr>
              <a:t>Execution Time</a:t>
            </a:r>
            <a:br>
              <a:rPr lang="en-US" b="1" i="0" dirty="0">
                <a:solidFill>
                  <a:srgbClr val="24292F"/>
                </a:solidFill>
                <a:effectLst/>
                <a:latin typeface="-apple-system"/>
              </a:rPr>
            </a:br>
            <a:br>
              <a:rPr lang="en-US" dirty="0"/>
            </a:br>
            <a:endParaRPr lang="en-US" dirty="0"/>
          </a:p>
        </p:txBody>
      </p:sp>
      <p:pic>
        <p:nvPicPr>
          <p:cNvPr id="5" name="Content Placeholder 4" descr="Chart, line chart&#10;&#10;Description automatically generat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7627" y="1857602"/>
            <a:ext cx="5836085" cy="3541712"/>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12022</TotalTime>
  <Words>1907</Words>
  <Application>Microsoft Office PowerPoint</Application>
  <PresentationFormat>Widescreen</PresentationFormat>
  <Paragraphs>58</Paragraphs>
  <Slides>26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5" baseType="lpstr">
      <vt:lpstr>-apple-system</vt:lpstr>
      <vt:lpstr>Arial</vt:lpstr>
      <vt:lpstr>IBM Plex Sans</vt:lpstr>
      <vt:lpstr>IvarText</vt:lpstr>
      <vt:lpstr>Roboto</vt:lpstr>
      <vt:lpstr>Times New Roman</vt:lpstr>
      <vt:lpstr>Tw Cen MT</vt:lpstr>
      <vt:lpstr>Circuit</vt:lpstr>
      <vt:lpstr>Bitmap Image</vt:lpstr>
      <vt:lpstr>fast Fourier transform  </vt:lpstr>
      <vt:lpstr>The problem description :</vt:lpstr>
      <vt:lpstr>Solution </vt:lpstr>
      <vt:lpstr>Definition : A fast Fourier transform (FFT) is an algorithm that computes the discrete Fourier transform (DFT) of a sequence, or its inverse (IDFT). Fourier analysis converts a signal from its original domain (often time or space) to a representation in the frequency domain and vice versa.</vt:lpstr>
      <vt:lpstr>Fast Fourier Transform Benchmark </vt:lpstr>
      <vt:lpstr>Fast Fourier transform Speed</vt:lpstr>
      <vt:lpstr>The Difference between DFT AND FFT</vt:lpstr>
      <vt:lpstr>Execution Time  </vt:lpstr>
      <vt:lpstr>Execution Time  </vt:lpstr>
      <vt:lpstr>Speed-Up </vt:lpstr>
      <vt:lpstr>Speed-Up  </vt:lpstr>
      <vt:lpstr>Efficiency  </vt:lpstr>
      <vt:lpstr>Efficiency  </vt:lpstr>
      <vt:lpstr>Used Of Fft</vt:lpstr>
      <vt:lpstr>How can increase our skeleton  program performance and decrease the complexity </vt:lpstr>
      <vt:lpstr>Work stealing </vt:lpstr>
      <vt:lpstr>Methods used in work stealing </vt:lpstr>
      <vt:lpstr>communication/computationoverlappin mechanism</vt:lpstr>
      <vt:lpstr>communication/computationoverlappin mechanism</vt:lpstr>
      <vt:lpstr>Overlapping </vt:lpstr>
      <vt:lpstr>architecture-aware macinasm </vt:lpstr>
      <vt:lpstr>Map overlap </vt:lpstr>
      <vt:lpstr>Map overlap </vt:lpstr>
      <vt:lpstr>Fft Array </vt:lpstr>
      <vt:lpstr>Split Method </vt:lpstr>
      <vt:lpstr> PARALLEL TIME IN FFT ALGORTHIM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Fourier transform</dc:title>
  <dc:creator>Rifat Abuelenin</dc:creator>
  <cp:lastModifiedBy>Rifat Abuelenin</cp:lastModifiedBy>
  <cp:revision>4</cp:revision>
  <dcterms:created xsi:type="dcterms:W3CDTF">2022-11-20T23:08:00Z</dcterms:created>
  <dcterms:modified xsi:type="dcterms:W3CDTF">2022-12-12T06:59:24Z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8CE11A48DBA04796BB8D34DDB6CD7826</vt:lpwstr>
  </property>
  <property fmtid="{D5CDD505-2E9C-101B-9397-08002B2CF9AE}" pid="3" name="KSOProductBuildVer">
    <vt:lpwstr>1033-11.2.0.11380</vt:lpwstr>
  </property>
</Properties>
</file>