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82" r:id="rId4"/>
    <p:sldId id="283" r:id="rId5"/>
    <p:sldId id="286" r:id="rId6"/>
    <p:sldId id="287" r:id="rId7"/>
    <p:sldId id="284" r:id="rId8"/>
    <p:sldId id="288" r:id="rId9"/>
    <p:sldId id="280" r:id="rId10"/>
    <p:sldId id="289" r:id="rId11"/>
    <p:sldId id="290" r:id="rId12"/>
    <p:sldId id="291" r:id="rId13"/>
    <p:sldId id="292" r:id="rId14"/>
    <p:sldId id="266" r:id="rId15"/>
    <p:sldId id="27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iuczzbTT+LB6Q6Il+vnhylap+d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7C75D8-3140-47DB-8B8B-FC4FEDD58437}">
  <a:tblStyle styleId="{D57C75D8-3140-47DB-8B8B-FC4FEDD5843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8008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1620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65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88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73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948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0063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253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018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72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92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454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92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3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7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43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0" y="457200"/>
            <a:ext cx="12192000" cy="33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Sigma Promoter Identication &amp; Classication in E. coli</a:t>
            </a:r>
            <a:br>
              <a:rPr lang="it-IT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bacteria from Genomic Data using Deep Learning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3999" y="4567953"/>
            <a:ext cx="1028592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 smtClean="0"/>
              <a:t>Presented by</a:t>
            </a:r>
            <a:r>
              <a:rPr lang="en-US" dirty="0" smtClean="0"/>
              <a:t>,</a:t>
            </a:r>
            <a:endParaRPr dirty="0"/>
          </a:p>
          <a:p>
            <a:pPr marL="0" lvl="0" indent="0" algn="r"/>
            <a:r>
              <a:rPr lang="en-US" dirty="0"/>
              <a:t>Rifat Rahman (0419052028</a:t>
            </a:r>
            <a:r>
              <a:rPr lang="en-US" dirty="0" smtClean="0"/>
              <a:t>)</a:t>
            </a:r>
          </a:p>
          <a:p>
            <a:pPr marL="0" indent="0" algn="r"/>
            <a:r>
              <a:rPr lang="en-US" dirty="0" err="1" smtClean="0"/>
              <a:t>Sonjoy</a:t>
            </a:r>
            <a:r>
              <a:rPr lang="en-US" dirty="0" smtClean="0"/>
              <a:t> </a:t>
            </a:r>
            <a:r>
              <a:rPr lang="en-US" dirty="0"/>
              <a:t>Kumar Paul (0419052023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z="1200" smtClean="0"/>
              <a:pPr/>
              <a:t>1</a:t>
            </a:fld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Proposed Method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Google Shape;145;p7"/>
          <p:cNvSpPr txBox="1">
            <a:spLocks noGrp="1"/>
          </p:cNvSpPr>
          <p:nvPr>
            <p:ph type="body" idx="1"/>
          </p:nvPr>
        </p:nvSpPr>
        <p:spPr>
          <a:xfrm>
            <a:off x="0" y="769597"/>
            <a:ext cx="12192000" cy="608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b="1" dirty="0"/>
              <a:t>Mathematical Formulation of DNA </a:t>
            </a:r>
            <a:r>
              <a:rPr lang="en-US" b="1" dirty="0" smtClean="0"/>
              <a:t>Sequenc</a:t>
            </a:r>
            <a:r>
              <a:rPr lang="en-US" b="1" dirty="0" smtClean="0">
                <a:solidFill>
                  <a:schemeClr val="tx1"/>
                </a:solidFill>
              </a:rPr>
              <a:t>e</a:t>
            </a:r>
            <a:endParaRPr lang="en-US" b="1" dirty="0" smtClean="0">
              <a:solidFill>
                <a:schemeClr val="tx1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Original Nucleotide sequence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Mono-</a:t>
            </a:r>
            <a:r>
              <a:rPr lang="en-US" dirty="0" err="1" smtClean="0">
                <a:solidFill>
                  <a:schemeClr val="tx1"/>
                </a:solidFill>
              </a:rPr>
              <a:t>mer</a:t>
            </a:r>
            <a:r>
              <a:rPr lang="en-US" dirty="0" smtClean="0">
                <a:solidFill>
                  <a:schemeClr val="tx1"/>
                </a:solidFill>
              </a:rPr>
              <a:t> (81 x 4D)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Di-</a:t>
            </a:r>
            <a:r>
              <a:rPr lang="en-US" dirty="0" err="1" smtClean="0">
                <a:solidFill>
                  <a:schemeClr val="tx1"/>
                </a:solidFill>
              </a:rPr>
              <a:t>mer</a:t>
            </a:r>
            <a:r>
              <a:rPr lang="en-US" dirty="0" smtClean="0">
                <a:solidFill>
                  <a:schemeClr val="tx1"/>
                </a:solidFill>
              </a:rPr>
              <a:t> (80 x 16D)</a:t>
            </a:r>
            <a:endParaRPr lang="en-US" dirty="0">
              <a:solidFill>
                <a:schemeClr val="tx1"/>
              </a:solidFill>
            </a:endParaRP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Tri-</a:t>
            </a:r>
            <a:r>
              <a:rPr lang="en-US" dirty="0" err="1" smtClean="0">
                <a:solidFill>
                  <a:schemeClr val="tx1"/>
                </a:solidFill>
              </a:rPr>
              <a:t>mer</a:t>
            </a:r>
            <a:r>
              <a:rPr lang="en-US" dirty="0" smtClean="0">
                <a:solidFill>
                  <a:schemeClr val="tx1"/>
                </a:solidFill>
              </a:rPr>
              <a:t> (79 x 64D)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Structural Properties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Di-</a:t>
            </a:r>
            <a:r>
              <a:rPr lang="en-US" dirty="0" err="1" smtClean="0">
                <a:solidFill>
                  <a:schemeClr val="tx1"/>
                </a:solidFill>
              </a:rPr>
              <a:t>mer</a:t>
            </a:r>
            <a:r>
              <a:rPr lang="en-US" dirty="0" smtClean="0">
                <a:solidFill>
                  <a:schemeClr val="tx1"/>
                </a:solidFill>
              </a:rPr>
              <a:t> (80 x 90D)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Tri-</a:t>
            </a:r>
            <a:r>
              <a:rPr lang="en-US" dirty="0" err="1" smtClean="0">
                <a:solidFill>
                  <a:schemeClr val="tx1"/>
                </a:solidFill>
              </a:rPr>
              <a:t>mer</a:t>
            </a:r>
            <a:r>
              <a:rPr lang="en-US" dirty="0" smtClean="0">
                <a:solidFill>
                  <a:schemeClr val="tx1"/>
                </a:solidFill>
              </a:rPr>
              <a:t> (79 x 12D)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None/>
            </a:pPr>
            <a:r>
              <a:rPr lang="en-US" dirty="0" smtClean="0">
                <a:solidFill>
                  <a:schemeClr val="tx1"/>
                </a:solidFill>
              </a:rPr>
              <a:t>Here, rows are representing polymers from input sequence and columns are representing features.</a:t>
            </a:r>
            <a:endParaRPr lang="en-US" dirty="0">
              <a:solidFill>
                <a:schemeClr val="tx1"/>
              </a:solidFill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Dimensionality Reduction and clustering</a:t>
            </a:r>
            <a:r>
              <a:rPr lang="bn-IN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(Our Novelty)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Auto-encoder/t-SNE/PCA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Clustering for purity checking</a:t>
            </a:r>
          </a:p>
        </p:txBody>
      </p:sp>
    </p:spTree>
    <p:extLst>
      <p:ext uri="{BB962C8B-B14F-4D97-AF65-F5344CB8AC3E}">
        <p14:creationId xmlns:p14="http://schemas.microsoft.com/office/powerpoint/2010/main" val="33697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Proposed Method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Google Shape;145;p7"/>
          <p:cNvSpPr txBox="1">
            <a:spLocks noGrp="1"/>
          </p:cNvSpPr>
          <p:nvPr>
            <p:ph type="body" idx="1"/>
          </p:nvPr>
        </p:nvSpPr>
        <p:spPr>
          <a:xfrm>
            <a:off x="0" y="769597"/>
            <a:ext cx="12192000" cy="608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b="1" dirty="0" smtClean="0"/>
              <a:t>Model Architecture (Our Novelty)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Sequence Model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Bi-LSTM based attention mechanism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Evaluation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Hyper-parameter Tuning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Number of hidden layers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Number of neurons 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unction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Learning rate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Performance Metrics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Sensitivity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Specificity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Accuracy 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MCC score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9" y="4462212"/>
            <a:ext cx="5252305" cy="23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3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Proposed Method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Google Shape;145;p7"/>
          <p:cNvSpPr txBox="1">
            <a:spLocks noGrp="1"/>
          </p:cNvSpPr>
          <p:nvPr>
            <p:ph type="body" idx="1"/>
          </p:nvPr>
        </p:nvSpPr>
        <p:spPr>
          <a:xfrm>
            <a:off x="0" y="769597"/>
            <a:ext cx="12192000" cy="608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b="1" dirty="0" smtClean="0"/>
              <a:t>Tools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latform: Google </a:t>
            </a:r>
            <a:r>
              <a:rPr lang="en-US" dirty="0" err="1" smtClean="0">
                <a:solidFill>
                  <a:schemeClr val="tx1"/>
                </a:solidFill>
              </a:rPr>
              <a:t>colab</a:t>
            </a:r>
            <a:endParaRPr lang="en-US" dirty="0" smtClean="0">
              <a:solidFill>
                <a:schemeClr val="tx1"/>
              </a:solidFill>
            </a:endParaRP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Language: Python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Library: </a:t>
            </a:r>
            <a:r>
              <a:rPr lang="en-US" dirty="0" err="1">
                <a:solidFill>
                  <a:schemeClr val="tx1"/>
                </a:solidFill>
              </a:rPr>
              <a:t>k</a:t>
            </a:r>
            <a:r>
              <a:rPr lang="en-US" dirty="0" err="1" smtClean="0">
                <a:solidFill>
                  <a:schemeClr val="tx1"/>
                </a:solidFill>
              </a:rPr>
              <a:t>eras</a:t>
            </a:r>
            <a:r>
              <a:rPr lang="en-US" dirty="0" smtClean="0">
                <a:solidFill>
                  <a:schemeClr val="tx1"/>
                </a:solidFill>
              </a:rPr>
              <a:t> with </a:t>
            </a:r>
            <a:r>
              <a:rPr lang="en-US" dirty="0" err="1" smtClean="0">
                <a:solidFill>
                  <a:schemeClr val="tx1"/>
                </a:solidFill>
              </a:rPr>
              <a:t>tensorflow</a:t>
            </a:r>
            <a:r>
              <a:rPr lang="en-US" dirty="0" smtClean="0">
                <a:solidFill>
                  <a:schemeClr val="tx1"/>
                </a:solidFill>
              </a:rPr>
              <a:t> background, </a:t>
            </a:r>
            <a:r>
              <a:rPr lang="en-US" dirty="0" err="1" smtClean="0">
                <a:solidFill>
                  <a:schemeClr val="tx1"/>
                </a:solidFill>
              </a:rPr>
              <a:t>scikit</a:t>
            </a:r>
            <a:r>
              <a:rPr lang="en-US" dirty="0" smtClean="0">
                <a:solidFill>
                  <a:schemeClr val="tx1"/>
                </a:solidFill>
              </a:rPr>
              <a:t>-learn, </a:t>
            </a:r>
            <a:r>
              <a:rPr lang="en-US" dirty="0" err="1" smtClean="0">
                <a:solidFill>
                  <a:schemeClr val="tx1"/>
                </a:solidFill>
              </a:rPr>
              <a:t>numpy</a:t>
            </a:r>
            <a:r>
              <a:rPr lang="en-US" dirty="0" smtClean="0">
                <a:solidFill>
                  <a:schemeClr val="tx1"/>
                </a:solidFill>
              </a:rPr>
              <a:t>, pandas, </a:t>
            </a:r>
            <a:r>
              <a:rPr lang="en-US" dirty="0" err="1" smtClean="0">
                <a:solidFill>
                  <a:schemeClr val="tx1"/>
                </a:solidFill>
              </a:rPr>
              <a:t>matplotlib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Public Access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We will keep source code &amp; model files public.</a:t>
            </a:r>
          </a:p>
        </p:txBody>
      </p:sp>
    </p:spTree>
    <p:extLst>
      <p:ext uri="{BB962C8B-B14F-4D97-AF65-F5344CB8AC3E}">
        <p14:creationId xmlns:p14="http://schemas.microsoft.com/office/powerpoint/2010/main" val="26496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Proposed Method (Block Diagram)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6431957"/>
            <a:ext cx="3276600" cy="31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Block diagram of our methodology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83" y="819255"/>
            <a:ext cx="7689234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838199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References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70" name="Google Shape;170;p11"/>
          <p:cNvSpPr txBox="1">
            <a:spLocks noGrp="1"/>
          </p:cNvSpPr>
          <p:nvPr>
            <p:ph type="body" idx="1"/>
          </p:nvPr>
        </p:nvSpPr>
        <p:spPr>
          <a:xfrm>
            <a:off x="243088" y="886480"/>
            <a:ext cx="11705822" cy="583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>
              <a:buNone/>
            </a:pPr>
            <a:r>
              <a:rPr lang="en-US" sz="2400" dirty="0" smtClean="0"/>
              <a:t>[1] </a:t>
            </a:r>
            <a:r>
              <a:rPr lang="en-US" sz="2400" dirty="0"/>
              <a:t>Rahman, M. S. et al. (2019b). </a:t>
            </a:r>
            <a:r>
              <a:rPr lang="en-US" sz="2400" dirty="0" err="1"/>
              <a:t>ipromoter-fsen</a:t>
            </a:r>
            <a:r>
              <a:rPr lang="en-US" sz="2400" dirty="0"/>
              <a:t>: Identification of bacterial </a:t>
            </a:r>
            <a:r>
              <a:rPr lang="en-US" sz="2400" dirty="0">
                <a:sym typeface="Symbol" panose="05050102010706020507" pitchFamily="18" charset="2"/>
              </a:rPr>
              <a:t></a:t>
            </a:r>
            <a:r>
              <a:rPr lang="en-US" sz="2400" dirty="0"/>
              <a:t>70 promoter sequences using feature subspace based ensemble classifier. Genomics, 111(5), </a:t>
            </a:r>
            <a:r>
              <a:rPr lang="en-US" sz="2400" dirty="0" smtClean="0"/>
              <a:t>1160–1166.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[2] M</a:t>
            </a:r>
            <a:r>
              <a:rPr lang="en-US" sz="2400" dirty="0"/>
              <a:t> B. Liu, F. Yang, D.-S. Huang, and K.-C. Chou, </a:t>
            </a:r>
            <a:r>
              <a:rPr lang="en-US" sz="2400" dirty="0" smtClean="0"/>
              <a:t>“ipromoter-2l</a:t>
            </a:r>
            <a:r>
              <a:rPr lang="en-US" sz="2400" dirty="0"/>
              <a:t>: a two-layer predictor for </a:t>
            </a:r>
            <a:r>
              <a:rPr lang="en-US" sz="2400" dirty="0" smtClean="0"/>
              <a:t>identifying promoters </a:t>
            </a:r>
            <a:r>
              <a:rPr lang="en-US" sz="2400" dirty="0"/>
              <a:t>and their types by multi-window-based </a:t>
            </a:r>
            <a:r>
              <a:rPr lang="en-US" sz="2400" dirty="0" err="1"/>
              <a:t>pseknc</a:t>
            </a:r>
            <a:r>
              <a:rPr lang="en-US" sz="2400" dirty="0" smtClean="0"/>
              <a:t>,” </a:t>
            </a:r>
            <a:r>
              <a:rPr lang="en-US" sz="2400" dirty="0"/>
              <a:t>Bioinformatics, vol. 34, no. 1, </a:t>
            </a:r>
            <a:r>
              <a:rPr lang="en-US" sz="2400" dirty="0" smtClean="0"/>
              <a:t>pp. 33-40</a:t>
            </a:r>
            <a:r>
              <a:rPr lang="en-US" sz="2400" dirty="0"/>
              <a:t>, 2018</a:t>
            </a:r>
            <a:r>
              <a:rPr lang="en-US" sz="2400" dirty="0" smtClean="0"/>
              <a:t>.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3] </a:t>
            </a:r>
            <a:r>
              <a:rPr lang="fr-FR" sz="2400" dirty="0"/>
              <a:t>M. Zhang, F. Li, T. T. Marquez-</a:t>
            </a:r>
            <a:r>
              <a:rPr lang="fr-FR" sz="2400" dirty="0" err="1"/>
              <a:t>Lago</a:t>
            </a:r>
            <a:r>
              <a:rPr lang="fr-FR" sz="2400" dirty="0"/>
              <a:t>, A. </a:t>
            </a:r>
            <a:r>
              <a:rPr lang="fr-FR" sz="2400" dirty="0" err="1"/>
              <a:t>Leier</a:t>
            </a:r>
            <a:r>
              <a:rPr lang="fr-FR" sz="2400" dirty="0"/>
              <a:t>, C. Fan, C. K. </a:t>
            </a:r>
            <a:r>
              <a:rPr lang="fr-FR" sz="2400" dirty="0" err="1"/>
              <a:t>Kwoh</a:t>
            </a:r>
            <a:r>
              <a:rPr lang="fr-FR" sz="2400" dirty="0"/>
              <a:t>, K.-C. Chou, J. </a:t>
            </a:r>
            <a:r>
              <a:rPr lang="fr-FR" sz="2400" dirty="0" smtClean="0"/>
              <a:t>Song, </a:t>
            </a:r>
            <a:r>
              <a:rPr lang="en-US" sz="2400" dirty="0" smtClean="0"/>
              <a:t>and </a:t>
            </a:r>
            <a:r>
              <a:rPr lang="en-US" sz="2400" dirty="0"/>
              <a:t>C. </a:t>
            </a:r>
            <a:r>
              <a:rPr lang="en-US" sz="2400" dirty="0" err="1"/>
              <a:t>Jia</a:t>
            </a:r>
            <a:r>
              <a:rPr lang="en-US" sz="2400" dirty="0"/>
              <a:t>, </a:t>
            </a:r>
            <a:r>
              <a:rPr lang="en-US" sz="2400" dirty="0" smtClean="0"/>
              <a:t>“Multiply</a:t>
            </a:r>
            <a:r>
              <a:rPr lang="en-US" sz="2400" dirty="0"/>
              <a:t>: a novel multi-layer predictor for discovering general and </a:t>
            </a:r>
            <a:r>
              <a:rPr lang="en-US" sz="2400" dirty="0" smtClean="0"/>
              <a:t>specific </a:t>
            </a:r>
            <a:r>
              <a:rPr lang="en-US" sz="2400" dirty="0"/>
              <a:t>types </a:t>
            </a:r>
            <a:r>
              <a:rPr lang="en-US" sz="2400" dirty="0" smtClean="0"/>
              <a:t>of promoters,” Bioinformatics, vol. 35, no. 17, pp. 2957-2965, 2019.</a:t>
            </a:r>
          </a:p>
          <a:p>
            <a:pPr marL="114300" indent="0">
              <a:buNone/>
            </a:pPr>
            <a:r>
              <a:rPr lang="en-US" sz="2400" dirty="0" smtClean="0"/>
              <a:t>[4] </a:t>
            </a:r>
            <a:r>
              <a:rPr lang="fi-FI" sz="2400" dirty="0"/>
              <a:t>R. Amin, C. R. Rahman, S. Ahmed, M. Sifat, H. Rahman, M. N. K. Liton, M. Rahman, M. Khan, </a:t>
            </a:r>
            <a:r>
              <a:rPr lang="en-US" sz="2400" dirty="0"/>
              <a:t>Z. Hossain, S. </a:t>
            </a:r>
            <a:r>
              <a:rPr lang="en-US" sz="2400" dirty="0" err="1"/>
              <a:t>Shatabda</a:t>
            </a:r>
            <a:r>
              <a:rPr lang="en-US" sz="2400" dirty="0"/>
              <a:t> et al., “</a:t>
            </a:r>
            <a:r>
              <a:rPr lang="en-US" sz="2400" dirty="0" err="1"/>
              <a:t>ipromoter-bncnn</a:t>
            </a:r>
            <a:r>
              <a:rPr lang="en-US" sz="2400" dirty="0"/>
              <a:t>: a novel branched </a:t>
            </a:r>
            <a:r>
              <a:rPr lang="en-US" sz="2400" dirty="0" err="1"/>
              <a:t>cnn</a:t>
            </a:r>
            <a:r>
              <a:rPr lang="en-US" sz="2400" dirty="0"/>
              <a:t> based predictor for identifying and classifying sigma promoters,” Bioinformatics, 2019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[</a:t>
            </a:r>
            <a:r>
              <a:rPr lang="en-US" sz="2400" dirty="0"/>
              <a:t>5</a:t>
            </a:r>
            <a:r>
              <a:rPr lang="en-US" sz="2400" dirty="0" smtClean="0"/>
              <a:t>] </a:t>
            </a:r>
            <a:r>
              <a:rPr lang="en-US" sz="2400" dirty="0"/>
              <a:t>S. d. A. e Silva, F. Forte, I. T. Sartor, T. </a:t>
            </a:r>
            <a:r>
              <a:rPr lang="en-US" sz="2400" dirty="0" err="1"/>
              <a:t>Andrighetti</a:t>
            </a:r>
            <a:r>
              <a:rPr lang="en-US" sz="2400" dirty="0"/>
              <a:t>, G. J. Gerhardt, A. P. L. </a:t>
            </a:r>
            <a:r>
              <a:rPr lang="en-US" sz="2400" dirty="0" err="1"/>
              <a:t>Delamare</a:t>
            </a:r>
            <a:r>
              <a:rPr lang="en-US" sz="2400" dirty="0"/>
              <a:t>, </a:t>
            </a:r>
            <a:r>
              <a:rPr lang="en-US" sz="2400" dirty="0" smtClean="0"/>
              <a:t>and S</a:t>
            </a:r>
            <a:r>
              <a:rPr lang="en-US" sz="2400" dirty="0"/>
              <a:t>. </a:t>
            </a:r>
            <a:r>
              <a:rPr lang="en-US" sz="2400" dirty="0" err="1"/>
              <a:t>Echeverrigaray</a:t>
            </a:r>
            <a:r>
              <a:rPr lang="en-US" sz="2400" dirty="0"/>
              <a:t>, </a:t>
            </a:r>
            <a:r>
              <a:rPr lang="en-US" sz="2400" dirty="0" smtClean="0"/>
              <a:t>“DNA </a:t>
            </a:r>
            <a:r>
              <a:rPr lang="en-US" sz="2400" dirty="0"/>
              <a:t>duplex stability as discriminative characteristic for </a:t>
            </a:r>
            <a:r>
              <a:rPr lang="en-US" sz="2400" i="1" dirty="0" err="1"/>
              <a:t>escherichia</a:t>
            </a:r>
            <a:r>
              <a:rPr lang="en-US" sz="2400" i="1" dirty="0"/>
              <a:t> coli </a:t>
            </a:r>
            <a:r>
              <a:rPr lang="en-US" sz="2400" dirty="0" smtClean="0">
                <a:sym typeface="Symbol" panose="05050102010706020507" pitchFamily="18" charset="2"/>
              </a:rPr>
              <a:t></a:t>
            </a:r>
            <a:r>
              <a:rPr lang="en-US" sz="2400" dirty="0" smtClean="0"/>
              <a:t>54-and </a:t>
            </a:r>
            <a:r>
              <a:rPr lang="en-US" sz="2400" dirty="0" smtClean="0">
                <a:sym typeface="Symbol" panose="05050102010706020507" pitchFamily="18" charset="2"/>
              </a:rPr>
              <a:t></a:t>
            </a:r>
            <a:r>
              <a:rPr lang="en-US" sz="2400" dirty="0" smtClean="0"/>
              <a:t>28-dependent </a:t>
            </a:r>
            <a:r>
              <a:rPr lang="en-US" sz="2400" dirty="0"/>
              <a:t>promoter sequences," </a:t>
            </a:r>
            <a:r>
              <a:rPr lang="en-US" sz="2400" dirty="0" err="1"/>
              <a:t>Biologicals</a:t>
            </a:r>
            <a:r>
              <a:rPr lang="en-US" sz="2400" dirty="0"/>
              <a:t>, vol. 42, no. 1, pp. 22{28, 2014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r>
              <a:rPr lang="en-US" sz="2400" dirty="0" smtClean="0"/>
              <a:t>[</a:t>
            </a:r>
            <a:r>
              <a:rPr lang="en-US" sz="2400" dirty="0" smtClean="0"/>
              <a:t>6</a:t>
            </a:r>
            <a:r>
              <a:rPr lang="en-US" sz="2400" dirty="0" smtClean="0"/>
              <a:t>] </a:t>
            </a:r>
            <a:r>
              <a:rPr lang="en-US" sz="2400" dirty="0"/>
              <a:t>R. K. </a:t>
            </a:r>
            <a:r>
              <a:rPr lang="en-US" sz="2400" dirty="0" err="1"/>
              <a:t>Umarov</a:t>
            </a:r>
            <a:r>
              <a:rPr lang="en-US" sz="2400" dirty="0"/>
              <a:t> and V. V. </a:t>
            </a:r>
            <a:r>
              <a:rPr lang="en-US" sz="2400" dirty="0" err="1"/>
              <a:t>Solovyev</a:t>
            </a:r>
            <a:r>
              <a:rPr lang="en-US" sz="2400" dirty="0"/>
              <a:t>, </a:t>
            </a:r>
            <a:r>
              <a:rPr lang="en-US" sz="2400" dirty="0" smtClean="0"/>
              <a:t>“Recognition </a:t>
            </a:r>
            <a:r>
              <a:rPr lang="en-US" sz="2400" dirty="0"/>
              <a:t>of prokaryotic and eukaryotic promoters </a:t>
            </a:r>
            <a:r>
              <a:rPr lang="en-US" sz="2400" dirty="0" smtClean="0"/>
              <a:t>using convolutional </a:t>
            </a:r>
            <a:r>
              <a:rPr lang="en-US" sz="2400" dirty="0"/>
              <a:t>deep learning neural networks</a:t>
            </a:r>
            <a:r>
              <a:rPr lang="en-US" sz="2400" dirty="0" smtClean="0"/>
              <a:t>,” </a:t>
            </a:r>
            <a:r>
              <a:rPr lang="en-US" sz="2400" dirty="0" err="1"/>
              <a:t>PloS</a:t>
            </a:r>
            <a:r>
              <a:rPr lang="en-US" sz="2400" dirty="0"/>
              <a:t> one, vol. 12, no. 2, p. e0171410, 2017.</a:t>
            </a:r>
            <a:endParaRPr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>
            <a:spLocks noGrp="1"/>
          </p:cNvSpPr>
          <p:nvPr>
            <p:ph type="title"/>
          </p:nvPr>
        </p:nvSpPr>
        <p:spPr>
          <a:xfrm>
            <a:off x="838200" y="289560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sz="8000" b="1" dirty="0" smtClean="0">
                <a:solidFill>
                  <a:srgbClr val="C00000"/>
                </a:solidFill>
              </a:rPr>
              <a:t>Thank You</a:t>
            </a:r>
            <a:endParaRPr sz="8000"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C00000"/>
              </a:buClr>
              <a:buSzPts val="4400"/>
            </a:pPr>
            <a:r>
              <a:rPr lang="en-US" b="1" dirty="0" smtClean="0">
                <a:solidFill>
                  <a:srgbClr val="C00000"/>
                </a:solidFill>
              </a:rPr>
              <a:t>Related Works (</a:t>
            </a:r>
            <a:r>
              <a:rPr lang="en-US" b="1" dirty="0" err="1">
                <a:solidFill>
                  <a:srgbClr val="C00000"/>
                </a:solidFill>
              </a:rPr>
              <a:t>iPromoter-FSEn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09" y="838200"/>
            <a:ext cx="1217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Rahman et al. </a:t>
            </a:r>
            <a:r>
              <a:rPr lang="en-US" sz="2000" dirty="0" smtClean="0"/>
              <a:t>[</a:t>
            </a:r>
            <a:r>
              <a:rPr lang="en-US" sz="2000" dirty="0" smtClean="0">
                <a:hlinkClick r:id="rId3" action="ppaction://hlinksldjump"/>
              </a:rPr>
              <a:t>1</a:t>
            </a:r>
            <a:r>
              <a:rPr lang="en-US" sz="2000" dirty="0" smtClean="0"/>
              <a:t>] </a:t>
            </a:r>
            <a:r>
              <a:rPr lang="en-US" sz="2000" dirty="0"/>
              <a:t>developed </a:t>
            </a:r>
            <a:r>
              <a:rPr lang="en-US" sz="2000" dirty="0" err="1" smtClean="0"/>
              <a:t>iPromoter-FSEn</a:t>
            </a:r>
            <a:r>
              <a:rPr lang="en-US" sz="2000" dirty="0" smtClean="0"/>
              <a:t> </a:t>
            </a:r>
            <a:r>
              <a:rPr lang="en-US" sz="2000" dirty="0"/>
              <a:t>for </a:t>
            </a:r>
            <a:r>
              <a:rPr lang="en-US" sz="2000" dirty="0"/>
              <a:t>i</a:t>
            </a:r>
            <a:r>
              <a:rPr lang="en-US" sz="2000" dirty="0" smtClean="0"/>
              <a:t>dentifying </a:t>
            </a:r>
            <a:r>
              <a:rPr lang="en-US" sz="2000" dirty="0"/>
              <a:t>bacterial σ70 </a:t>
            </a:r>
            <a:r>
              <a:rPr lang="en-US" sz="2000" dirty="0" smtClean="0"/>
              <a:t>promoter using </a:t>
            </a:r>
            <a:r>
              <a:rPr lang="en-US" sz="2000" dirty="0"/>
              <a:t>feature subspace based </a:t>
            </a:r>
            <a:r>
              <a:rPr lang="en-US" sz="2000" dirty="0" smtClean="0"/>
              <a:t>ensemble classifier </a:t>
            </a:r>
            <a:r>
              <a:rPr lang="en-US" sz="2000" dirty="0"/>
              <a:t>achieving an impressive accuracy of 86.32%.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143" y="1544949"/>
            <a:ext cx="4193713" cy="4993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30404" y="6538912"/>
            <a:ext cx="3352800" cy="31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System diagram of </a:t>
            </a:r>
            <a:r>
              <a:rPr lang="en-US" dirty="0" err="1" smtClean="0"/>
              <a:t>iPromoter-FSEn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C00000"/>
              </a:buClr>
              <a:buSzPts val="4400"/>
            </a:pPr>
            <a:r>
              <a:rPr lang="en-US" b="1" dirty="0" smtClean="0">
                <a:solidFill>
                  <a:srgbClr val="C00000"/>
                </a:solidFill>
              </a:rPr>
              <a:t>Related Works (</a:t>
            </a:r>
            <a:r>
              <a:rPr lang="en-US" b="1" dirty="0">
                <a:solidFill>
                  <a:srgbClr val="C00000"/>
                </a:solidFill>
              </a:rPr>
              <a:t>iPromoter-2L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09" y="838200"/>
            <a:ext cx="1217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Liu et al. </a:t>
            </a:r>
            <a:r>
              <a:rPr lang="en-US" sz="2000" dirty="0" smtClean="0"/>
              <a:t>[</a:t>
            </a:r>
            <a:r>
              <a:rPr lang="en-US" sz="2000" dirty="0" smtClean="0">
                <a:hlinkClick r:id="rId3" action="ppaction://hlinksldjump"/>
              </a:rPr>
              <a:t>2</a:t>
            </a:r>
            <a:r>
              <a:rPr lang="en-US" sz="2000" dirty="0" smtClean="0"/>
              <a:t>] </a:t>
            </a:r>
            <a:r>
              <a:rPr lang="en-US" sz="2000" dirty="0"/>
              <a:t>implemented </a:t>
            </a:r>
            <a:r>
              <a:rPr lang="en-US" sz="2000" dirty="0" smtClean="0"/>
              <a:t>iPromoter-2L where they extracted physiochemical </a:t>
            </a:r>
            <a:r>
              <a:rPr lang="en-US" sz="2000" dirty="0"/>
              <a:t>properties </a:t>
            </a:r>
            <a:r>
              <a:rPr lang="en-US" sz="2000" dirty="0" smtClean="0"/>
              <a:t>by </a:t>
            </a:r>
          </a:p>
          <a:p>
            <a:pPr algn="ctr"/>
            <a:r>
              <a:rPr lang="en-US" sz="2000" dirty="0" smtClean="0"/>
              <a:t>multi-window-based </a:t>
            </a:r>
            <a:r>
              <a:rPr lang="en-US" sz="2000" dirty="0" err="1" smtClean="0"/>
              <a:t>PseKNC</a:t>
            </a:r>
            <a:r>
              <a:rPr lang="en-US" sz="2000" dirty="0" smtClean="0"/>
              <a:t>. Authors used random forest classifier for classification.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757123"/>
            <a:ext cx="6629400" cy="4410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6504" y="6356350"/>
            <a:ext cx="48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</a:t>
            </a:r>
            <a:r>
              <a:rPr lang="en-US" dirty="0"/>
              <a:t>A flow chart to show how the </a:t>
            </a:r>
            <a:r>
              <a:rPr lang="en-US" dirty="0" smtClean="0"/>
              <a:t>iPromoter-2L </a:t>
            </a:r>
            <a:r>
              <a:rPr lang="en-US" dirty="0"/>
              <a:t>is </a:t>
            </a:r>
            <a:r>
              <a:rPr lang="en-US" dirty="0" smtClean="0"/>
              <a:t>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C00000"/>
              </a:buClr>
              <a:buSzPts val="4400"/>
            </a:pPr>
            <a:r>
              <a:rPr lang="en-US" b="1" dirty="0" smtClean="0">
                <a:solidFill>
                  <a:srgbClr val="C00000"/>
                </a:solidFill>
              </a:rPr>
              <a:t>Related Works (</a:t>
            </a:r>
            <a:r>
              <a:rPr lang="en-US" b="1" dirty="0" err="1">
                <a:solidFill>
                  <a:srgbClr val="C00000"/>
                </a:solidFill>
              </a:rPr>
              <a:t>MULTiPly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609" y="838200"/>
            <a:ext cx="12170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Zhang </a:t>
            </a:r>
            <a:r>
              <a:rPr lang="en-US" sz="2000" dirty="0"/>
              <a:t>et al. </a:t>
            </a:r>
            <a:r>
              <a:rPr lang="en-US" sz="2000" dirty="0" smtClean="0"/>
              <a:t>[</a:t>
            </a:r>
            <a:r>
              <a:rPr lang="en-US" sz="2000" dirty="0" smtClean="0">
                <a:hlinkClick r:id="rId3" action="ppaction://hlinksldjump"/>
              </a:rPr>
              <a:t>3</a:t>
            </a:r>
            <a:r>
              <a:rPr lang="en-US" sz="2000" dirty="0" smtClean="0"/>
              <a:t>] extracted </a:t>
            </a:r>
            <a:r>
              <a:rPr lang="en-US" sz="2000" dirty="0"/>
              <a:t>both local (k-tuple nucleotide composition, dinucleotide based </a:t>
            </a:r>
            <a:r>
              <a:rPr lang="en-US" sz="2000" dirty="0" smtClean="0"/>
              <a:t>auto covariance</a:t>
            </a:r>
            <a:r>
              <a:rPr lang="en-US" sz="2000" dirty="0"/>
              <a:t>) and global information (bi-profile Bayes and KNN </a:t>
            </a:r>
            <a:r>
              <a:rPr lang="en-US" sz="2000" dirty="0" smtClean="0"/>
              <a:t>feature encodings), and performed F-score feature selection method to </a:t>
            </a:r>
            <a:r>
              <a:rPr lang="en-US" sz="2000" dirty="0"/>
              <a:t>identify the best unique type of feature prediction </a:t>
            </a:r>
            <a:r>
              <a:rPr lang="en-US" sz="2000" dirty="0" smtClean="0"/>
              <a:t>results. They used SVM classifier for classification.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093024"/>
            <a:ext cx="5872883" cy="47388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9483" y="581607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The </a:t>
            </a:r>
            <a:r>
              <a:rPr lang="en-US" dirty="0"/>
              <a:t>flowchart of the proposed multi-layer 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C00000"/>
              </a:buClr>
              <a:buSzPts val="4400"/>
            </a:pPr>
            <a:r>
              <a:rPr lang="en-US" b="1" dirty="0" smtClean="0">
                <a:solidFill>
                  <a:srgbClr val="C00000"/>
                </a:solidFill>
              </a:rPr>
              <a:t>Related Works (</a:t>
            </a:r>
            <a:r>
              <a:rPr lang="en-US" b="1" dirty="0" err="1" smtClean="0">
                <a:solidFill>
                  <a:srgbClr val="C00000"/>
                </a:solidFill>
              </a:rPr>
              <a:t>iPromoter-BnCNN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09" y="838200"/>
            <a:ext cx="653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Amin et al. [</a:t>
            </a:r>
            <a:r>
              <a:rPr lang="en-US" sz="2000" dirty="0" smtClean="0">
                <a:hlinkClick r:id="rId3" action="ppaction://hlinksldjump"/>
              </a:rPr>
              <a:t>4</a:t>
            </a:r>
            <a:r>
              <a:rPr lang="en-US" sz="2000" dirty="0" smtClean="0"/>
              <a:t>] combines </a:t>
            </a:r>
            <a:r>
              <a:rPr lang="en-US" sz="2000" dirty="0"/>
              <a:t>local features related to </a:t>
            </a:r>
            <a:r>
              <a:rPr lang="en-US" sz="2000" dirty="0" smtClean="0"/>
              <a:t>mono-</a:t>
            </a:r>
            <a:r>
              <a:rPr lang="en-US" sz="2000" dirty="0" err="1" smtClean="0"/>
              <a:t>mer</a:t>
            </a:r>
            <a:r>
              <a:rPr lang="en-US" sz="2000" dirty="0" smtClean="0"/>
              <a:t> </a:t>
            </a:r>
            <a:r>
              <a:rPr lang="en-US" sz="2000" dirty="0"/>
              <a:t>nucleotide sequence, </a:t>
            </a:r>
            <a:r>
              <a:rPr lang="en-US" sz="2000" dirty="0" smtClean="0"/>
              <a:t>tri-</a:t>
            </a:r>
            <a:r>
              <a:rPr lang="en-US" sz="2000" dirty="0" err="1" smtClean="0"/>
              <a:t>mer</a:t>
            </a:r>
            <a:r>
              <a:rPr lang="en-US" sz="2000" dirty="0" smtClean="0"/>
              <a:t> </a:t>
            </a:r>
            <a:r>
              <a:rPr lang="en-US" sz="2000" dirty="0"/>
              <a:t>nucleotide sequence, </a:t>
            </a:r>
            <a:r>
              <a:rPr lang="en-US" sz="2000" dirty="0" smtClean="0"/>
              <a:t>di-</a:t>
            </a:r>
            <a:r>
              <a:rPr lang="en-US" sz="2000" dirty="0" err="1" smtClean="0"/>
              <a:t>mer</a:t>
            </a:r>
            <a:r>
              <a:rPr lang="en-US" sz="2000" dirty="0" smtClean="0"/>
              <a:t> structural </a:t>
            </a:r>
            <a:r>
              <a:rPr lang="en-US" sz="2000" dirty="0"/>
              <a:t>properties and </a:t>
            </a:r>
            <a:r>
              <a:rPr lang="en-US" sz="2000" dirty="0" smtClean="0"/>
              <a:t>tri-</a:t>
            </a:r>
            <a:r>
              <a:rPr lang="en-US" sz="2000" dirty="0" err="1" smtClean="0"/>
              <a:t>mer</a:t>
            </a:r>
            <a:r>
              <a:rPr lang="en-US" sz="2000" dirty="0" smtClean="0"/>
              <a:t> </a:t>
            </a:r>
            <a:r>
              <a:rPr lang="en-US" sz="2000" dirty="0"/>
              <a:t>structural properties through the use of parallel branching.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764891"/>
            <a:ext cx="4749501" cy="60931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95924" y="6550223"/>
            <a:ext cx="449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Parallel Branched CNN model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C00000"/>
              </a:buClr>
              <a:buSzPts val="4400"/>
            </a:pPr>
            <a:r>
              <a:rPr lang="en-US" b="1" dirty="0" smtClean="0">
                <a:solidFill>
                  <a:srgbClr val="C00000"/>
                </a:solidFill>
              </a:rPr>
              <a:t>Related Works (</a:t>
            </a:r>
            <a:r>
              <a:rPr lang="en-US" b="1" dirty="0" err="1" smtClean="0">
                <a:solidFill>
                  <a:srgbClr val="C00000"/>
                </a:solidFill>
              </a:rPr>
              <a:t>iPromoter-BnCNN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9904" y="710444"/>
            <a:ext cx="3712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Potential Motif identification: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82" y="1110554"/>
            <a:ext cx="5502718" cy="574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2040575"/>
            <a:ext cx="2867025" cy="32575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862" y="5486400"/>
            <a:ext cx="3876675" cy="161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666" y="5429250"/>
            <a:ext cx="466725" cy="219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10000" y="65502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Attention mechanism for motif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6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C00000"/>
              </a:buClr>
              <a:buSzPts val="4400"/>
            </a:pPr>
            <a:r>
              <a:rPr lang="en-US" b="1" dirty="0" smtClean="0">
                <a:solidFill>
                  <a:srgbClr val="C00000"/>
                </a:solidFill>
              </a:rPr>
              <a:t>Related Works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7700" y="1219200"/>
            <a:ext cx="108965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Silva</a:t>
            </a:r>
            <a:r>
              <a:rPr lang="en-US" sz="2800" dirty="0"/>
              <a:t> </a:t>
            </a:r>
            <a:r>
              <a:rPr lang="en-US" sz="2800" dirty="0" smtClean="0"/>
              <a:t>et al. [</a:t>
            </a:r>
            <a:r>
              <a:rPr lang="en-US" sz="2800" dirty="0" smtClean="0">
                <a:hlinkClick r:id="rId3" action="ppaction://hlinksldjump"/>
              </a:rPr>
              <a:t>5</a:t>
            </a:r>
            <a:r>
              <a:rPr lang="en-US" sz="2800" dirty="0" smtClean="0"/>
              <a:t>] </a:t>
            </a:r>
            <a:r>
              <a:rPr lang="en-US" sz="2800" dirty="0"/>
              <a:t>integrated DNA duplex stability as feature of </a:t>
            </a:r>
            <a:r>
              <a:rPr lang="en-US" sz="2800" dirty="0" smtClean="0"/>
              <a:t>neural network </a:t>
            </a:r>
            <a:r>
              <a:rPr lang="en-US" sz="2800" dirty="0"/>
              <a:t>to identify </a:t>
            </a:r>
            <a:r>
              <a:rPr lang="en-US" sz="2800" dirty="0" smtClean="0">
                <a:sym typeface="Symbol" panose="05050102010706020507" pitchFamily="18" charset="2"/>
              </a:rPr>
              <a:t></a:t>
            </a:r>
            <a:r>
              <a:rPr lang="en-US" sz="2800" dirty="0" smtClean="0"/>
              <a:t>28 </a:t>
            </a:r>
            <a:r>
              <a:rPr lang="en-US" sz="2800" dirty="0"/>
              <a:t>and </a:t>
            </a:r>
            <a:r>
              <a:rPr lang="en-US" sz="2800" dirty="0" smtClean="0">
                <a:sym typeface="Symbol" panose="05050102010706020507" pitchFamily="18" charset="2"/>
              </a:rPr>
              <a:t></a:t>
            </a:r>
            <a:r>
              <a:rPr lang="en-US" sz="2800" dirty="0" smtClean="0"/>
              <a:t>54 </a:t>
            </a:r>
            <a:r>
              <a:rPr lang="en-US" sz="2800" dirty="0"/>
              <a:t>class of promoter in E. </a:t>
            </a:r>
            <a:r>
              <a:rPr lang="en-US" sz="2800" dirty="0" smtClean="0"/>
              <a:t>coli bacteria</a:t>
            </a:r>
            <a:r>
              <a:rPr lang="en-US" sz="2800" dirty="0"/>
              <a:t>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895600"/>
            <a:ext cx="1097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/>
              <a:t>Umarov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Solovyev</a:t>
            </a:r>
            <a:r>
              <a:rPr lang="en-US" sz="2800" dirty="0"/>
              <a:t> </a:t>
            </a:r>
            <a:r>
              <a:rPr lang="en-US" sz="2800" dirty="0" smtClean="0"/>
              <a:t>[</a:t>
            </a:r>
            <a:r>
              <a:rPr lang="en-US" sz="2800" dirty="0" smtClean="0">
                <a:hlinkClick r:id="rId3" action="ppaction://hlinksldjump"/>
              </a:rPr>
              <a:t>6</a:t>
            </a:r>
            <a:r>
              <a:rPr lang="en-US" sz="2800" dirty="0" smtClean="0"/>
              <a:t>] </a:t>
            </a:r>
            <a:r>
              <a:rPr lang="en-US" sz="2800" dirty="0"/>
              <a:t>trained CNN based </a:t>
            </a:r>
            <a:r>
              <a:rPr lang="en-US" sz="2800" dirty="0"/>
              <a:t>architecture </a:t>
            </a:r>
            <a:r>
              <a:rPr lang="en-US" sz="2800" dirty="0" smtClean="0"/>
              <a:t>to Recognize </a:t>
            </a:r>
            <a:r>
              <a:rPr lang="en-US" sz="2800" dirty="0"/>
              <a:t>prokaryotic and eukaryotic promoters.</a:t>
            </a:r>
          </a:p>
        </p:txBody>
      </p:sp>
    </p:spTree>
    <p:extLst>
      <p:ext uri="{BB962C8B-B14F-4D97-AF65-F5344CB8AC3E}">
        <p14:creationId xmlns:p14="http://schemas.microsoft.com/office/powerpoint/2010/main" val="7441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C00000"/>
              </a:buClr>
              <a:buSzPts val="4400"/>
            </a:pPr>
            <a:r>
              <a:rPr lang="en-US" b="1" dirty="0" smtClean="0">
                <a:solidFill>
                  <a:srgbClr val="C00000"/>
                </a:solidFill>
              </a:rPr>
              <a:t>Gap Analysis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1143000"/>
            <a:ext cx="1165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Most of the works implemented identifiers for one or two sigma factor dependent promoters except [</a:t>
            </a:r>
            <a:r>
              <a:rPr lang="en-US" sz="2400" dirty="0" smtClean="0">
                <a:hlinkClick r:id="rId3" action="ppaction://hlinksldjump"/>
              </a:rPr>
              <a:t>2-4</a:t>
            </a:r>
            <a:r>
              <a:rPr lang="en-US" sz="2400" dirty="0" smtClean="0"/>
              <a:t>]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The sensitivity and specificity of promoter classification showed opposing behavior for iPromoter-2L [</a:t>
            </a:r>
            <a:r>
              <a:rPr lang="en-US" sz="2400" dirty="0" smtClean="0">
                <a:hlinkClick r:id="rId3" action="ppaction://hlinksldjump"/>
              </a:rPr>
              <a:t>2</a:t>
            </a:r>
            <a:r>
              <a:rPr lang="en-US" sz="2400" dirty="0" smtClean="0"/>
              <a:t>]. For example, for </a:t>
            </a:r>
            <a:r>
              <a:rPr lang="en-US" sz="2400" dirty="0" smtClean="0">
                <a:sym typeface="Symbol" panose="05050102010706020507" pitchFamily="18" charset="2"/>
              </a:rPr>
              <a:t></a:t>
            </a:r>
            <a:r>
              <a:rPr lang="en-US" sz="2400" dirty="0" smtClean="0"/>
              <a:t>28, </a:t>
            </a:r>
            <a:r>
              <a:rPr lang="en-US" sz="2400" dirty="0" smtClean="0">
                <a:sym typeface="Symbol" panose="05050102010706020507" pitchFamily="18" charset="2"/>
              </a:rPr>
              <a:t></a:t>
            </a:r>
            <a:r>
              <a:rPr lang="en-US" sz="2400" dirty="0" smtClean="0"/>
              <a:t>32, </a:t>
            </a:r>
            <a:r>
              <a:rPr lang="en-US" sz="2400" dirty="0" smtClean="0">
                <a:sym typeface="Symbol" panose="05050102010706020507" pitchFamily="18" charset="2"/>
              </a:rPr>
              <a:t></a:t>
            </a:r>
            <a:r>
              <a:rPr lang="en-US" sz="2400" dirty="0" smtClean="0"/>
              <a:t>38, and </a:t>
            </a:r>
            <a:r>
              <a:rPr lang="en-US" sz="2400" dirty="0" smtClean="0">
                <a:sym typeface="Symbol" panose="05050102010706020507" pitchFamily="18" charset="2"/>
              </a:rPr>
              <a:t></a:t>
            </a:r>
            <a:r>
              <a:rPr lang="en-US" sz="2400" dirty="0" smtClean="0"/>
              <a:t>54, iPromoter-2L </a:t>
            </a:r>
            <a:r>
              <a:rPr lang="en-US" sz="2400" dirty="0"/>
              <a:t>showed specificity of higher than 99%, but the </a:t>
            </a:r>
            <a:r>
              <a:rPr lang="en-US" sz="2400" dirty="0" smtClean="0"/>
              <a:t>sensitivity was </a:t>
            </a:r>
            <a:r>
              <a:rPr lang="en-US" sz="2400" dirty="0"/>
              <a:t>lower than 54</a:t>
            </a:r>
            <a:r>
              <a:rPr lang="en-US" sz="2400" dirty="0" smtClean="0"/>
              <a:t>%.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limitation of </a:t>
            </a:r>
            <a:r>
              <a:rPr lang="en-US" sz="2400" dirty="0" err="1" smtClean="0"/>
              <a:t>MULTiPly</a:t>
            </a:r>
            <a:r>
              <a:rPr lang="en-US" sz="2400" dirty="0" smtClean="0"/>
              <a:t> [</a:t>
            </a:r>
            <a:r>
              <a:rPr lang="en-US" sz="2400" dirty="0" smtClean="0">
                <a:hlinkClick r:id="rId3" action="ppaction://hlinksldjump"/>
              </a:rPr>
              <a:t>3</a:t>
            </a:r>
            <a:r>
              <a:rPr lang="en-US" sz="2400" dirty="0" smtClean="0"/>
              <a:t>] was the </a:t>
            </a:r>
            <a:r>
              <a:rPr lang="en-US" sz="2400" dirty="0"/>
              <a:t>selection of the basic features to work with. Different </a:t>
            </a:r>
            <a:r>
              <a:rPr lang="en-US" sz="2400" dirty="0" smtClean="0"/>
              <a:t>combination of </a:t>
            </a:r>
            <a:r>
              <a:rPr lang="en-US" sz="2400" dirty="0"/>
              <a:t>different heterogeneous features led to different prediction </a:t>
            </a:r>
            <a:r>
              <a:rPr lang="en-US" sz="2400" dirty="0" smtClean="0"/>
              <a:t>results. Through </a:t>
            </a:r>
            <a:r>
              <a:rPr lang="en-US" sz="2400" dirty="0"/>
              <a:t>trial and error, the </a:t>
            </a:r>
            <a:r>
              <a:rPr lang="en-US" sz="2400" dirty="0" smtClean="0"/>
              <a:t>authors selected </a:t>
            </a:r>
            <a:r>
              <a:rPr lang="en-US" sz="2400" dirty="0"/>
              <a:t>features that achieved satisfactory prediction performance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Implementation of multiple binary classifiers.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82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98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Proposed Method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Google Shape;145;p7"/>
          <p:cNvSpPr txBox="1">
            <a:spLocks noGrp="1"/>
          </p:cNvSpPr>
          <p:nvPr>
            <p:ph type="body" idx="1"/>
          </p:nvPr>
        </p:nvSpPr>
        <p:spPr>
          <a:xfrm>
            <a:off x="0" y="1058493"/>
            <a:ext cx="12192000" cy="5799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Objective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None/>
            </a:pPr>
            <a:r>
              <a:rPr lang="en-US" dirty="0" smtClean="0"/>
              <a:t>Our goal </a:t>
            </a:r>
            <a:r>
              <a:rPr lang="en-US" dirty="0"/>
              <a:t>is to implement a computational tool that will identify and classify promoters in E. coli bacteria automatically. We will also perform comparative study among </a:t>
            </a:r>
            <a:r>
              <a:rPr lang="en-US" dirty="0" smtClean="0"/>
              <a:t>different </a:t>
            </a:r>
            <a:r>
              <a:rPr lang="en-US" dirty="0"/>
              <a:t>state-of-the-art </a:t>
            </a:r>
            <a:r>
              <a:rPr lang="en-US" dirty="0" smtClean="0"/>
              <a:t>works.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Benchmark Dataset Selection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/>
              <a:t>Redundancy reduced “</a:t>
            </a:r>
            <a:r>
              <a:rPr lang="en-US" dirty="0" err="1" smtClean="0"/>
              <a:t>RegulonDB</a:t>
            </a:r>
            <a:r>
              <a:rPr lang="en-US" dirty="0" smtClean="0"/>
              <a:t> version-9.3”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Creating training and independent test dataset</a:t>
            </a:r>
            <a:endParaRPr lang="bn-IN" dirty="0" smtClean="0">
              <a:solidFill>
                <a:schemeClr val="tx1"/>
              </a:solidFill>
            </a:endParaRPr>
          </a:p>
          <a:p>
            <a:pPr marL="800100"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DNA sequence length: 81 nucleotides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2800"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352800"/>
            <a:ext cx="4114800" cy="3187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48500" y="6539900"/>
            <a:ext cx="4343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/>
              <a:t>Class-wise sample numbers in datasets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9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1009</Words>
  <Application>Microsoft Office PowerPoint</Application>
  <PresentationFormat>Widescreen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Office Theme</vt:lpstr>
      <vt:lpstr>Sigma Promoter Identication &amp; Classication in E. coli bacteria from Genomic Data using Deep Learning</vt:lpstr>
      <vt:lpstr>Related Works (iPromoter-FSEn)</vt:lpstr>
      <vt:lpstr>Related Works (iPromoter-2L)</vt:lpstr>
      <vt:lpstr>Related Works (MULTiPly)</vt:lpstr>
      <vt:lpstr>Related Works (iPromoter-BnCNN)</vt:lpstr>
      <vt:lpstr>Related Works (iPromoter-BnCNN)</vt:lpstr>
      <vt:lpstr>Related Works</vt:lpstr>
      <vt:lpstr>Gap Analysis</vt:lpstr>
      <vt:lpstr>Proposed Method</vt:lpstr>
      <vt:lpstr>Proposed Method</vt:lpstr>
      <vt:lpstr>Proposed Method</vt:lpstr>
      <vt:lpstr>Proposed Method</vt:lpstr>
      <vt:lpstr>Proposed Method (Block Diagram)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different protection methods of SSL stripping based session hijacking attacks</dc:title>
  <dc:creator>Rifat007</dc:creator>
  <cp:lastModifiedBy>Rifat Rahman - 0419052028</cp:lastModifiedBy>
  <cp:revision>94</cp:revision>
  <dcterms:created xsi:type="dcterms:W3CDTF">2020-07-16T10:34:46Z</dcterms:created>
  <dcterms:modified xsi:type="dcterms:W3CDTF">2020-09-22T14:46:54Z</dcterms:modified>
</cp:coreProperties>
</file>