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96" r:id="rId2"/>
    <p:sldId id="297" r:id="rId3"/>
    <p:sldId id="298" r:id="rId4"/>
    <p:sldId id="299" r:id="rId5"/>
    <p:sldId id="300" r:id="rId6"/>
    <p:sldId id="312" r:id="rId7"/>
    <p:sldId id="313" r:id="rId8"/>
    <p:sldId id="302" r:id="rId9"/>
    <p:sldId id="301" r:id="rId10"/>
    <p:sldId id="306" r:id="rId11"/>
    <p:sldId id="303" r:id="rId12"/>
    <p:sldId id="305" r:id="rId13"/>
    <p:sldId id="308" r:id="rId14"/>
  </p:sldIdLst>
  <p:sldSz cx="9144000" cy="6858000" type="screen4x3"/>
  <p:notesSz cx="6781800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F8F328B-3786-46CF-A13D-2505D85F849C}" type="datetimeFigureOut">
              <a:rPr lang="en-US"/>
              <a:pPr>
                <a:defRPr/>
              </a:pPr>
              <a:t>08-Aug-21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7863" y="4714875"/>
            <a:ext cx="54260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750" y="9428163"/>
            <a:ext cx="2938463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EBDC6F6-C0C3-49F7-991D-686AFDDB45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fld id="{21DDBD85-86BE-4A84-8760-0409D4C5057E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  <p:sp>
        <p:nvSpPr>
          <p:cNvPr id="5125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1DC95E-202A-4182-B4AB-E8D40B31619F}" type="datetime1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08-Aug-21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95300" y="3933825"/>
            <a:ext cx="81534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lang="ko-KR" altLang="en-US" sz="2400" smtClean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gray">
          <a:xfrm>
            <a:off x="0" y="2636838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kumimoji="1" lang="ko-KR" altLang="en-US" sz="2400" smtClean="0">
              <a:latin typeface="Tahoma" panose="020B0604030504040204" pitchFamily="34" charset="0"/>
            </a:endParaRPr>
          </a:p>
        </p:txBody>
      </p:sp>
      <p:pic>
        <p:nvPicPr>
          <p:cNvPr id="5" name="Picture 8" descr="neomail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3429000"/>
            <a:ext cx="16859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noFill/>
        </p:spPr>
        <p:txBody>
          <a:bodyPr lIns="91440" tIns="45720" rIns="91440" bIns="45720" anchor="b" anchorCtr="0"/>
          <a:lstStyle>
            <a:lvl1pPr>
              <a:defRPr sz="36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23509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2158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90600"/>
            <a:ext cx="8642350" cy="5303520"/>
          </a:xfrm>
        </p:spPr>
        <p:txBody>
          <a:bodyPr>
            <a:normAutofit/>
          </a:bodyPr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5467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118384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295400"/>
            <a:ext cx="4244975" cy="4572000"/>
          </a:xfrm>
        </p:spPr>
        <p:txBody>
          <a:bodyPr/>
          <a:lstStyle>
            <a:lvl1pPr algn="just">
              <a:defRPr sz="2800"/>
            </a:lvl1pPr>
            <a:lvl2pPr algn="just">
              <a:defRPr sz="2400"/>
            </a:lvl2pPr>
            <a:lvl3pPr algn="just">
              <a:defRPr sz="2000"/>
            </a:lvl3pPr>
            <a:lvl4pPr algn="just">
              <a:defRPr sz="1800"/>
            </a:lvl4pPr>
            <a:lvl5pPr algn="just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5" y="1295400"/>
            <a:ext cx="4244975" cy="4572000"/>
          </a:xfrm>
        </p:spPr>
        <p:txBody>
          <a:bodyPr/>
          <a:lstStyle>
            <a:lvl1pPr algn="just">
              <a:defRPr sz="2800"/>
            </a:lvl1pPr>
            <a:lvl2pPr algn="just">
              <a:defRPr sz="2400"/>
            </a:lvl2pPr>
            <a:lvl3pPr algn="just">
              <a:defRPr sz="2000"/>
            </a:lvl3pPr>
            <a:lvl4pPr algn="just">
              <a:defRPr sz="1800"/>
            </a:lvl4pPr>
            <a:lvl5pPr algn="just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3359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6794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3" y="1004888"/>
            <a:ext cx="3008313" cy="1162050"/>
          </a:xfrm>
        </p:spPr>
        <p:txBody>
          <a:bodyPr anchor="b"/>
          <a:lstStyle>
            <a:lvl1pPr algn="just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004888"/>
            <a:ext cx="5111750" cy="5121276"/>
          </a:xfrm>
        </p:spPr>
        <p:txBody>
          <a:bodyPr/>
          <a:lstStyle>
            <a:lvl1pPr algn="just">
              <a:defRPr sz="3200"/>
            </a:lvl1pPr>
            <a:lvl2pPr algn="just">
              <a:defRPr sz="2800"/>
            </a:lvl2pPr>
            <a:lvl3pPr algn="just">
              <a:defRPr sz="2400"/>
            </a:lvl3pPr>
            <a:lvl4pPr algn="just">
              <a:defRPr sz="2000"/>
            </a:lvl4pPr>
            <a:lvl5pPr algn="just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4487" y="2209800"/>
            <a:ext cx="3008313" cy="3931920"/>
          </a:xfrm>
        </p:spPr>
        <p:txBody>
          <a:bodyPr/>
          <a:lstStyle>
            <a:lvl1pPr marL="0" indent="0" algn="just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41706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51560"/>
            <a:ext cx="5486400" cy="374904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algn="just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648188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49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90600"/>
            <a:ext cx="2286000" cy="5318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90600"/>
            <a:ext cx="6705600" cy="5318125"/>
          </a:xfrm>
        </p:spPr>
        <p:txBody>
          <a:bodyPr vert="eaVert"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5936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6613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" tIns="10800" rIns="18000" bIns="1080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1020763"/>
            <a:ext cx="8642350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Master </a:t>
            </a:r>
            <a:endParaRPr lang="ko-KR" altLang="en-US" smtClean="0"/>
          </a:p>
          <a:p>
            <a:pPr lvl="1"/>
            <a:r>
              <a:rPr lang="en-US" altLang="ko-KR" smtClean="0"/>
              <a:t>Master </a:t>
            </a:r>
          </a:p>
          <a:p>
            <a:pPr lvl="2"/>
            <a:r>
              <a:rPr lang="en-US" altLang="ko-KR" smtClean="0"/>
              <a:t>Master</a:t>
            </a:r>
            <a:endParaRPr lang="ko-KR" altLang="en-US" smtClean="0"/>
          </a:p>
          <a:p>
            <a:pPr lvl="3"/>
            <a:r>
              <a:rPr lang="en-US" altLang="ko-KR" smtClean="0"/>
              <a:t>Master</a:t>
            </a:r>
            <a:endParaRPr lang="ko-KR" altLang="en-US" smtClean="0"/>
          </a:p>
          <a:p>
            <a:pPr lvl="4"/>
            <a:r>
              <a:rPr lang="en-US" altLang="ko-KR" smtClean="0"/>
              <a:t>Master</a:t>
            </a:r>
            <a:endParaRPr lang="ko-KR" altLang="en-US" smtClean="0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28575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9pPr>
          </a:lstStyle>
          <a:p>
            <a:pPr algn="r" eaLnBrk="1" hangingPunct="1">
              <a:defRPr/>
            </a:pPr>
            <a:fld id="{965A5E2B-CDBF-417C-85CF-CD9B66885B85}" type="slidenum">
              <a:rPr lang="ko-KR" altLang="en-US" sz="1400" smtClean="0">
                <a:latin typeface="Tahoma" panose="020B0604030504040204" pitchFamily="34" charset="0"/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en-US" altLang="ko-KR" sz="1400" smtClean="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6072188" y="6215063"/>
            <a:ext cx="31432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smtClean="0">
                <a:solidFill>
                  <a:srgbClr val="444444"/>
                </a:solidFill>
                <a:latin typeface="Constantia" panose="02030602050306030303" pitchFamily="18" charset="0"/>
                <a:ea typeface="Dotum" panose="020B0600000101010101" pitchFamily="34" charset="-127"/>
                <a:cs typeface="Times New Roman" panose="02020603050405020304" pitchFamily="18" charset="0"/>
              </a:rPr>
              <a:t>Department of CSE, CUET</a:t>
            </a:r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gray">
          <a:xfrm>
            <a:off x="0" y="6351588"/>
            <a:ext cx="9144000" cy="6985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D0D0D0"/>
              </a:gs>
            </a:gsLst>
            <a:lin ang="0" scaled="1"/>
          </a:gradFill>
          <a:ln w="3175">
            <a:solidFill>
              <a:srgbClr val="ABABAB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kumimoji="1" lang="ko-KR" altLang="en-US" sz="2400" smtClean="0">
              <a:latin typeface="Tahoma" panose="020B0604030504040204" pitchFamily="34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gray">
          <a:xfrm>
            <a:off x="0" y="857250"/>
            <a:ext cx="9144000" cy="71438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E8BC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kumimoji="1" lang="ko-KR" altLang="en-US" sz="2400" smtClean="0">
              <a:latin typeface="Tahoma" panose="020B0604030504040204" pitchFamily="34" charset="0"/>
            </a:endParaRPr>
          </a:p>
        </p:txBody>
      </p:sp>
      <p:pic>
        <p:nvPicPr>
          <p:cNvPr id="1032" name="Picture 8" descr="Picture1.jp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15063"/>
            <a:ext cx="500062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</p:sldLayoutIdLst>
  <p:transition/>
  <p:txStyles>
    <p:titleStyle>
      <a:lvl1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2pPr>
      <a:lvl3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3pPr>
      <a:lvl4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4pPr>
      <a:lvl5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5pPr>
      <a:lvl6pPr marL="4572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6pPr>
      <a:lvl7pPr marL="9144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7pPr>
      <a:lvl8pPr marL="13716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8pPr>
      <a:lvl9pPr marL="18288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q"/>
        <a:defRPr kumimoji="1"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Courier New" panose="02070309020205020404" pitchFamily="49" charset="0"/>
        <a:buChar char="o"/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anose="020B0604020202020204" pitchFamily="34" charset="0"/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3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3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3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3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39775"/>
            <a:ext cx="7924800" cy="147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Sentiment Analysis of Product </a:t>
            </a:r>
            <a:r>
              <a:rPr lang="en-US" dirty="0" smtClean="0"/>
              <a:t>Reviews </a:t>
            </a:r>
            <a:r>
              <a:rPr lang="en-US" dirty="0"/>
              <a:t>of </a:t>
            </a:r>
            <a:r>
              <a:rPr lang="en-US" dirty="0" smtClean="0"/>
              <a:t>Online Shop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q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Courier New" panose="02070309020205020404" pitchFamily="49" charset="0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fld id="{23CBC490-553C-4633-95A4-0509B74B18BF}" type="slidenum">
              <a:rPr kumimoji="0" lang="en-US" altLang="en-US" sz="1800">
                <a:latin typeface="Arial Narrow" panose="020B0606020202030204" pitchFamily="34" charset="0"/>
                <a:cs typeface="Arial" panose="020B0604020202020204" pitchFamily="34" charset="0"/>
              </a:rPr>
              <a:pPr algn="l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en-US" sz="180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152400" y="3727450"/>
            <a:ext cx="3200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q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Courier New" panose="02070309020205020404" pitchFamily="49" charset="0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 dirty="0"/>
              <a:t>Presented By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Md. Jahedul Alam Rifat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 smtClean="0"/>
              <a:t>ID: </a:t>
            </a:r>
            <a:r>
              <a:rPr lang="en-US" altLang="en-US" sz="2400" dirty="0"/>
              <a:t>1604121</a:t>
            </a:r>
            <a:endParaRPr kumimoji="0" lang="en-US" altLang="en-US" sz="2000" dirty="0"/>
          </a:p>
        </p:txBody>
      </p:sp>
      <p:sp>
        <p:nvSpPr>
          <p:cNvPr id="4101" name="TextBox 4"/>
          <p:cNvSpPr txBox="1">
            <a:spLocks noChangeArrowheads="1"/>
          </p:cNvSpPr>
          <p:nvPr/>
        </p:nvSpPr>
        <p:spPr bwMode="auto">
          <a:xfrm>
            <a:off x="5867400" y="3711575"/>
            <a:ext cx="3276600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q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Courier New" panose="02070309020205020404" pitchFamily="49" charset="0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 dirty="0"/>
              <a:t>Supervised By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 err="1" smtClean="0"/>
              <a:t>Animesh</a:t>
            </a:r>
            <a:r>
              <a:rPr lang="en-US" altLang="en-US" sz="2400" dirty="0" smtClean="0"/>
              <a:t> Chandra </a:t>
            </a:r>
            <a:r>
              <a:rPr lang="en-US" altLang="en-US" sz="2400" dirty="0"/>
              <a:t>Roy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Assistant Professor</a:t>
            </a:r>
            <a:r>
              <a:rPr kumimoji="0" lang="en-US" altLang="en-US" sz="2400" dirty="0"/>
              <a:t> 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/>
              <a:t>Dept. of CSE, CUET</a:t>
            </a:r>
          </a:p>
        </p:txBody>
      </p:sp>
    </p:spTree>
  </p:cSld>
  <p:clrMapOvr>
    <a:masterClrMapping/>
  </p:clrMapOvr>
  <p:transition advTm="1692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Proposed Methodology Cont.</a:t>
            </a:r>
          </a:p>
        </p:txBody>
      </p:sp>
      <p:pic>
        <p:nvPicPr>
          <p:cNvPr id="1331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9531" y="685800"/>
            <a:ext cx="4502269" cy="5684838"/>
          </a:xfrm>
        </p:spPr>
      </p:pic>
      <p:sp>
        <p:nvSpPr>
          <p:cNvPr id="5" name="TextBox 4"/>
          <p:cNvSpPr txBox="1"/>
          <p:nvPr/>
        </p:nvSpPr>
        <p:spPr>
          <a:xfrm>
            <a:off x="3105150" y="5998556"/>
            <a:ext cx="29337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Figure: Pre-Processing Flowchart</a:t>
            </a:r>
          </a:p>
        </p:txBody>
      </p:sp>
    </p:spTree>
  </p:cSld>
  <p:clrMapOvr>
    <a:masterClrMapping/>
  </p:clrMapOvr>
  <p:transition advTm="14187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752600"/>
            <a:ext cx="8642350" cy="53038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New buyers can easily get information about a specific product</a:t>
            </a:r>
          </a:p>
          <a:p>
            <a:pPr marL="0" indent="0"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Ratings can help the buyer to determine if the seller is fraud or not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Sellers can make changes in services to improve rating</a:t>
            </a:r>
            <a:endParaRPr lang="en-US" dirty="0"/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advTm="14047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Reference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250825" y="914400"/>
            <a:ext cx="8642350" cy="563880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dirty="0"/>
              <a:t>[1</a:t>
            </a:r>
            <a:r>
              <a:rPr lang="en-US" sz="2000" dirty="0" smtClean="0"/>
              <a:t>]  </a:t>
            </a:r>
            <a:r>
              <a:rPr lang="en-US" sz="2000" dirty="0"/>
              <a:t>R. S. </a:t>
            </a:r>
            <a:r>
              <a:rPr lang="en-US" sz="2000" dirty="0" err="1"/>
              <a:t>Jagdale</a:t>
            </a:r>
            <a:r>
              <a:rPr lang="en-US" sz="2000" dirty="0"/>
              <a:t>, V. S. </a:t>
            </a:r>
            <a:r>
              <a:rPr lang="en-US" sz="2000" dirty="0" err="1"/>
              <a:t>Shirsat</a:t>
            </a:r>
            <a:r>
              <a:rPr lang="en-US" sz="2000" dirty="0"/>
              <a:t> and S. N. </a:t>
            </a:r>
            <a:r>
              <a:rPr lang="en-US" sz="2000" dirty="0" err="1"/>
              <a:t>Deshmukh</a:t>
            </a:r>
            <a:r>
              <a:rPr lang="en-US" sz="2000" dirty="0"/>
              <a:t>, ‘</a:t>
            </a:r>
            <a:r>
              <a:rPr lang="en-US" sz="2000" i="1" dirty="0"/>
              <a:t>Sentiment analysis </a:t>
            </a:r>
            <a:r>
              <a:rPr lang="en-US" sz="2000" i="1" dirty="0" smtClean="0"/>
              <a:t>on product </a:t>
            </a:r>
            <a:r>
              <a:rPr lang="en-US" sz="2000" i="1" dirty="0"/>
              <a:t>reviews using machine learning techniques</a:t>
            </a:r>
            <a:r>
              <a:rPr lang="en-US" sz="2000" dirty="0"/>
              <a:t>,’ in </a:t>
            </a:r>
            <a:r>
              <a:rPr lang="en-US" sz="2000" i="1" dirty="0"/>
              <a:t>Cognitive </a:t>
            </a:r>
            <a:r>
              <a:rPr lang="en-US" sz="2000" i="1" dirty="0" smtClean="0"/>
              <a:t>Informatics and </a:t>
            </a:r>
            <a:r>
              <a:rPr lang="en-US" sz="2000" i="1" dirty="0"/>
              <a:t>Soft Computing</a:t>
            </a:r>
            <a:r>
              <a:rPr lang="en-US" sz="2000" dirty="0"/>
              <a:t>, Springer, 2019, pp. 639–647 </a:t>
            </a:r>
            <a:endParaRPr lang="en-US" sz="2000" dirty="0" smtClean="0"/>
          </a:p>
          <a:p>
            <a:pPr marL="0" indent="0" algn="l">
              <a:buNone/>
            </a:pPr>
            <a:endParaRPr lang="en-US" sz="2000" dirty="0" smtClean="0"/>
          </a:p>
          <a:p>
            <a:pPr marL="0" indent="0" algn="l">
              <a:buNone/>
            </a:pPr>
            <a:r>
              <a:rPr lang="en-US" altLang="en-US" sz="2000" dirty="0" smtClean="0"/>
              <a:t>[2] </a:t>
            </a:r>
            <a:r>
              <a:rPr lang="en-US" sz="2000" dirty="0"/>
              <a:t>L. Yang, Y. Li, J. Wang and R. S. </a:t>
            </a:r>
            <a:r>
              <a:rPr lang="en-US" sz="2000" dirty="0" err="1"/>
              <a:t>Sherratt</a:t>
            </a:r>
            <a:r>
              <a:rPr lang="en-US" sz="2000" dirty="0"/>
              <a:t>, ‘</a:t>
            </a:r>
            <a:r>
              <a:rPr lang="en-US" sz="2000" i="1" dirty="0"/>
              <a:t>Sentiment analysis for ecommerce</a:t>
            </a:r>
          </a:p>
          <a:p>
            <a:pPr marL="0" indent="0" algn="l">
              <a:buNone/>
            </a:pPr>
            <a:r>
              <a:rPr lang="en-US" sz="2000" i="1" dirty="0"/>
              <a:t>product reviews in </a:t>
            </a:r>
            <a:r>
              <a:rPr lang="en-US" sz="2000" i="1" dirty="0" err="1"/>
              <a:t>chinese</a:t>
            </a:r>
            <a:r>
              <a:rPr lang="en-US" sz="2000" i="1" dirty="0"/>
              <a:t> based on sentiment lexicon and deep</a:t>
            </a:r>
          </a:p>
          <a:p>
            <a:pPr marL="0" indent="0" algn="l">
              <a:buNone/>
            </a:pPr>
            <a:r>
              <a:rPr lang="en-US" sz="2000" i="1" dirty="0"/>
              <a:t>learning</a:t>
            </a:r>
            <a:r>
              <a:rPr lang="en-US" sz="2000" dirty="0"/>
              <a:t>,’ IEEE Access, vol. 8, pp. 23 522–23 530, </a:t>
            </a:r>
            <a:r>
              <a:rPr lang="en-US" sz="2000" dirty="0" smtClean="0"/>
              <a:t>2020.</a:t>
            </a:r>
          </a:p>
          <a:p>
            <a:pPr marL="0" indent="0" algn="l">
              <a:buNone/>
            </a:pPr>
            <a:endParaRPr lang="en-US" sz="2000" dirty="0" smtClean="0"/>
          </a:p>
          <a:p>
            <a:pPr marL="0" indent="0" algn="l">
              <a:buNone/>
            </a:pPr>
            <a:r>
              <a:rPr lang="en-US" sz="2000" dirty="0" smtClean="0"/>
              <a:t>[3] </a:t>
            </a:r>
            <a:r>
              <a:rPr lang="en-US" sz="2000" dirty="0"/>
              <a:t>B. S. </a:t>
            </a:r>
            <a:r>
              <a:rPr lang="en-US" sz="2000" dirty="0" err="1"/>
              <a:t>Rintyarna</a:t>
            </a:r>
            <a:r>
              <a:rPr lang="en-US" sz="2000" dirty="0"/>
              <a:t>, R. </a:t>
            </a:r>
            <a:r>
              <a:rPr lang="en-US" sz="2000" dirty="0" err="1"/>
              <a:t>Sarno</a:t>
            </a:r>
            <a:r>
              <a:rPr lang="en-US" sz="2000" dirty="0"/>
              <a:t> and C. </a:t>
            </a:r>
            <a:r>
              <a:rPr lang="en-US" sz="2000" dirty="0" err="1"/>
              <a:t>Fatichah</a:t>
            </a:r>
            <a:r>
              <a:rPr lang="en-US" sz="2000" dirty="0"/>
              <a:t>, ‘</a:t>
            </a:r>
            <a:r>
              <a:rPr lang="en-US" sz="2000" i="1" dirty="0"/>
              <a:t>Semantic features for optimizing supervised approach of sentiment analysis on product reviews</a:t>
            </a:r>
            <a:r>
              <a:rPr lang="en-US" sz="2000" dirty="0"/>
              <a:t>,’ Computers, vol. 8, 3 2019, </a:t>
            </a:r>
            <a:r>
              <a:rPr lang="en-US" sz="2000" dirty="0" err="1"/>
              <a:t>issn</a:t>
            </a:r>
            <a:r>
              <a:rPr lang="en-US" sz="2000" dirty="0"/>
              <a:t>: </a:t>
            </a:r>
            <a:r>
              <a:rPr lang="en-US" sz="2000" dirty="0" smtClean="0"/>
              <a:t>2073431X.doi:10.3390/computers8030055.</a:t>
            </a:r>
            <a:endParaRPr lang="en-US" sz="2000" dirty="0"/>
          </a:p>
          <a:p>
            <a:pPr marL="0" indent="0" algn="l">
              <a:buNone/>
            </a:pPr>
            <a:endParaRPr lang="en-US" sz="2000" dirty="0" smtClean="0"/>
          </a:p>
          <a:p>
            <a:pPr marL="0" indent="0" algn="l">
              <a:buNone/>
            </a:pPr>
            <a:r>
              <a:rPr lang="en-US" sz="2000" dirty="0" smtClean="0"/>
              <a:t>[4] </a:t>
            </a:r>
            <a:r>
              <a:rPr lang="en-US" sz="2000" dirty="0"/>
              <a:t>S. Xiao, H. Wang, Z. Ling, L. Wang and Z. Tang, ‘</a:t>
            </a:r>
            <a:r>
              <a:rPr lang="en-US" sz="2000" i="1" dirty="0"/>
              <a:t>Sentiment analysis for</a:t>
            </a:r>
          </a:p>
          <a:p>
            <a:pPr marL="0" indent="0" algn="l">
              <a:buNone/>
            </a:pPr>
            <a:r>
              <a:rPr lang="en-US" sz="2000" i="1" dirty="0"/>
              <a:t>product reviews based on deep learning,</a:t>
            </a:r>
            <a:r>
              <a:rPr lang="en-US" sz="2000" dirty="0"/>
              <a:t>’ in Journal of Physics: Conference</a:t>
            </a:r>
          </a:p>
          <a:p>
            <a:pPr marL="0" indent="0" algn="l">
              <a:buNone/>
            </a:pPr>
            <a:r>
              <a:rPr lang="en-US" sz="2000" dirty="0"/>
              <a:t>Series, IOP Publishing, vol. 1651, 2020, p. 012 103</a:t>
            </a:r>
          </a:p>
          <a:p>
            <a:pPr marL="0" indent="0" algn="l">
              <a:buNone/>
            </a:pPr>
            <a:endParaRPr lang="en-US" sz="2000" dirty="0" smtClean="0"/>
          </a:p>
        </p:txBody>
      </p:sp>
    </p:spTree>
  </p:cSld>
  <p:clrMapOvr>
    <a:masterClrMapping/>
  </p:clrMapOvr>
  <p:transition advTm="1967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" y="0"/>
            <a:ext cx="9144000" cy="83661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2788" y="2971800"/>
            <a:ext cx="3711575" cy="1220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89038739"/>
      </p:ext>
    </p:extLst>
  </p:cSld>
  <p:clrMapOvr>
    <a:masterClrMapping/>
  </p:clrMapOvr>
  <p:transition advTm="6994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en-US" kern="1200" dirty="0">
                <a:solidFill>
                  <a:srgbClr val="1C1C1C"/>
                </a:solidFill>
                <a:ea typeface="Gulim" pitchFamily="34" charset="-127"/>
              </a:rPr>
              <a:t>Contents</a:t>
            </a:r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949325" y="1828800"/>
            <a:ext cx="3635375" cy="35052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ts val="700"/>
              </a:spcBef>
              <a:buClr>
                <a:srgbClr val="3333CC"/>
              </a:buClr>
              <a:buFont typeface="Wingdings" panose="05000000000000000000" pitchFamily="2" charset="2"/>
              <a:buChar char=""/>
            </a:pPr>
            <a:r>
              <a:rPr lang="en-NZ" altLang="en-US" dirty="0" smtClean="0">
                <a:solidFill>
                  <a:srgbClr val="000000"/>
                </a:solidFill>
                <a:ea typeface="Gulim" pitchFamily="34" charset="-127"/>
              </a:rPr>
              <a:t>Introduction</a:t>
            </a:r>
          </a:p>
          <a:p>
            <a:pPr eaLnBrk="1" hangingPunct="1">
              <a:spcBef>
                <a:spcPts val="700"/>
              </a:spcBef>
              <a:buClr>
                <a:srgbClr val="3333CC"/>
              </a:buClr>
              <a:buFont typeface="Wingdings" panose="05000000000000000000" pitchFamily="2" charset="2"/>
              <a:buChar char=""/>
            </a:pPr>
            <a:r>
              <a:rPr lang="en-US" altLang="en-US" dirty="0" smtClean="0">
                <a:solidFill>
                  <a:srgbClr val="000000"/>
                </a:solidFill>
                <a:ea typeface="Gulim" pitchFamily="34" charset="-127"/>
              </a:rPr>
              <a:t>Motivation</a:t>
            </a:r>
          </a:p>
          <a:p>
            <a:pPr eaLnBrk="1" hangingPunct="1">
              <a:spcBef>
                <a:spcPts val="700"/>
              </a:spcBef>
              <a:buClr>
                <a:srgbClr val="3333CC"/>
              </a:buClr>
              <a:buFont typeface="Wingdings" panose="05000000000000000000" pitchFamily="2" charset="2"/>
              <a:buChar char=""/>
            </a:pPr>
            <a:r>
              <a:rPr lang="en-US" altLang="en-US" dirty="0" smtClean="0">
                <a:solidFill>
                  <a:srgbClr val="000000"/>
                </a:solidFill>
                <a:ea typeface="Gulim" pitchFamily="34" charset="-127"/>
              </a:rPr>
              <a:t>Previous Work</a:t>
            </a:r>
          </a:p>
          <a:p>
            <a:pPr eaLnBrk="1" hangingPunct="1">
              <a:spcBef>
                <a:spcPts val="700"/>
              </a:spcBef>
              <a:buClr>
                <a:srgbClr val="3333CC"/>
              </a:buClr>
              <a:buFont typeface="Wingdings" panose="05000000000000000000" pitchFamily="2" charset="2"/>
              <a:buChar char=""/>
            </a:pPr>
            <a:r>
              <a:rPr lang="en-US" altLang="en-US" dirty="0" smtClean="0">
                <a:solidFill>
                  <a:srgbClr val="000000"/>
                </a:solidFill>
                <a:ea typeface="Gulim" pitchFamily="34" charset="-127"/>
              </a:rPr>
              <a:t>Objectives</a:t>
            </a:r>
          </a:p>
          <a:p>
            <a:pPr eaLnBrk="1" hangingPunct="1">
              <a:spcBef>
                <a:spcPts val="700"/>
              </a:spcBef>
              <a:buClr>
                <a:srgbClr val="3333CC"/>
              </a:buClr>
              <a:buFont typeface="Wingdings" panose="05000000000000000000" pitchFamily="2" charset="2"/>
              <a:buChar char=""/>
            </a:pPr>
            <a:r>
              <a:rPr lang="en-US" altLang="en-US" dirty="0" smtClean="0">
                <a:solidFill>
                  <a:srgbClr val="000000"/>
                </a:solidFill>
                <a:ea typeface="Gulim" pitchFamily="34" charset="-127"/>
              </a:rPr>
              <a:t>Proposed </a:t>
            </a:r>
            <a:r>
              <a:rPr lang="en-US" altLang="en-US" dirty="0" smtClean="0">
                <a:solidFill>
                  <a:srgbClr val="000000"/>
                </a:solidFill>
                <a:ea typeface="Gulim" pitchFamily="34" charset="-127"/>
              </a:rPr>
              <a:t>System</a:t>
            </a:r>
          </a:p>
          <a:p>
            <a:pPr eaLnBrk="1" hangingPunct="1">
              <a:spcBef>
                <a:spcPts val="700"/>
              </a:spcBef>
              <a:buClr>
                <a:srgbClr val="3333CC"/>
              </a:buClr>
              <a:buFont typeface="Wingdings" panose="05000000000000000000" pitchFamily="2" charset="2"/>
              <a:buChar char=""/>
            </a:pPr>
            <a:r>
              <a:rPr lang="en-US" altLang="en-US" dirty="0" smtClean="0">
                <a:solidFill>
                  <a:srgbClr val="000000"/>
                </a:solidFill>
                <a:ea typeface="Gulim" pitchFamily="34" charset="-127"/>
              </a:rPr>
              <a:t>Conclusion</a:t>
            </a:r>
          </a:p>
          <a:p>
            <a:pPr eaLnBrk="1" hangingPunct="1">
              <a:spcBef>
                <a:spcPts val="700"/>
              </a:spcBef>
              <a:buClr>
                <a:srgbClr val="3333CC"/>
              </a:buClr>
              <a:buFont typeface="Wingdings" panose="05000000000000000000" pitchFamily="2" charset="2"/>
              <a:buChar char=""/>
            </a:pPr>
            <a:r>
              <a:rPr lang="en-US" altLang="en-US" dirty="0" smtClean="0">
                <a:solidFill>
                  <a:srgbClr val="000000"/>
                </a:solidFill>
                <a:ea typeface="Gulim" pitchFamily="34" charset="-127"/>
              </a:rPr>
              <a:t>References</a:t>
            </a:r>
            <a:endParaRPr lang="en-US" altLang="en-US" dirty="0" smtClean="0">
              <a:solidFill>
                <a:srgbClr val="000000"/>
              </a:solidFill>
              <a:ea typeface="Gulim" pitchFamily="34" charset="-127"/>
            </a:endParaRPr>
          </a:p>
        </p:txBody>
      </p:sp>
    </p:spTree>
  </p:cSld>
  <p:clrMapOvr>
    <a:masterClrMapping/>
  </p:clrMapOvr>
  <p:transition advTm="2507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50825" y="990600"/>
            <a:ext cx="8642350" cy="5303838"/>
          </a:xfrm>
        </p:spPr>
        <p:txBody>
          <a:bodyPr/>
          <a:lstStyle/>
          <a:p>
            <a:r>
              <a:rPr lang="en-US" altLang="en-US" dirty="0" smtClean="0"/>
              <a:t>Online Shopping becoming very popular</a:t>
            </a:r>
          </a:p>
          <a:p>
            <a:r>
              <a:rPr lang="en-US" altLang="en-US" dirty="0" smtClean="0"/>
              <a:t>Online buyers,</a:t>
            </a:r>
          </a:p>
          <a:p>
            <a:pPr lvl="1" eaLnBrk="1" hangingPunct="1"/>
            <a:r>
              <a:rPr lang="en-US" altLang="en-US" dirty="0" smtClean="0"/>
              <a:t>Some find the perfect product</a:t>
            </a:r>
          </a:p>
          <a:p>
            <a:pPr lvl="1" eaLnBrk="1" hangingPunct="1"/>
            <a:r>
              <a:rPr lang="en-US" altLang="en-US" dirty="0" smtClean="0"/>
              <a:t>Other gets a product being damaged</a:t>
            </a:r>
            <a:endParaRPr lang="en-US" altLang="en-US" dirty="0"/>
          </a:p>
          <a:p>
            <a:pPr lvl="1" eaLnBrk="1" hangingPunct="1"/>
            <a:r>
              <a:rPr lang="en-US" altLang="en-US" dirty="0" smtClean="0"/>
              <a:t>tend to share experiences through review and comments</a:t>
            </a:r>
          </a:p>
          <a:p>
            <a:pPr marL="457200" lvl="1" indent="0" eaLnBrk="1" hangingPunct="1"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Millions </a:t>
            </a:r>
            <a:r>
              <a:rPr lang="en-US" altLang="en-US" dirty="0"/>
              <a:t>of reviews being generated </a:t>
            </a:r>
            <a:r>
              <a:rPr lang="en-US" altLang="en-US" dirty="0" smtClean="0"/>
              <a:t>daily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For a new buyer</a:t>
            </a:r>
          </a:p>
          <a:p>
            <a:pPr lvl="1" eaLnBrk="1" hangingPunct="1"/>
            <a:r>
              <a:rPr lang="en-US" altLang="en-US" dirty="0"/>
              <a:t>Difficult to go through every reviews </a:t>
            </a:r>
          </a:p>
          <a:p>
            <a:pPr lvl="1" eaLnBrk="1" hangingPunct="1"/>
            <a:r>
              <a:rPr lang="en-US" altLang="en-US" dirty="0"/>
              <a:t>Summary might help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3200400" y="9906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q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Courier New" panose="02070309020205020404" pitchFamily="49" charset="0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668" y="1676400"/>
            <a:ext cx="2640507" cy="9030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884221"/>
            <a:ext cx="2667000" cy="2372742"/>
          </a:xfrm>
          <a:prstGeom prst="rect">
            <a:avLst/>
          </a:prstGeom>
        </p:spPr>
      </p:pic>
    </p:spTree>
  </p:cSld>
  <p:clrMapOvr>
    <a:masterClrMapping/>
  </p:clrMapOvr>
  <p:transition advTm="32662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Motivation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50825" y="1447800"/>
            <a:ext cx="8642350" cy="3733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To avoid reading boring </a:t>
            </a:r>
            <a:r>
              <a:rPr lang="en-US" altLang="en-US" dirty="0" smtClean="0"/>
              <a:t>reviews</a:t>
            </a:r>
          </a:p>
          <a:p>
            <a:pPr eaLnBrk="1" hangingPunct="1"/>
            <a:r>
              <a:rPr lang="en-US" altLang="en-US" dirty="0" smtClean="0"/>
              <a:t>To provide buyers a trusted feedback</a:t>
            </a:r>
          </a:p>
          <a:p>
            <a:pPr eaLnBrk="1" hangingPunct="1"/>
            <a:r>
              <a:rPr lang="en-US" altLang="en-US" dirty="0" smtClean="0"/>
              <a:t>To help the seller improving his services</a:t>
            </a:r>
            <a:endParaRPr lang="en-US" altLang="en-US" dirty="0" smtClean="0"/>
          </a:p>
        </p:txBody>
      </p:sp>
    </p:spTree>
  </p:cSld>
  <p:clrMapOvr>
    <a:masterClrMapping/>
  </p:clrMapOvr>
  <p:transition advTm="991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Previous Work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50825" y="990600"/>
            <a:ext cx="8642350" cy="5303838"/>
          </a:xfrm>
        </p:spPr>
        <p:txBody>
          <a:bodyPr>
            <a:normAutofit/>
          </a:bodyPr>
          <a:lstStyle/>
          <a:p>
            <a:r>
              <a:rPr lang="en-US" b="1" dirty="0" smtClean="0"/>
              <a:t>[</a:t>
            </a:r>
            <a:r>
              <a:rPr lang="en-US" b="1" dirty="0" err="1" smtClean="0"/>
              <a:t>Jagdale</a:t>
            </a:r>
            <a:r>
              <a:rPr lang="en-US" b="1" dirty="0" smtClean="0"/>
              <a:t> et al.,2019]</a:t>
            </a:r>
            <a:r>
              <a:rPr lang="en-US" dirty="0" smtClean="0"/>
              <a:t>[1]</a:t>
            </a:r>
            <a:endParaRPr lang="en-US" b="1" dirty="0" smtClean="0"/>
          </a:p>
          <a:p>
            <a:pPr lvl="1"/>
            <a:r>
              <a:rPr lang="en-US" altLang="en-US" dirty="0" smtClean="0"/>
              <a:t>Compared two ML approaches - Naïve Bayes and SVM</a:t>
            </a:r>
          </a:p>
          <a:p>
            <a:pPr lvl="1"/>
            <a:r>
              <a:rPr lang="en-US" altLang="en-US" dirty="0" smtClean="0"/>
              <a:t>Dataset  contained 4783 negative and 2006 positive words</a:t>
            </a:r>
          </a:p>
          <a:p>
            <a:pPr lvl="1"/>
            <a:r>
              <a:rPr lang="en-US" altLang="en-US" dirty="0" smtClean="0"/>
              <a:t>NB got 98.17% , SVM got 93.54% accuracy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 </a:t>
            </a:r>
            <a:r>
              <a:rPr lang="en-US" altLang="en-US" dirty="0" smtClean="0"/>
              <a:t>   </a:t>
            </a:r>
            <a:r>
              <a:rPr lang="en-US" altLang="en-US" b="1" dirty="0" smtClean="0"/>
              <a:t>Limitation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dirty="0" smtClean="0"/>
              <a:t>Used only two types of word</a:t>
            </a:r>
          </a:p>
          <a:p>
            <a:pPr lvl="1"/>
            <a:r>
              <a:rPr lang="en-US" altLang="en-US" dirty="0" smtClean="0"/>
              <a:t>Comparatively low quantity dataset</a:t>
            </a:r>
          </a:p>
          <a:p>
            <a:pPr marL="0" indent="0">
              <a:buNone/>
            </a:pPr>
            <a:r>
              <a:rPr lang="en-US" altLang="en-US" b="1" dirty="0" smtClean="0"/>
              <a:t>Reference</a:t>
            </a:r>
            <a:endParaRPr lang="en-US" altLang="en-US" sz="2000" b="1" dirty="0" smtClean="0"/>
          </a:p>
          <a:p>
            <a:pPr marL="0" indent="0" algn="l">
              <a:buNone/>
            </a:pPr>
            <a:r>
              <a:rPr lang="en-US" altLang="en-US" sz="2000" dirty="0" smtClean="0"/>
              <a:t>[1] R</a:t>
            </a:r>
            <a:r>
              <a:rPr lang="en-US" altLang="en-US" sz="2000" dirty="0"/>
              <a:t>. S. </a:t>
            </a:r>
            <a:r>
              <a:rPr lang="en-US" altLang="en-US" sz="2000" dirty="0" err="1"/>
              <a:t>Jagdale</a:t>
            </a:r>
            <a:r>
              <a:rPr lang="en-US" altLang="en-US" sz="2000" dirty="0"/>
              <a:t>, V. S. </a:t>
            </a:r>
            <a:r>
              <a:rPr lang="en-US" altLang="en-US" sz="2000" dirty="0" err="1"/>
              <a:t>Shirsat</a:t>
            </a:r>
            <a:r>
              <a:rPr lang="en-US" altLang="en-US" sz="2000" dirty="0"/>
              <a:t> and S. N. </a:t>
            </a:r>
            <a:r>
              <a:rPr lang="en-US" altLang="en-US" sz="2000" dirty="0" err="1"/>
              <a:t>Deshmukh</a:t>
            </a:r>
            <a:r>
              <a:rPr lang="en-US" altLang="en-US" sz="2000" dirty="0"/>
              <a:t>, ‘</a:t>
            </a:r>
            <a:r>
              <a:rPr lang="en-US" altLang="en-US" sz="2000" i="1" dirty="0"/>
              <a:t>Sentiment analysis on</a:t>
            </a:r>
          </a:p>
          <a:p>
            <a:pPr marL="0" indent="0" algn="l">
              <a:buNone/>
            </a:pPr>
            <a:r>
              <a:rPr lang="en-US" altLang="en-US" sz="2000" i="1" dirty="0"/>
              <a:t>product reviews using machine learning techniques,’ </a:t>
            </a:r>
            <a:r>
              <a:rPr lang="en-US" altLang="en-US" sz="2000" dirty="0"/>
              <a:t>in </a:t>
            </a:r>
            <a:r>
              <a:rPr lang="en-US" altLang="en-US" sz="2000" dirty="0" smtClean="0"/>
              <a:t>Cognitive Informatics and </a:t>
            </a:r>
            <a:r>
              <a:rPr lang="en-US" altLang="en-US" sz="2000" dirty="0"/>
              <a:t>Soft Computing, Springer, 2019, pp. 639–647</a:t>
            </a:r>
            <a:endParaRPr lang="en-US" altLang="en-US" sz="2000" dirty="0" smtClean="0"/>
          </a:p>
        </p:txBody>
      </p:sp>
    </p:spTree>
  </p:cSld>
  <p:clrMapOvr>
    <a:masterClrMapping/>
  </p:clrMapOvr>
  <p:transition advTm="36483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Previous Work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50825" y="990600"/>
            <a:ext cx="8642350" cy="54102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[LI </a:t>
            </a:r>
            <a:r>
              <a:rPr lang="en-US" b="1" dirty="0"/>
              <a:t>Yang et al</a:t>
            </a:r>
            <a:r>
              <a:rPr lang="en-US" b="1" dirty="0" smtClean="0"/>
              <a:t>.,2020]</a:t>
            </a:r>
            <a:r>
              <a:rPr lang="en-US" dirty="0" smtClean="0"/>
              <a:t>[2</a:t>
            </a:r>
            <a:r>
              <a:rPr lang="en-US" dirty="0"/>
              <a:t>]</a:t>
            </a:r>
            <a:endParaRPr lang="en-US" b="1" dirty="0"/>
          </a:p>
          <a:p>
            <a:pPr lvl="1"/>
            <a:r>
              <a:rPr lang="en-US" altLang="en-US" sz="2600" dirty="0"/>
              <a:t>Had over 100,000 reviews</a:t>
            </a:r>
          </a:p>
          <a:p>
            <a:pPr lvl="1"/>
            <a:r>
              <a:rPr lang="en-US" altLang="en-US" sz="2600" dirty="0"/>
              <a:t>Applied Deep Learning </a:t>
            </a:r>
            <a:r>
              <a:rPr lang="en-US" altLang="en-US" sz="2600" dirty="0" smtClean="0"/>
              <a:t>method</a:t>
            </a:r>
            <a:endParaRPr lang="en-US" altLang="en-US" sz="2800" b="1" dirty="0"/>
          </a:p>
          <a:p>
            <a:pPr marL="457200" lvl="1" indent="0">
              <a:buNone/>
            </a:pPr>
            <a:endParaRPr lang="en-US" altLang="en-US" sz="3000" b="1" dirty="0" smtClean="0"/>
          </a:p>
          <a:p>
            <a:pPr marL="457200" lvl="1" indent="0">
              <a:buNone/>
            </a:pPr>
            <a:r>
              <a:rPr lang="en-US" altLang="en-US" sz="2800" b="1" dirty="0" smtClean="0"/>
              <a:t>Limitation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:</a:t>
            </a:r>
            <a:endParaRPr lang="en-US" sz="2800" b="1" dirty="0"/>
          </a:p>
          <a:p>
            <a:pPr lvl="1"/>
            <a:r>
              <a:rPr lang="en-US" altLang="en-US" sz="2800" dirty="0"/>
              <a:t>Didn’t count the emoticons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sz="3000" b="1" dirty="0" smtClean="0"/>
          </a:p>
          <a:p>
            <a:pPr marL="0" indent="0">
              <a:buNone/>
            </a:pPr>
            <a:r>
              <a:rPr lang="en-US" altLang="en-US" sz="3000" b="1" dirty="0" smtClean="0"/>
              <a:t>Reference</a:t>
            </a:r>
            <a:r>
              <a:rPr lang="en-US" altLang="en-US" sz="3000" dirty="0"/>
              <a:t>:</a:t>
            </a:r>
          </a:p>
          <a:p>
            <a:pPr marL="0" indent="0">
              <a:buNone/>
            </a:pPr>
            <a:r>
              <a:rPr lang="en-US" altLang="en-US" sz="2200" dirty="0" smtClean="0"/>
              <a:t>[2] L</a:t>
            </a:r>
            <a:r>
              <a:rPr lang="en-US" altLang="en-US" sz="2200" dirty="0"/>
              <a:t>. Yang, Y. Li, J. Wang and R. S. </a:t>
            </a:r>
            <a:r>
              <a:rPr lang="en-US" altLang="en-US" sz="2200" dirty="0" err="1"/>
              <a:t>Sherratt</a:t>
            </a:r>
            <a:r>
              <a:rPr lang="en-US" altLang="en-US" sz="2200" dirty="0"/>
              <a:t>, ‘</a:t>
            </a:r>
            <a:r>
              <a:rPr lang="en-US" altLang="en-US" sz="2200" i="1" dirty="0"/>
              <a:t>Sentiment analysis for ecommerce product reviews in </a:t>
            </a:r>
            <a:r>
              <a:rPr lang="en-US" altLang="en-US" sz="2200" i="1" dirty="0" err="1"/>
              <a:t>chinese</a:t>
            </a:r>
            <a:r>
              <a:rPr lang="en-US" altLang="en-US" sz="2200" i="1" dirty="0"/>
              <a:t> based on sentiment lexicon and deep learning</a:t>
            </a:r>
            <a:r>
              <a:rPr lang="en-US" altLang="en-US" sz="2200" dirty="0"/>
              <a:t>,’ IEEE Access, vol. 8, pp. 23 522–23 530, </a:t>
            </a:r>
            <a:r>
              <a:rPr lang="en-US" altLang="en-US" sz="2200" dirty="0" smtClean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405557975"/>
      </p:ext>
    </p:extLst>
  </p:cSld>
  <p:clrMapOvr>
    <a:masterClrMapping/>
  </p:clrMapOvr>
  <p:transition advTm="11342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Previous Work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50825" y="990600"/>
            <a:ext cx="8642350" cy="5410200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[</a:t>
            </a:r>
            <a:r>
              <a:rPr lang="en-US" altLang="en-US" b="1" dirty="0" err="1" smtClean="0"/>
              <a:t>Bagus</a:t>
            </a:r>
            <a:r>
              <a:rPr lang="en-US" altLang="en-US" b="1" dirty="0" smtClean="0"/>
              <a:t> </a:t>
            </a:r>
            <a:r>
              <a:rPr lang="en-US" altLang="en-US" b="1" dirty="0"/>
              <a:t>et el</a:t>
            </a:r>
            <a:r>
              <a:rPr lang="en-US" altLang="en-US" b="1" dirty="0" smtClean="0"/>
              <a:t>.,2019] </a:t>
            </a:r>
            <a:r>
              <a:rPr lang="en-US" altLang="en-US" dirty="0" smtClean="0"/>
              <a:t>[3]</a:t>
            </a:r>
            <a:endParaRPr lang="en-US" altLang="en-US" dirty="0"/>
          </a:p>
          <a:p>
            <a:pPr lvl="1"/>
            <a:r>
              <a:rPr lang="en-US" altLang="en-US" dirty="0"/>
              <a:t>Applied Word Sense Disambiguation(WSD) technique for extracting correct sense</a:t>
            </a:r>
          </a:p>
          <a:p>
            <a:pPr lvl="1"/>
            <a:r>
              <a:rPr lang="en-US" dirty="0"/>
              <a:t>Reviewed the sentences by assigning the correct sense</a:t>
            </a:r>
          </a:p>
          <a:p>
            <a:pPr marL="457200" lvl="1" indent="0">
              <a:buNone/>
            </a:pPr>
            <a:r>
              <a:rPr lang="en-US" altLang="en-US" sz="2800" b="1" dirty="0" smtClean="0"/>
              <a:t>Limitation</a:t>
            </a:r>
            <a:r>
              <a:rPr lang="en-US" altLang="en-US" sz="3000" dirty="0" smtClean="0"/>
              <a:t> </a:t>
            </a:r>
            <a:r>
              <a:rPr lang="en-US" altLang="en-US" sz="3000" dirty="0"/>
              <a:t>:</a:t>
            </a:r>
            <a:endParaRPr lang="en-US" sz="3000" b="1" dirty="0"/>
          </a:p>
          <a:p>
            <a:pPr lvl="1"/>
            <a:r>
              <a:rPr lang="en-US" altLang="en-US" dirty="0"/>
              <a:t>Didn’t count the emoticons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Reference</a:t>
            </a:r>
            <a:r>
              <a:rPr lang="en-US" altLang="en-US" sz="3000" dirty="0"/>
              <a:t>:</a:t>
            </a:r>
          </a:p>
          <a:p>
            <a:pPr marL="0" indent="0" algn="l">
              <a:buNone/>
            </a:pPr>
            <a:r>
              <a:rPr lang="en-US" altLang="en-US" sz="2200" dirty="0" smtClean="0"/>
              <a:t>[3] B</a:t>
            </a:r>
            <a:r>
              <a:rPr lang="en-US" altLang="en-US" sz="2200" dirty="0"/>
              <a:t>. S. </a:t>
            </a:r>
            <a:r>
              <a:rPr lang="en-US" altLang="en-US" sz="2200" dirty="0" err="1"/>
              <a:t>Rintyarna</a:t>
            </a:r>
            <a:r>
              <a:rPr lang="en-US" altLang="en-US" sz="2200" dirty="0"/>
              <a:t>, R. </a:t>
            </a:r>
            <a:r>
              <a:rPr lang="en-US" altLang="en-US" sz="2200" dirty="0" err="1"/>
              <a:t>Sarno</a:t>
            </a:r>
            <a:r>
              <a:rPr lang="en-US" altLang="en-US" sz="2200" dirty="0"/>
              <a:t> and C. </a:t>
            </a:r>
            <a:r>
              <a:rPr lang="en-US" altLang="en-US" sz="2200" dirty="0" err="1"/>
              <a:t>Fatichah</a:t>
            </a:r>
            <a:r>
              <a:rPr lang="en-US" altLang="en-US" sz="2200" dirty="0"/>
              <a:t>, ‘</a:t>
            </a:r>
            <a:r>
              <a:rPr lang="en-US" altLang="en-US" sz="2200" i="1" dirty="0"/>
              <a:t>Semantic features </a:t>
            </a:r>
            <a:r>
              <a:rPr lang="en-US" altLang="en-US" sz="2200" i="1" dirty="0" smtClean="0"/>
              <a:t>for optimizing supervised </a:t>
            </a:r>
            <a:r>
              <a:rPr lang="en-US" altLang="en-US" sz="2200" i="1" dirty="0"/>
              <a:t>approach of sentiment analysis on product reviews,</a:t>
            </a:r>
            <a:r>
              <a:rPr lang="en-US" altLang="en-US" sz="2200" dirty="0"/>
              <a:t>’ </a:t>
            </a:r>
            <a:r>
              <a:rPr lang="en-US" altLang="en-US" sz="2200" dirty="0" err="1" smtClean="0"/>
              <a:t>Computers,vol</a:t>
            </a:r>
            <a:r>
              <a:rPr lang="en-US" altLang="en-US" sz="2200" dirty="0"/>
              <a:t>. 8, 3 2019, </a:t>
            </a:r>
            <a:r>
              <a:rPr lang="en-US" altLang="en-US" sz="2200" dirty="0" err="1"/>
              <a:t>issn</a:t>
            </a:r>
            <a:r>
              <a:rPr lang="en-US" altLang="en-US" sz="2200" dirty="0"/>
              <a:t>: 2073431X. </a:t>
            </a:r>
            <a:r>
              <a:rPr lang="en-US" altLang="en-US" sz="2200" dirty="0" err="1"/>
              <a:t>doi</a:t>
            </a:r>
            <a:r>
              <a:rPr lang="en-US" altLang="en-US" sz="2200" dirty="0"/>
              <a:t>: 10.3390/computers8030055</a:t>
            </a:r>
          </a:p>
        </p:txBody>
      </p:sp>
    </p:spTree>
    <p:extLst>
      <p:ext uri="{BB962C8B-B14F-4D97-AF65-F5344CB8AC3E}">
        <p14:creationId xmlns:p14="http://schemas.microsoft.com/office/powerpoint/2010/main" val="2149005856"/>
      </p:ext>
    </p:extLst>
  </p:cSld>
  <p:clrMapOvr>
    <a:masterClrMapping/>
  </p:clrMapOvr>
  <p:transition advTm="17046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Objectives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52400" y="1566862"/>
            <a:ext cx="8642350" cy="53038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To predict a rating, </a:t>
            </a:r>
            <a:r>
              <a:rPr lang="en-US" dirty="0" err="1" smtClean="0"/>
              <a:t>analysing</a:t>
            </a:r>
            <a:r>
              <a:rPr lang="en-US" dirty="0" smtClean="0"/>
              <a:t> the reviews of a product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To </a:t>
            </a:r>
            <a:r>
              <a:rPr lang="en-US" dirty="0"/>
              <a:t>perform Sentiment Analysis of the </a:t>
            </a:r>
            <a:r>
              <a:rPr lang="en-US" dirty="0" smtClean="0"/>
              <a:t>reviews </a:t>
            </a:r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/>
              <a:t>       ( Positive, Negative, Sarcastic, Angry, Admiration)</a:t>
            </a:r>
            <a:endParaRPr lang="en-US" altLang="en-US" dirty="0" smtClean="0"/>
          </a:p>
        </p:txBody>
      </p:sp>
    </p:spTree>
  </p:cSld>
  <p:clrMapOvr>
    <a:masterClrMapping/>
  </p:clrMapOvr>
  <p:transition advTm="11203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Proposed Methodology</a:t>
            </a:r>
          </a:p>
        </p:txBody>
      </p:sp>
      <p:pic>
        <p:nvPicPr>
          <p:cNvPr id="12291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836612"/>
            <a:ext cx="7162800" cy="2973387"/>
          </a:xfrm>
        </p:spPr>
      </p:pic>
      <p:pic>
        <p:nvPicPr>
          <p:cNvPr id="1229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32163"/>
            <a:ext cx="754380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24200" y="3332163"/>
            <a:ext cx="2667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Figure: </a:t>
            </a:r>
            <a:r>
              <a:rPr lang="en-US" sz="1600" dirty="0" smtClean="0">
                <a:latin typeface="+mj-lt"/>
              </a:rPr>
              <a:t>System architecture</a:t>
            </a:r>
            <a:endParaRPr lang="en-US" sz="1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9000" y="5946775"/>
            <a:ext cx="2514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Figure: Building the Model</a:t>
            </a:r>
          </a:p>
        </p:txBody>
      </p:sp>
    </p:spTree>
  </p:cSld>
  <p:clrMapOvr>
    <a:masterClrMapping/>
  </p:clrMapOvr>
  <p:transition advTm="41274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islab2006-Eng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CSE-template3 (6)</Template>
  <TotalTime>5732</TotalTime>
  <Words>651</Words>
  <Application>Microsoft Office PowerPoint</Application>
  <PresentationFormat>On-screen Show (4:3)</PresentationFormat>
  <Paragraphs>96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Arial</vt:lpstr>
      <vt:lpstr>Arial Narrow</vt:lpstr>
      <vt:lpstr>바탕</vt:lpstr>
      <vt:lpstr>Calibri</vt:lpstr>
      <vt:lpstr>Constantia</vt:lpstr>
      <vt:lpstr>Courier New</vt:lpstr>
      <vt:lpstr>Dotum</vt:lpstr>
      <vt:lpstr>Dotum</vt:lpstr>
      <vt:lpstr>Gulim</vt:lpstr>
      <vt:lpstr>Tahoma</vt:lpstr>
      <vt:lpstr>Times New Roman</vt:lpstr>
      <vt:lpstr>Wingdings</vt:lpstr>
      <vt:lpstr>휴먼명조</vt:lpstr>
      <vt:lpstr>1_islab2006-Eng</vt:lpstr>
      <vt:lpstr>Sentiment Analysis of Product Reviews of Online Shop</vt:lpstr>
      <vt:lpstr>Contents</vt:lpstr>
      <vt:lpstr>Introduction</vt:lpstr>
      <vt:lpstr>Motivation</vt:lpstr>
      <vt:lpstr>Previous Work</vt:lpstr>
      <vt:lpstr>Previous Work</vt:lpstr>
      <vt:lpstr>Previous Work</vt:lpstr>
      <vt:lpstr>Objectives</vt:lpstr>
      <vt:lpstr>Proposed Methodology</vt:lpstr>
      <vt:lpstr>Proposed Methodology Cont.</vt:lpstr>
      <vt:lpstr>Conclusion</vt:lpstr>
      <vt:lpstr>Reference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priyam</dc:creator>
  <cp:lastModifiedBy>Jahedul Alam Rifat</cp:lastModifiedBy>
  <cp:revision>442</cp:revision>
  <dcterms:created xsi:type="dcterms:W3CDTF">2012-03-24T22:43:44Z</dcterms:created>
  <dcterms:modified xsi:type="dcterms:W3CDTF">2021-08-10T17:01:01Z</dcterms:modified>
</cp:coreProperties>
</file>