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0" r:id="rId2"/>
    <p:sldId id="257" r:id="rId3"/>
    <p:sldId id="258" r:id="rId4"/>
    <p:sldId id="259" r:id="rId5"/>
    <p:sldId id="263" r:id="rId6"/>
    <p:sldId id="261" r:id="rId7"/>
    <p:sldId id="262"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indows User" initials="WU" lastIdx="3" clrIdx="0">
    <p:extLst>
      <p:ext uri="{19B8F6BF-5375-455C-9EA6-DF929625EA0E}">
        <p15:presenceInfo xmlns:p15="http://schemas.microsoft.com/office/powerpoint/2012/main" userId="Windows 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CECEC"/>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32" autoAdjust="0"/>
    <p:restoredTop sz="94660"/>
  </p:normalViewPr>
  <p:slideViewPr>
    <p:cSldViewPr snapToGrid="0">
      <p:cViewPr varScale="1">
        <p:scale>
          <a:sx n="73" d="100"/>
          <a:sy n="73" d="100"/>
        </p:scale>
        <p:origin x="63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3/22/2018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3/22/2018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3/22/2018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3/22/2018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3/22/2018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3/22/2018</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87383" y="1946366"/>
            <a:ext cx="11652068" cy="1231106"/>
          </a:xfrm>
          <a:prstGeom prst="rect">
            <a:avLst/>
          </a:prstGeom>
          <a:noFill/>
          <a:ln>
            <a:noFill/>
          </a:ln>
        </p:spPr>
        <p:txBody>
          <a:bodyPr wrap="square" rtlCol="0">
            <a:spAutoFit/>
          </a:bodyPr>
          <a:lstStyle/>
          <a:p>
            <a:pPr algn="ctr"/>
            <a:r>
              <a:rPr lang="en-US" sz="2800" b="1" dirty="0">
                <a:solidFill>
                  <a:schemeClr val="bg1">
                    <a:lumMod val="95000"/>
                    <a:lumOff val="5000"/>
                  </a:schemeClr>
                </a:solidFill>
                <a:latin typeface="Times New Roman" panose="02020603050405020304" pitchFamily="18" charset="0"/>
                <a:cs typeface="Times New Roman" panose="02020603050405020304" pitchFamily="18" charset="0"/>
              </a:rPr>
              <a:t>A real time reporting system of pharmacovigilance of </a:t>
            </a:r>
            <a:r>
              <a:rPr lang="en-US" sz="2800" b="1" dirty="0" smtClean="0">
                <a:solidFill>
                  <a:schemeClr val="bg1">
                    <a:lumMod val="95000"/>
                    <a:lumOff val="5000"/>
                  </a:schemeClr>
                </a:solidFill>
                <a:latin typeface="Times New Roman" panose="02020603050405020304" pitchFamily="18" charset="0"/>
                <a:cs typeface="Times New Roman" panose="02020603050405020304" pitchFamily="18" charset="0"/>
              </a:rPr>
              <a:t>prescription opioids </a:t>
            </a:r>
            <a:endParaRPr lang="en-US" sz="2800" b="1" dirty="0">
              <a:solidFill>
                <a:schemeClr val="bg1">
                  <a:lumMod val="95000"/>
                  <a:lumOff val="5000"/>
                </a:schemeClr>
              </a:solidFill>
              <a:latin typeface="Times New Roman" panose="02020603050405020304" pitchFamily="18" charset="0"/>
              <a:cs typeface="Times New Roman" panose="02020603050405020304" pitchFamily="18" charset="0"/>
            </a:endParaRPr>
          </a:p>
          <a:p>
            <a:pPr algn="ctr"/>
            <a:r>
              <a:rPr lang="en-US" sz="2800" b="1" dirty="0">
                <a:solidFill>
                  <a:schemeClr val="bg1">
                    <a:lumMod val="95000"/>
                    <a:lumOff val="5000"/>
                  </a:schemeClr>
                </a:solidFill>
                <a:latin typeface="Times New Roman" panose="02020603050405020304" pitchFamily="18" charset="0"/>
                <a:cs typeface="Times New Roman" panose="02020603050405020304" pitchFamily="18" charset="0"/>
              </a:rPr>
              <a:t>from social media using artificial intelligence</a:t>
            </a:r>
          </a:p>
          <a:p>
            <a:endParaRPr lang="en-US" dirty="0"/>
          </a:p>
        </p:txBody>
      </p:sp>
      <p:sp>
        <p:nvSpPr>
          <p:cNvPr id="4" name="Rectangle 3"/>
          <p:cNvSpPr/>
          <p:nvPr/>
        </p:nvSpPr>
        <p:spPr>
          <a:xfrm flipV="1">
            <a:off x="5602531" y="2831746"/>
            <a:ext cx="6257108" cy="45719"/>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 name="Rectangle 4"/>
          <p:cNvSpPr/>
          <p:nvPr/>
        </p:nvSpPr>
        <p:spPr>
          <a:xfrm flipV="1">
            <a:off x="9599765" y="2893450"/>
            <a:ext cx="2259874" cy="45719"/>
          </a:xfrm>
          <a:prstGeom prst="rect">
            <a:avLst/>
          </a:prstGeom>
          <a:solidFill>
            <a:schemeClr val="tx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 name="Oval 5"/>
          <p:cNvSpPr/>
          <p:nvPr/>
        </p:nvSpPr>
        <p:spPr>
          <a:xfrm rot="20186873">
            <a:off x="9756622" y="3328812"/>
            <a:ext cx="1286768" cy="1142386"/>
          </a:xfrm>
          <a:prstGeom prst="ellipse">
            <a:avLst/>
          </a:prstGeom>
          <a:solidFill>
            <a:schemeClr val="tx1">
              <a:lumMod val="65000"/>
            </a:schemeClr>
          </a:solidFill>
          <a:ln w="57150">
            <a:solidFill>
              <a:schemeClr val="bg1">
                <a:lumMod val="95000"/>
                <a:lumOff val="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Rectangle 6"/>
          <p:cNvSpPr/>
          <p:nvPr/>
        </p:nvSpPr>
        <p:spPr>
          <a:xfrm rot="19818724" flipV="1">
            <a:off x="9371847" y="4223940"/>
            <a:ext cx="455836" cy="161147"/>
          </a:xfrm>
          <a:prstGeom prst="rect">
            <a:avLst/>
          </a:prstGeom>
          <a:solidFill>
            <a:schemeClr val="bg1">
              <a:lumMod val="95000"/>
              <a:lumOff val="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 name="Flowchart: Terminator 9"/>
          <p:cNvSpPr/>
          <p:nvPr/>
        </p:nvSpPr>
        <p:spPr>
          <a:xfrm>
            <a:off x="10197543" y="3912049"/>
            <a:ext cx="452846" cy="137160"/>
          </a:xfrm>
          <a:prstGeom prst="flowChartTermina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Terminator 10"/>
          <p:cNvSpPr/>
          <p:nvPr/>
        </p:nvSpPr>
        <p:spPr>
          <a:xfrm>
            <a:off x="10057792" y="4027974"/>
            <a:ext cx="431285" cy="113367"/>
          </a:xfrm>
          <a:prstGeom prst="flowChartTermina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lowchart: Terminator 12"/>
          <p:cNvSpPr/>
          <p:nvPr/>
        </p:nvSpPr>
        <p:spPr>
          <a:xfrm>
            <a:off x="10400006" y="4017131"/>
            <a:ext cx="411697" cy="135054"/>
          </a:xfrm>
          <a:prstGeom prst="flowChartTerminator">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rot="20163196">
            <a:off x="10036229" y="3745765"/>
            <a:ext cx="352697" cy="15232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7" name="Oval 16"/>
          <p:cNvSpPr/>
          <p:nvPr/>
        </p:nvSpPr>
        <p:spPr>
          <a:xfrm>
            <a:off x="10312728" y="4173203"/>
            <a:ext cx="352697" cy="15232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9" name="Oval 18"/>
          <p:cNvSpPr/>
          <p:nvPr/>
        </p:nvSpPr>
        <p:spPr>
          <a:xfrm>
            <a:off x="10097085" y="4243679"/>
            <a:ext cx="352697" cy="15232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0" name="Oval 19"/>
          <p:cNvSpPr/>
          <p:nvPr/>
        </p:nvSpPr>
        <p:spPr>
          <a:xfrm>
            <a:off x="10396849" y="4240536"/>
            <a:ext cx="209005" cy="20543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Terminator 7"/>
          <p:cNvSpPr/>
          <p:nvPr/>
        </p:nvSpPr>
        <p:spPr>
          <a:xfrm>
            <a:off x="10472685" y="3905310"/>
            <a:ext cx="385480" cy="132229"/>
          </a:xfrm>
          <a:prstGeom prst="flowChartTerminator">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0705765" y="2959687"/>
            <a:ext cx="1153874" cy="45719"/>
          </a:xfrm>
          <a:prstGeom prst="rect">
            <a:avLst/>
          </a:prstGeom>
          <a:solidFill>
            <a:schemeClr val="tx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7456015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042953" y="283710"/>
            <a:ext cx="3661580" cy="400110"/>
          </a:xfrm>
          <a:prstGeom prst="rect">
            <a:avLst/>
          </a:prstGeom>
          <a:noFill/>
        </p:spPr>
        <p:txBody>
          <a:bodyPr wrap="none" rtlCol="0">
            <a:spAutoFit/>
          </a:bodyPr>
          <a:lstStyle/>
          <a:p>
            <a:r>
              <a:rPr lang="en-US" sz="2000" b="1" dirty="0" smtClean="0">
                <a:solidFill>
                  <a:schemeClr val="bg1">
                    <a:lumMod val="95000"/>
                    <a:lumOff val="5000"/>
                  </a:schemeClr>
                </a:solidFill>
              </a:rPr>
              <a:t>Data collection from twitter</a:t>
            </a:r>
            <a:endParaRPr lang="en-US" sz="2000" b="1" dirty="0">
              <a:solidFill>
                <a:schemeClr val="bg1">
                  <a:lumMod val="95000"/>
                  <a:lumOff val="5000"/>
                </a:schemeClr>
              </a:solidFill>
            </a:endParaRPr>
          </a:p>
        </p:txBody>
      </p:sp>
      <p:sp>
        <p:nvSpPr>
          <p:cNvPr id="7" name="TextBox 6"/>
          <p:cNvSpPr txBox="1"/>
          <p:nvPr/>
        </p:nvSpPr>
        <p:spPr>
          <a:xfrm>
            <a:off x="130630" y="1532466"/>
            <a:ext cx="11234057" cy="2031325"/>
          </a:xfrm>
          <a:prstGeom prst="rect">
            <a:avLst/>
          </a:prstGeom>
          <a:noFill/>
        </p:spPr>
        <p:txBody>
          <a:bodyPr wrap="square" rtlCol="0">
            <a:spAutoFit/>
          </a:bodyPr>
          <a:lstStyle/>
          <a:p>
            <a:pPr marL="285750" indent="-285750">
              <a:buFont typeface="Arial" panose="020B0604020202020204" pitchFamily="34" charset="0"/>
              <a:buChar char="•"/>
            </a:pPr>
            <a:r>
              <a:rPr lang="en-US" dirty="0"/>
              <a:t> </a:t>
            </a:r>
            <a:r>
              <a:rPr lang="en-US" dirty="0" smtClean="0"/>
              <a:t> We have taken the prescription opioids for our work and primarily taken 48 drugs to use  as keyword for downloading the tweets.</a:t>
            </a:r>
          </a:p>
          <a:p>
            <a:pPr marL="285750" indent="-285750">
              <a:buFont typeface="Arial" panose="020B0604020202020204" pitchFamily="34" charset="0"/>
              <a:buChar char="•"/>
            </a:pPr>
            <a:endParaRPr lang="en-US" dirty="0" smtClean="0"/>
          </a:p>
          <a:p>
            <a:endParaRPr lang="en-US" dirty="0" smtClean="0"/>
          </a:p>
          <a:p>
            <a:pPr marL="285750" indent="-285750">
              <a:buFont typeface="Arial" panose="020B0604020202020204" pitchFamily="34" charset="0"/>
              <a:buChar char="•"/>
            </a:pPr>
            <a:r>
              <a:rPr lang="en-US" dirty="0" smtClean="0"/>
              <a:t>As twitter contains unstructured data  and it is very prone to have misspelled words so we generate word variants.</a:t>
            </a:r>
          </a:p>
          <a:p>
            <a:r>
              <a:rPr lang="en-US" dirty="0" smtClean="0"/>
              <a:t>                     </a:t>
            </a:r>
            <a:endParaRPr lang="en-US" dirty="0"/>
          </a:p>
        </p:txBody>
      </p:sp>
      <p:sp>
        <p:nvSpPr>
          <p:cNvPr id="8" name="Rectangle 7"/>
          <p:cNvSpPr/>
          <p:nvPr/>
        </p:nvSpPr>
        <p:spPr>
          <a:xfrm>
            <a:off x="2129246" y="4135439"/>
            <a:ext cx="6230983" cy="535577"/>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Generate words using 1 edit distance algorithm</a:t>
            </a:r>
            <a:endParaRPr lang="en-US" dirty="0"/>
          </a:p>
        </p:txBody>
      </p:sp>
      <p:sp>
        <p:nvSpPr>
          <p:cNvPr id="9" name="Rectangle 8"/>
          <p:cNvSpPr/>
          <p:nvPr/>
        </p:nvSpPr>
        <p:spPr>
          <a:xfrm>
            <a:off x="3050177" y="4689386"/>
            <a:ext cx="6230983" cy="535577"/>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Keep those words with similar pronunciation of root word using python </a:t>
            </a:r>
            <a:r>
              <a:rPr lang="en-US" dirty="0" err="1" smtClean="0"/>
              <a:t>metaphone</a:t>
            </a:r>
            <a:r>
              <a:rPr lang="en-US" dirty="0" smtClean="0"/>
              <a:t> library</a:t>
            </a:r>
            <a:endParaRPr lang="en-US" dirty="0"/>
          </a:p>
        </p:txBody>
      </p:sp>
      <p:sp>
        <p:nvSpPr>
          <p:cNvPr id="10" name="Rectangle 9"/>
          <p:cNvSpPr/>
          <p:nvPr/>
        </p:nvSpPr>
        <p:spPr>
          <a:xfrm>
            <a:off x="4042953" y="5243333"/>
            <a:ext cx="6230983" cy="535577"/>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Final word variant list after counting the google hits using custom search engine API</a:t>
            </a:r>
            <a:endParaRPr lang="en-US" dirty="0"/>
          </a:p>
        </p:txBody>
      </p:sp>
      <p:sp>
        <p:nvSpPr>
          <p:cNvPr id="3" name="Rectangle 2"/>
          <p:cNvSpPr/>
          <p:nvPr/>
        </p:nvSpPr>
        <p:spPr>
          <a:xfrm>
            <a:off x="3842469" y="638101"/>
            <a:ext cx="4062548"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219908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31520" y="992777"/>
            <a:ext cx="10946674" cy="923330"/>
          </a:xfrm>
          <a:prstGeom prst="rect">
            <a:avLst/>
          </a:prstGeom>
          <a:noFill/>
        </p:spPr>
        <p:txBody>
          <a:bodyPr wrap="square" rtlCol="0">
            <a:spAutoFit/>
          </a:bodyPr>
          <a:lstStyle/>
          <a:p>
            <a:pPr marL="285750" indent="-285750">
              <a:buFont typeface="Arial" panose="020B0604020202020204" pitchFamily="34" charset="0"/>
              <a:buChar char="•"/>
            </a:pPr>
            <a:r>
              <a:rPr lang="en-US" dirty="0" smtClean="0"/>
              <a:t>Finally 167 names were used as keyword.</a:t>
            </a:r>
          </a:p>
          <a:p>
            <a:pPr marL="285750" indent="-285750">
              <a:buFont typeface="Arial" panose="020B0604020202020204" pitchFamily="34" charset="0"/>
              <a:buChar char="•"/>
            </a:pPr>
            <a:r>
              <a:rPr lang="en-US" dirty="0" smtClean="0"/>
              <a:t>Both Stream API and Search API were used to download tweets.</a:t>
            </a:r>
          </a:p>
          <a:p>
            <a:pPr marL="285750" indent="-285750">
              <a:buFont typeface="Arial" panose="020B0604020202020204" pitchFamily="34" charset="0"/>
              <a:buChar char="•"/>
            </a:pPr>
            <a:r>
              <a:rPr lang="en-US" dirty="0" smtClean="0"/>
              <a:t>From the downloaded tweets  the text and demographic information had bee extracted.</a:t>
            </a:r>
            <a:endParaRPr lang="en-US" dirty="0"/>
          </a:p>
        </p:txBody>
      </p:sp>
      <p:sp>
        <p:nvSpPr>
          <p:cNvPr id="3" name="TextBox 2"/>
          <p:cNvSpPr txBox="1"/>
          <p:nvPr/>
        </p:nvSpPr>
        <p:spPr>
          <a:xfrm>
            <a:off x="731520" y="2490748"/>
            <a:ext cx="11384848" cy="3724096"/>
          </a:xfrm>
          <a:prstGeom prst="rect">
            <a:avLst/>
          </a:prstGeom>
          <a:noFill/>
        </p:spPr>
        <p:txBody>
          <a:bodyPr wrap="none" rtlCol="0">
            <a:spAutoFit/>
          </a:bodyPr>
          <a:lstStyle/>
          <a:p>
            <a:r>
              <a:rPr lang="en-US" sz="2000" b="1" dirty="0" smtClean="0">
                <a:solidFill>
                  <a:schemeClr val="bg1">
                    <a:lumMod val="95000"/>
                    <a:lumOff val="5000"/>
                  </a:schemeClr>
                </a:solidFill>
              </a:rPr>
              <a:t>                                                         Annotation of tweets</a:t>
            </a:r>
          </a:p>
          <a:p>
            <a:endParaRPr lang="en-US" dirty="0"/>
          </a:p>
          <a:p>
            <a:pPr marL="285750" indent="-285750">
              <a:buFont typeface="Arial" panose="020B0604020202020204" pitchFamily="34" charset="0"/>
              <a:buChar char="•"/>
            </a:pPr>
            <a:r>
              <a:rPr lang="en-US" dirty="0" smtClean="0"/>
              <a:t>The tweets are annotated by two point of interest in two separate files. One is for ADR annotation,</a:t>
            </a:r>
          </a:p>
          <a:p>
            <a:r>
              <a:rPr lang="en-US" dirty="0" smtClean="0"/>
              <a:t>    other is to explore  social impact.</a:t>
            </a:r>
          </a:p>
          <a:p>
            <a:endParaRPr lang="en-US" dirty="0"/>
          </a:p>
          <a:p>
            <a:r>
              <a:rPr lang="en-US" dirty="0" smtClean="0"/>
              <a:t>ADR Annotation:</a:t>
            </a:r>
          </a:p>
          <a:p>
            <a:endParaRPr lang="en-US" dirty="0"/>
          </a:p>
          <a:p>
            <a:r>
              <a:rPr lang="en-US" dirty="0" smtClean="0"/>
              <a:t>The annotated file contains drug name , annotated text and semantic type.  Semantic type can</a:t>
            </a:r>
          </a:p>
          <a:p>
            <a:r>
              <a:rPr lang="en-US" dirty="0" smtClean="0"/>
              <a:t>Be ADR when  it is an after effect or indication when  drug is consumed for that adverse effect.</a:t>
            </a:r>
          </a:p>
          <a:p>
            <a:endParaRPr lang="en-US" dirty="0"/>
          </a:p>
          <a:p>
            <a:endParaRPr lang="en-US" dirty="0" smtClean="0"/>
          </a:p>
          <a:p>
            <a:endParaRPr lang="en-US" dirty="0" smtClean="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9246" y="5424159"/>
            <a:ext cx="8281851" cy="790685"/>
          </a:xfrm>
          <a:prstGeom prst="rect">
            <a:avLst/>
          </a:prstGeom>
        </p:spPr>
      </p:pic>
      <p:sp>
        <p:nvSpPr>
          <p:cNvPr id="5" name="Rectangle 4"/>
          <p:cNvSpPr/>
          <p:nvPr/>
        </p:nvSpPr>
        <p:spPr>
          <a:xfrm>
            <a:off x="4474028" y="2860766"/>
            <a:ext cx="3461657"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361626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49086" y="640080"/>
            <a:ext cx="10646228" cy="3970318"/>
          </a:xfrm>
          <a:prstGeom prst="rect">
            <a:avLst/>
          </a:prstGeom>
          <a:noFill/>
        </p:spPr>
        <p:txBody>
          <a:bodyPr wrap="square" rtlCol="0">
            <a:spAutoFit/>
          </a:bodyPr>
          <a:lstStyle/>
          <a:p>
            <a:r>
              <a:rPr lang="en-US" dirty="0" smtClean="0"/>
              <a:t>Social impact annotation:</a:t>
            </a:r>
          </a:p>
          <a:p>
            <a:endParaRPr lang="en-US" dirty="0" smtClean="0"/>
          </a:p>
          <a:p>
            <a:pPr marL="285750" indent="-285750">
              <a:buFont typeface="Arial" panose="020B0604020202020204" pitchFamily="34" charset="0"/>
              <a:buChar char="•"/>
            </a:pPr>
            <a:r>
              <a:rPr lang="en-US" dirty="0" smtClean="0"/>
              <a:t>Sometimes prescription opioids leads to illegal business marketization and people can consume it without  having any authorization out of depression and community influence.</a:t>
            </a:r>
          </a:p>
          <a:p>
            <a:pPr marL="285750" indent="-285750">
              <a:buFont typeface="Arial" panose="020B0604020202020204" pitchFamily="34" charset="0"/>
              <a:buChar char="•"/>
            </a:pPr>
            <a:endParaRPr lang="en-US" dirty="0"/>
          </a:p>
          <a:p>
            <a:endParaRPr lang="en-US" dirty="0" smtClean="0"/>
          </a:p>
          <a:p>
            <a:pPr marL="285750" indent="-285750">
              <a:buFont typeface="Arial" panose="020B0604020202020204" pitchFamily="34" charset="0"/>
              <a:buChar char="•"/>
            </a:pPr>
            <a:r>
              <a:rPr lang="en-US" dirty="0" smtClean="0"/>
              <a:t>Finding these relationship from twitter is very troublesome for manual annotation so we are now trying  to use Machine Learning for automatic detection of illicit usage.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5189" y="3164286"/>
            <a:ext cx="7471954" cy="790685"/>
          </a:xfrm>
          <a:prstGeom prst="rect">
            <a:avLst/>
          </a:prstGeom>
        </p:spPr>
      </p:pic>
    </p:spTree>
    <p:extLst>
      <p:ext uri="{BB962C8B-B14F-4D97-AF65-F5344CB8AC3E}">
        <p14:creationId xmlns:p14="http://schemas.microsoft.com/office/powerpoint/2010/main" val="4166200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3500846" cy="685800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5225145" y="532311"/>
            <a:ext cx="3722914" cy="400110"/>
          </a:xfrm>
          <a:prstGeom prst="rect">
            <a:avLst/>
          </a:prstGeom>
          <a:noFill/>
        </p:spPr>
        <p:txBody>
          <a:bodyPr wrap="square" rtlCol="0">
            <a:spAutoFit/>
          </a:bodyPr>
          <a:lstStyle/>
          <a:p>
            <a:r>
              <a:rPr lang="en-US" sz="2000" b="1" dirty="0" smtClean="0">
                <a:solidFill>
                  <a:schemeClr val="bg1">
                    <a:lumMod val="95000"/>
                    <a:lumOff val="5000"/>
                  </a:schemeClr>
                </a:solidFill>
              </a:rPr>
              <a:t>Mapping To </a:t>
            </a:r>
            <a:r>
              <a:rPr lang="en-US" sz="2000" b="1" dirty="0" err="1" smtClean="0">
                <a:solidFill>
                  <a:schemeClr val="bg1">
                    <a:lumMod val="95000"/>
                    <a:lumOff val="5000"/>
                  </a:schemeClr>
                </a:solidFill>
              </a:rPr>
              <a:t>MedDRA</a:t>
            </a:r>
            <a:r>
              <a:rPr lang="en-US" sz="2000" b="1" dirty="0" smtClean="0">
                <a:solidFill>
                  <a:schemeClr val="bg1">
                    <a:lumMod val="95000"/>
                    <a:lumOff val="5000"/>
                  </a:schemeClr>
                </a:solidFill>
              </a:rPr>
              <a:t> Term</a:t>
            </a:r>
            <a:endParaRPr lang="en-US" sz="2000" b="1" dirty="0">
              <a:solidFill>
                <a:schemeClr val="bg1">
                  <a:lumMod val="95000"/>
                  <a:lumOff val="5000"/>
                </a:schemeClr>
              </a:solidFill>
            </a:endParaRPr>
          </a:p>
        </p:txBody>
      </p:sp>
      <p:sp>
        <p:nvSpPr>
          <p:cNvPr id="3" name="Rectangle 2"/>
          <p:cNvSpPr/>
          <p:nvPr/>
        </p:nvSpPr>
        <p:spPr>
          <a:xfrm>
            <a:off x="5055328" y="886702"/>
            <a:ext cx="3722914"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4565"/>
          <a:stretch/>
        </p:blipFill>
        <p:spPr>
          <a:xfrm>
            <a:off x="274320" y="1776549"/>
            <a:ext cx="2472351" cy="3905658"/>
          </a:xfrm>
          <a:prstGeom prst="rect">
            <a:avLst/>
          </a:prstGeom>
        </p:spPr>
      </p:pic>
      <p:sp>
        <p:nvSpPr>
          <p:cNvPr id="7" name="TextBox 6"/>
          <p:cNvSpPr txBox="1"/>
          <p:nvPr/>
        </p:nvSpPr>
        <p:spPr>
          <a:xfrm>
            <a:off x="4088674" y="1776549"/>
            <a:ext cx="7667897" cy="2031325"/>
          </a:xfrm>
          <a:prstGeom prst="rect">
            <a:avLst/>
          </a:prstGeom>
          <a:noFill/>
        </p:spPr>
        <p:txBody>
          <a:bodyPr wrap="square" rtlCol="0">
            <a:spAutoFit/>
          </a:bodyPr>
          <a:lstStyle/>
          <a:p>
            <a:r>
              <a:rPr lang="en-US" dirty="0" smtClean="0"/>
              <a:t>It is an international medical terminology dictionary  which is </a:t>
            </a:r>
            <a:r>
              <a:rPr lang="en-US" dirty="0"/>
              <a:t>used </a:t>
            </a:r>
            <a:r>
              <a:rPr lang="en-US" dirty="0"/>
              <a:t> </a:t>
            </a:r>
            <a:r>
              <a:rPr lang="en-US" dirty="0" smtClean="0"/>
              <a:t>by </a:t>
            </a:r>
            <a:r>
              <a:rPr lang="en-US" dirty="0"/>
              <a:t>regulatory authorities in the pharmaceutical industry during the regulatory process, from pre-marketing to post-marketing activities, and for data entry, retrieval, evaluation, and presentation. </a:t>
            </a:r>
            <a:r>
              <a:rPr lang="en-US" dirty="0" smtClean="0"/>
              <a:t>It is mostly renowned for  adverse event classification.</a:t>
            </a:r>
          </a:p>
          <a:p>
            <a:r>
              <a:rPr lang="en-US" dirty="0" smtClean="0"/>
              <a:t>This classification structure is staged in five parts. In our work we will try to explore the LLT if possible then PT term.</a:t>
            </a:r>
          </a:p>
        </p:txBody>
      </p:sp>
    </p:spTree>
    <p:extLst>
      <p:ext uri="{BB962C8B-B14F-4D97-AF65-F5344CB8AC3E}">
        <p14:creationId xmlns:p14="http://schemas.microsoft.com/office/powerpoint/2010/main" val="27037307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7236" y="1110342"/>
            <a:ext cx="3735976" cy="4493623"/>
          </a:xfrm>
          <a:prstGeom prst="ellipse">
            <a:avLst/>
          </a:prstGeom>
          <a:ln w="76200">
            <a:solidFill>
              <a:schemeClr val="bg2">
                <a:lumMod val="75000"/>
              </a:schemeClr>
            </a:solidFill>
          </a:ln>
        </p:spPr>
      </p:pic>
      <p:sp>
        <p:nvSpPr>
          <p:cNvPr id="8" name="Rectangle 7"/>
          <p:cNvSpPr/>
          <p:nvPr/>
        </p:nvSpPr>
        <p:spPr>
          <a:xfrm>
            <a:off x="-1097280" y="1110342"/>
            <a:ext cx="1097280" cy="4762985"/>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4222376" y="1286812"/>
            <a:ext cx="53788" cy="4545106"/>
          </a:xfrm>
          <a:prstGeom prst="rect">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TextBox 9"/>
          <p:cNvSpPr txBox="1"/>
          <p:nvPr/>
        </p:nvSpPr>
        <p:spPr>
          <a:xfrm>
            <a:off x="2777685" y="4247661"/>
            <a:ext cx="1284865" cy="1200329"/>
          </a:xfrm>
          <a:prstGeom prst="rect">
            <a:avLst/>
          </a:prstGeom>
          <a:noFill/>
        </p:spPr>
        <p:txBody>
          <a:bodyPr wrap="square" rtlCol="0">
            <a:spAutoFit/>
          </a:bodyPr>
          <a:lstStyle/>
          <a:p>
            <a:r>
              <a:rPr lang="en-US" b="1" dirty="0" smtClean="0">
                <a:solidFill>
                  <a:schemeClr val="bg1">
                    <a:lumMod val="95000"/>
                    <a:lumOff val="5000"/>
                  </a:schemeClr>
                </a:solidFill>
              </a:rPr>
              <a:t>Why </a:t>
            </a:r>
          </a:p>
          <a:p>
            <a:r>
              <a:rPr lang="en-US" b="1" dirty="0" smtClean="0">
                <a:solidFill>
                  <a:schemeClr val="bg1">
                    <a:lumMod val="95000"/>
                    <a:lumOff val="5000"/>
                  </a:schemeClr>
                </a:solidFill>
              </a:rPr>
              <a:t>To</a:t>
            </a:r>
          </a:p>
          <a:p>
            <a:r>
              <a:rPr lang="en-US" b="1" dirty="0" smtClean="0">
                <a:solidFill>
                  <a:schemeClr val="bg1">
                    <a:lumMod val="95000"/>
                    <a:lumOff val="5000"/>
                  </a:schemeClr>
                </a:solidFill>
              </a:rPr>
              <a:t>Choose</a:t>
            </a:r>
          </a:p>
          <a:p>
            <a:r>
              <a:rPr lang="en-US" b="1" dirty="0" err="1" smtClean="0">
                <a:solidFill>
                  <a:schemeClr val="bg1">
                    <a:lumMod val="95000"/>
                    <a:lumOff val="5000"/>
                  </a:schemeClr>
                </a:solidFill>
              </a:rPr>
              <a:t>MedDRA</a:t>
            </a:r>
            <a:endParaRPr lang="en-US" b="1" dirty="0">
              <a:solidFill>
                <a:schemeClr val="bg1">
                  <a:lumMod val="95000"/>
                  <a:lumOff val="5000"/>
                </a:schemeClr>
              </a:solidFill>
            </a:endParaRPr>
          </a:p>
        </p:txBody>
      </p:sp>
      <p:sp>
        <p:nvSpPr>
          <p:cNvPr id="11" name="TextBox 10"/>
          <p:cNvSpPr txBox="1"/>
          <p:nvPr/>
        </p:nvSpPr>
        <p:spPr>
          <a:xfrm>
            <a:off x="4435990" y="2479990"/>
            <a:ext cx="7606937" cy="1754326"/>
          </a:xfrm>
          <a:prstGeom prst="rect">
            <a:avLst/>
          </a:prstGeom>
          <a:noFill/>
        </p:spPr>
        <p:txBody>
          <a:bodyPr wrap="square" rtlCol="0">
            <a:spAutoFit/>
          </a:bodyPr>
          <a:lstStyle/>
          <a:p>
            <a:r>
              <a:rPr lang="en-US" dirty="0" err="1" smtClean="0"/>
              <a:t>MedDRA</a:t>
            </a:r>
            <a:r>
              <a:rPr lang="en-US" dirty="0" smtClean="0"/>
              <a:t> is a medical dictionary for regulatory activities which is widely Used for ADR encoding. Different pharmaceuticals company may define the adverse effect differently which can create ambiguity. So for an ideal standard they all use the adverse term encoded in </a:t>
            </a:r>
            <a:r>
              <a:rPr lang="en-US" dirty="0" err="1" smtClean="0"/>
              <a:t>MedDRA</a:t>
            </a:r>
            <a:r>
              <a:rPr lang="en-US" dirty="0" smtClean="0"/>
              <a:t>. </a:t>
            </a:r>
            <a:r>
              <a:rPr lang="en-US" dirty="0" smtClean="0"/>
              <a:t>The </a:t>
            </a:r>
            <a:r>
              <a:rPr lang="en-US" dirty="0" err="1" smtClean="0"/>
              <a:t>MedDRA</a:t>
            </a:r>
            <a:r>
              <a:rPr lang="en-US" dirty="0" smtClean="0"/>
              <a:t> is accepted all over the world.</a:t>
            </a:r>
            <a:endParaRPr lang="en-US" dirty="0"/>
          </a:p>
        </p:txBody>
      </p:sp>
    </p:spTree>
    <p:extLst>
      <p:ext uri="{BB962C8B-B14F-4D97-AF65-F5344CB8AC3E}">
        <p14:creationId xmlns:p14="http://schemas.microsoft.com/office/powerpoint/2010/main" val="12058666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01337" y="404948"/>
            <a:ext cx="10149840" cy="646331"/>
          </a:xfrm>
          <a:prstGeom prst="rect">
            <a:avLst/>
          </a:prstGeom>
          <a:noFill/>
        </p:spPr>
        <p:txBody>
          <a:bodyPr wrap="square" rtlCol="0">
            <a:spAutoFit/>
          </a:bodyPr>
          <a:lstStyle/>
          <a:p>
            <a:pPr marL="285750" indent="-285750">
              <a:buFont typeface="Arial" panose="020B0604020202020204" pitchFamily="34" charset="0"/>
              <a:buChar char="•"/>
            </a:pPr>
            <a:r>
              <a:rPr lang="en-US" dirty="0" smtClean="0"/>
              <a:t>Using the UMLS REST API we have mapped our annotated text with the </a:t>
            </a:r>
            <a:r>
              <a:rPr lang="en-US" dirty="0" err="1" smtClean="0"/>
              <a:t>MedDRA</a:t>
            </a:r>
            <a:r>
              <a:rPr lang="en-US" dirty="0" smtClean="0"/>
              <a:t> term and later for each CUI found several LLT and PT term.</a:t>
            </a:r>
          </a:p>
        </p:txBody>
      </p:sp>
      <p:sp>
        <p:nvSpPr>
          <p:cNvPr id="18" name="Right Arrow 17"/>
          <p:cNvSpPr/>
          <p:nvPr/>
        </p:nvSpPr>
        <p:spPr>
          <a:xfrm>
            <a:off x="478971" y="1882138"/>
            <a:ext cx="391886" cy="195943"/>
          </a:xfrm>
          <a:prstGeom prst="rightArrow">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flipH="1">
            <a:off x="901337" y="1750423"/>
            <a:ext cx="11116492" cy="5078313"/>
          </a:xfrm>
          <a:prstGeom prst="rect">
            <a:avLst/>
          </a:prstGeom>
          <a:noFill/>
        </p:spPr>
        <p:txBody>
          <a:bodyPr wrap="square" rtlCol="0">
            <a:spAutoFit/>
          </a:bodyPr>
          <a:lstStyle/>
          <a:p>
            <a:r>
              <a:rPr lang="en-US" dirty="0" smtClean="0"/>
              <a:t>Generate </a:t>
            </a:r>
            <a:r>
              <a:rPr lang="en-US" dirty="0" err="1" smtClean="0"/>
              <a:t>tgt</a:t>
            </a:r>
            <a:r>
              <a:rPr lang="en-US" dirty="0" smtClean="0"/>
              <a:t> using the </a:t>
            </a:r>
            <a:r>
              <a:rPr lang="en-US" dirty="0" err="1" smtClean="0"/>
              <a:t>api</a:t>
            </a:r>
            <a:r>
              <a:rPr lang="en-US" dirty="0" smtClean="0"/>
              <a:t> key which will be validate for 8 hours.</a:t>
            </a:r>
          </a:p>
          <a:p>
            <a:endParaRPr lang="en-US" dirty="0"/>
          </a:p>
          <a:p>
            <a:r>
              <a:rPr lang="en-US" dirty="0" smtClean="0"/>
              <a:t>Using that </a:t>
            </a:r>
            <a:r>
              <a:rPr lang="en-US" dirty="0" err="1" smtClean="0"/>
              <a:t>tgt</a:t>
            </a:r>
            <a:r>
              <a:rPr lang="en-US" dirty="0" smtClean="0"/>
              <a:t> we need to generate a  </a:t>
            </a:r>
            <a:r>
              <a:rPr lang="en-US" dirty="0" err="1" smtClean="0"/>
              <a:t>st</a:t>
            </a:r>
            <a:r>
              <a:rPr lang="en-US" dirty="0" smtClean="0"/>
              <a:t>/ticket for each call for the </a:t>
            </a:r>
            <a:r>
              <a:rPr lang="en-US" dirty="0" err="1" smtClean="0"/>
              <a:t>api</a:t>
            </a:r>
            <a:r>
              <a:rPr lang="en-US" dirty="0" smtClean="0"/>
              <a:t> and it is active for 5 minutes.</a:t>
            </a:r>
          </a:p>
          <a:p>
            <a:endParaRPr lang="en-US" dirty="0" smtClean="0"/>
          </a:p>
          <a:p>
            <a:r>
              <a:rPr lang="en-US" dirty="0" err="1" smtClean="0">
                <a:solidFill>
                  <a:schemeClr val="accent6"/>
                </a:solidFill>
              </a:rPr>
              <a:t>content_endpoint</a:t>
            </a:r>
            <a:r>
              <a:rPr lang="en-US" dirty="0" smtClean="0">
                <a:solidFill>
                  <a:schemeClr val="accent6"/>
                </a:solidFill>
              </a:rPr>
              <a:t> </a:t>
            </a:r>
            <a:r>
              <a:rPr lang="en-US" dirty="0">
                <a:solidFill>
                  <a:schemeClr val="accent6"/>
                </a:solidFill>
              </a:rPr>
              <a:t>="/</a:t>
            </a:r>
            <a:r>
              <a:rPr lang="en-US" dirty="0" smtClean="0">
                <a:solidFill>
                  <a:schemeClr val="accent6"/>
                </a:solidFill>
              </a:rPr>
              <a:t>search/</a:t>
            </a:r>
            <a:r>
              <a:rPr lang="en-US" dirty="0" err="1" smtClean="0">
                <a:solidFill>
                  <a:schemeClr val="accent6"/>
                </a:solidFill>
              </a:rPr>
              <a:t>current?string</a:t>
            </a:r>
            <a:r>
              <a:rPr lang="en-US" dirty="0" smtClean="0">
                <a:solidFill>
                  <a:schemeClr val="accent6"/>
                </a:solidFill>
              </a:rPr>
              <a:t>=kidney stone &amp;sabs=</a:t>
            </a:r>
            <a:r>
              <a:rPr lang="en-US" dirty="0" err="1" smtClean="0">
                <a:solidFill>
                  <a:schemeClr val="accent6"/>
                </a:solidFill>
              </a:rPr>
              <a:t>MDR&amp;searchType</a:t>
            </a:r>
            <a:r>
              <a:rPr lang="en-US" dirty="0" smtClean="0">
                <a:solidFill>
                  <a:schemeClr val="accent6"/>
                </a:solidFill>
              </a:rPr>
              <a:t>=exact</a:t>
            </a:r>
          </a:p>
          <a:p>
            <a:r>
              <a:rPr lang="en-US" dirty="0" smtClean="0"/>
              <a:t>Is a sample search query where string parameter  contains the input unmapped annotated text and MDR value of sabs defines the root source is to be </a:t>
            </a:r>
            <a:r>
              <a:rPr lang="en-US" dirty="0" err="1" smtClean="0"/>
              <a:t>MedDRA</a:t>
            </a:r>
            <a:r>
              <a:rPr lang="en-US" dirty="0" smtClean="0"/>
              <a:t>.</a:t>
            </a:r>
          </a:p>
          <a:p>
            <a:endParaRPr lang="en-US" dirty="0"/>
          </a:p>
          <a:p>
            <a:r>
              <a:rPr lang="en-US" dirty="0" smtClean="0"/>
              <a:t>This will return a JSON object file where we will parse the CUI value for further use in content query to find the LLT and PT terms</a:t>
            </a:r>
          </a:p>
          <a:p>
            <a:r>
              <a:rPr lang="en-US" dirty="0" err="1">
                <a:solidFill>
                  <a:schemeClr val="accent6"/>
                </a:solidFill>
              </a:rPr>
              <a:t>content_endpoint</a:t>
            </a:r>
            <a:r>
              <a:rPr lang="en-US" dirty="0">
                <a:solidFill>
                  <a:schemeClr val="accent6"/>
                </a:solidFill>
              </a:rPr>
              <a:t> = "/rest/content/"+'current'+"/CUI/"+</a:t>
            </a:r>
            <a:r>
              <a:rPr lang="en-US" dirty="0" err="1">
                <a:solidFill>
                  <a:schemeClr val="accent6"/>
                </a:solidFill>
              </a:rPr>
              <a:t>str</a:t>
            </a:r>
            <a:r>
              <a:rPr lang="en-US" dirty="0">
                <a:solidFill>
                  <a:schemeClr val="accent6"/>
                </a:solidFill>
              </a:rPr>
              <a:t>(cui)+'/</a:t>
            </a:r>
            <a:r>
              <a:rPr lang="en-US" dirty="0" err="1">
                <a:solidFill>
                  <a:schemeClr val="accent6"/>
                </a:solidFill>
              </a:rPr>
              <a:t>atoms?sabs</a:t>
            </a:r>
            <a:r>
              <a:rPr lang="en-US" dirty="0">
                <a:solidFill>
                  <a:schemeClr val="accent6"/>
                </a:solidFill>
              </a:rPr>
              <a:t>=MDR</a:t>
            </a:r>
          </a:p>
          <a:p>
            <a:endParaRPr lang="en-US" dirty="0" smtClean="0">
              <a:solidFill>
                <a:schemeClr val="accent6"/>
              </a:solidFill>
            </a:endParaRPr>
          </a:p>
          <a:p>
            <a:endParaRPr lang="en-US" dirty="0" smtClean="0"/>
          </a:p>
          <a:p>
            <a:endParaRPr lang="en-US" dirty="0"/>
          </a:p>
          <a:p>
            <a:endParaRPr lang="en-US" dirty="0" smtClean="0"/>
          </a:p>
          <a:p>
            <a:endParaRPr lang="en-US" dirty="0"/>
          </a:p>
          <a:p>
            <a:endParaRPr lang="en-US" dirty="0"/>
          </a:p>
        </p:txBody>
      </p:sp>
      <p:sp>
        <p:nvSpPr>
          <p:cNvPr id="20" name="Right Arrow 19"/>
          <p:cNvSpPr/>
          <p:nvPr/>
        </p:nvSpPr>
        <p:spPr>
          <a:xfrm>
            <a:off x="452845" y="2405742"/>
            <a:ext cx="391886" cy="195943"/>
          </a:xfrm>
          <a:prstGeom prst="rightArrow">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ight Arrow 20"/>
          <p:cNvSpPr/>
          <p:nvPr/>
        </p:nvSpPr>
        <p:spPr>
          <a:xfrm>
            <a:off x="478971" y="3257006"/>
            <a:ext cx="391886" cy="195943"/>
          </a:xfrm>
          <a:prstGeom prst="rightArrow">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ight Arrow 21"/>
          <p:cNvSpPr/>
          <p:nvPr/>
        </p:nvSpPr>
        <p:spPr>
          <a:xfrm>
            <a:off x="478971" y="4289579"/>
            <a:ext cx="391886" cy="195943"/>
          </a:xfrm>
          <a:prstGeom prst="righ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345270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20000">
              <a:schemeClr val="bg2">
                <a:tint val="97000"/>
                <a:hueMod val="92000"/>
                <a:satMod val="169000"/>
                <a:lumMod val="37000"/>
                <a:lumOff val="63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extBox 1"/>
          <p:cNvSpPr txBox="1"/>
          <p:nvPr/>
        </p:nvSpPr>
        <p:spPr>
          <a:xfrm>
            <a:off x="4976947" y="182880"/>
            <a:ext cx="2586447" cy="400110"/>
          </a:xfrm>
          <a:prstGeom prst="rect">
            <a:avLst/>
          </a:prstGeom>
          <a:noFill/>
        </p:spPr>
        <p:txBody>
          <a:bodyPr wrap="square" rtlCol="0">
            <a:spAutoFit/>
          </a:bodyPr>
          <a:lstStyle/>
          <a:p>
            <a:r>
              <a:rPr lang="en-US" sz="2000" b="1" dirty="0" smtClean="0">
                <a:solidFill>
                  <a:schemeClr val="bg1">
                    <a:lumMod val="95000"/>
                    <a:lumOff val="5000"/>
                  </a:schemeClr>
                </a:solidFill>
              </a:rPr>
              <a:t>Exploring PubMed</a:t>
            </a:r>
            <a:endParaRPr lang="en-US" sz="2000" b="1" dirty="0">
              <a:solidFill>
                <a:schemeClr val="bg1">
                  <a:lumMod val="95000"/>
                  <a:lumOff val="5000"/>
                </a:schemeClr>
              </a:solidFill>
            </a:endParaRPr>
          </a:p>
        </p:txBody>
      </p:sp>
      <p:sp>
        <p:nvSpPr>
          <p:cNvPr id="3" name="Rectangle 2"/>
          <p:cNvSpPr/>
          <p:nvPr/>
        </p:nvSpPr>
        <p:spPr>
          <a:xfrm>
            <a:off x="4539341" y="582990"/>
            <a:ext cx="3461657" cy="457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 name="TextBox 3"/>
          <p:cNvSpPr txBox="1"/>
          <p:nvPr/>
        </p:nvSpPr>
        <p:spPr>
          <a:xfrm>
            <a:off x="1188721" y="1528354"/>
            <a:ext cx="10319656" cy="1754326"/>
          </a:xfrm>
          <a:prstGeom prst="rect">
            <a:avLst/>
          </a:prstGeom>
          <a:noFill/>
        </p:spPr>
        <p:txBody>
          <a:bodyPr wrap="square" rtlCol="0">
            <a:spAutoFit/>
          </a:bodyPr>
          <a:lstStyle/>
          <a:p>
            <a:pPr marL="285750" indent="-285750">
              <a:buFont typeface="Arial" panose="020B0604020202020204" pitchFamily="34" charset="0"/>
              <a:buChar char="•"/>
            </a:pPr>
            <a:r>
              <a:rPr lang="en-US" dirty="0" smtClean="0"/>
              <a:t>As twitter contains highly unstructured data so for the verification of our work we will use PubMed as a source of structured data of ADR.</a:t>
            </a:r>
          </a:p>
          <a:p>
            <a:pPr marL="285750" indent="-285750">
              <a:buFont typeface="Arial" panose="020B0604020202020204" pitchFamily="34" charset="0"/>
              <a:buChar char="•"/>
            </a:pPr>
            <a:r>
              <a:rPr lang="en-US" dirty="0" smtClean="0"/>
              <a:t>Primarily I have downloaded a file of 1.2 </a:t>
            </a:r>
            <a:r>
              <a:rPr lang="en-US" dirty="0" err="1" smtClean="0"/>
              <a:t>gb</a:t>
            </a:r>
            <a:r>
              <a:rPr lang="en-US" dirty="0" smtClean="0"/>
              <a:t> of opioid use case</a:t>
            </a:r>
            <a:r>
              <a:rPr lang="en-US" dirty="0" smtClean="0"/>
              <a:t>.</a:t>
            </a:r>
          </a:p>
          <a:p>
            <a:pPr marL="285750" indent="-285750">
              <a:buFont typeface="Arial" panose="020B0604020202020204" pitchFamily="34" charset="0"/>
              <a:buChar char="•"/>
            </a:pPr>
            <a:r>
              <a:rPr lang="en-US" dirty="0" smtClean="0"/>
              <a:t>The process is ongoing.</a:t>
            </a:r>
            <a:endParaRPr lang="en-US" dirty="0" smtClean="0"/>
          </a:p>
          <a:p>
            <a:endParaRPr lang="en-US" dirty="0" smtClean="0"/>
          </a:p>
          <a:p>
            <a:endParaRPr lang="en-US" dirty="0"/>
          </a:p>
        </p:txBody>
      </p:sp>
    </p:spTree>
    <p:extLst>
      <p:ext uri="{BB962C8B-B14F-4D97-AF65-F5344CB8AC3E}">
        <p14:creationId xmlns:p14="http://schemas.microsoft.com/office/powerpoint/2010/main" val="878245396"/>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
  <TotalTime>405</TotalTime>
  <Words>513</Words>
  <Application>Microsoft Office PowerPoint</Application>
  <PresentationFormat>Widescreen</PresentationFormat>
  <Paragraphs>61</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Century Gothic</vt:lpstr>
      <vt:lpstr>Times New Roman</vt:lpstr>
      <vt:lpstr>Wingdings 3</vt:lpstr>
      <vt:lpstr>Slice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33</cp:revision>
  <dcterms:created xsi:type="dcterms:W3CDTF">2018-03-20T15:58:57Z</dcterms:created>
  <dcterms:modified xsi:type="dcterms:W3CDTF">2018-03-22T18:20:47Z</dcterms:modified>
</cp:coreProperties>
</file>