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5" r:id="rId8"/>
    <p:sldId id="269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4D05-945A-4208-8403-C25751109A4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WfVaLtnYVN" TargetMode="External"/><Relationship Id="rId2" Type="http://schemas.openxmlformats.org/officeDocument/2006/relationships/hyperlink" Target="https://t.co/K8rmCagY9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google.com/cse/all" TargetMode="External"/><Relationship Id="rId2" Type="http://schemas.openxmlformats.org/officeDocument/2006/relationships/hyperlink" Target="https://www.drugabuse.gov/publications/research-reports/relationship-between-prescription-drug-abuse-heroin-use/increased-drug-availability-associated-increased-use-overdo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tamap.nlm.nih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0888" y="900546"/>
            <a:ext cx="679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time reporting system of pharmacovigilance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opioids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social media using artificial intelligence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2946" y="1823876"/>
            <a:ext cx="49553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/>
              <a:t>Jamiur</a:t>
            </a:r>
            <a:r>
              <a:rPr lang="en-US" b="1" dirty="0"/>
              <a:t> Rahman </a:t>
            </a:r>
            <a:r>
              <a:rPr lang="en-US" b="1" dirty="0" err="1" smtClean="0"/>
              <a:t>Rifat</a:t>
            </a:r>
            <a:endParaRPr lang="en-US" b="1" dirty="0" smtClean="0"/>
          </a:p>
          <a:p>
            <a:r>
              <a:rPr lang="en-US" dirty="0" smtClean="0"/>
              <a:t>Research Associate</a:t>
            </a:r>
            <a:endParaRPr lang="en-US" dirty="0"/>
          </a:p>
          <a:p>
            <a:r>
              <a:rPr lang="en-US" dirty="0" smtClean="0"/>
              <a:t>Department </a:t>
            </a:r>
            <a:r>
              <a:rPr lang="en-US" dirty="0"/>
              <a:t>of Computer Science and Engineering </a:t>
            </a:r>
          </a:p>
          <a:p>
            <a:r>
              <a:rPr lang="en-US" dirty="0"/>
              <a:t>Daffodil International </a:t>
            </a:r>
            <a:r>
              <a:rPr lang="en-US" dirty="0" smtClean="0"/>
              <a:t>University</a:t>
            </a:r>
          </a:p>
          <a:p>
            <a:endParaRPr lang="en-US" dirty="0" smtClean="0"/>
          </a:p>
          <a:p>
            <a:r>
              <a:rPr lang="en-US" b="1" dirty="0" err="1"/>
              <a:t>Sheak</a:t>
            </a:r>
            <a:r>
              <a:rPr lang="en-US" b="1" dirty="0"/>
              <a:t> </a:t>
            </a:r>
            <a:r>
              <a:rPr lang="en-US" b="1" dirty="0" err="1"/>
              <a:t>Rashed</a:t>
            </a:r>
            <a:r>
              <a:rPr lang="en-US" b="1" dirty="0"/>
              <a:t> </a:t>
            </a:r>
            <a:r>
              <a:rPr lang="en-US" b="1" dirty="0" err="1"/>
              <a:t>Haider</a:t>
            </a:r>
            <a:r>
              <a:rPr lang="en-US" b="1" dirty="0"/>
              <a:t> </a:t>
            </a:r>
            <a:r>
              <a:rPr lang="en-US" b="1" dirty="0" err="1"/>
              <a:t>Noori</a:t>
            </a:r>
            <a:r>
              <a:rPr lang="en-US" b="1" dirty="0"/>
              <a:t>, PhD </a:t>
            </a:r>
          </a:p>
          <a:p>
            <a:r>
              <a:rPr lang="en-US" dirty="0"/>
              <a:t>Associate Professor &amp; Associate Head</a:t>
            </a:r>
          </a:p>
          <a:p>
            <a:r>
              <a:rPr lang="en-US" dirty="0"/>
              <a:t>Department of Computer Science and Engineering </a:t>
            </a:r>
          </a:p>
          <a:p>
            <a:r>
              <a:rPr lang="en-US" dirty="0"/>
              <a:t>Daffodil International University</a:t>
            </a:r>
          </a:p>
          <a:p>
            <a:endParaRPr lang="en-US" dirty="0" smtClean="0"/>
          </a:p>
          <a:p>
            <a:r>
              <a:rPr lang="en-US" b="1" dirty="0" err="1"/>
              <a:t>Rashedul</a:t>
            </a:r>
            <a:r>
              <a:rPr lang="en-US" b="1" dirty="0"/>
              <a:t> Hasan, PhD </a:t>
            </a:r>
          </a:p>
          <a:p>
            <a:r>
              <a:rPr lang="en-US" dirty="0"/>
              <a:t>Postdoctoral Fellow</a:t>
            </a:r>
          </a:p>
          <a:p>
            <a:r>
              <a:rPr lang="en-US" dirty="0"/>
              <a:t>Office of Translational Sciences (OTS)</a:t>
            </a:r>
          </a:p>
          <a:p>
            <a:r>
              <a:rPr lang="en-US" dirty="0"/>
              <a:t>Center for Drug Evaluation and Research (CDER)</a:t>
            </a:r>
          </a:p>
          <a:p>
            <a:r>
              <a:rPr lang="en-US" dirty="0"/>
              <a:t>FDA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73" y="540327"/>
            <a:ext cx="51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Example of Illicit sale data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5855" y="1593273"/>
            <a:ext cx="10474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</a:t>
            </a:r>
            <a:r>
              <a:rPr lang="en-US" dirty="0" err="1"/>
              <a:t>oxycontin</a:t>
            </a:r>
            <a:r>
              <a:rPr lang="en-US" dirty="0"/>
              <a:t> online </a:t>
            </a:r>
            <a:r>
              <a:rPr lang="en-US" dirty="0" smtClean="0"/>
              <a:t>without</a:t>
            </a:r>
            <a:r>
              <a:rPr lang="en-US" dirty="0"/>
              <a:t> prescription https://t.co/1IZp6LFHGb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t.co/K8rmCagY9e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Buy Tramadol Online Video Looking for a tramadol? Not a problem! Buy tramadol online ==&amp;</a:t>
            </a:r>
            <a:r>
              <a:rPr lang="en-US" dirty="0" err="1"/>
              <a:t>gt</a:t>
            </a:r>
            <a:r>
              <a:rPr lang="en-US" dirty="0"/>
              <a:t>; http://company-arti https://t.co/yMtI3W1VY1 #</a:t>
            </a:r>
            <a:r>
              <a:rPr lang="en-US" dirty="0" smtClean="0"/>
              <a:t>Essay</a:t>
            </a:r>
          </a:p>
          <a:p>
            <a:endParaRPr lang="en-US" dirty="0"/>
          </a:p>
          <a:p>
            <a:r>
              <a:rPr lang="en-US" dirty="0"/>
              <a:t>take </a:t>
            </a:r>
            <a:r>
              <a:rPr lang="en-US" dirty="0" err="1"/>
              <a:t>DayQuail</a:t>
            </a:r>
            <a:r>
              <a:rPr lang="en-US" dirty="0"/>
              <a:t> or </a:t>
            </a:r>
            <a:r>
              <a:rPr lang="en-US" dirty="0" err="1"/>
              <a:t>Nightquail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t.co/WfVaLtnYVN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SorbetGroup</a:t>
            </a:r>
            <a:r>
              <a:rPr lang="en-US" dirty="0"/>
              <a:t> I recently bought your Hydro Skin Lip Therapy product.. But I spend more time trying to get it out the nozzle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Tulsans and Oklahomans who live nearby spend between $18.7 and nearly $21 million per year on heroin. That's </a:t>
            </a:r>
            <a:r>
              <a:rPr lang="en-US" dirty="0" smtClean="0"/>
              <a:t>money¦ </a:t>
            </a:r>
            <a:r>
              <a:rPr lang="en-US" dirty="0"/>
              <a:t>https://t.co/FmravN7Xse</a:t>
            </a:r>
          </a:p>
        </p:txBody>
      </p:sp>
    </p:spTree>
    <p:extLst>
      <p:ext uri="{BB962C8B-B14F-4D97-AF65-F5344CB8AC3E}">
        <p14:creationId xmlns:p14="http://schemas.microsoft.com/office/powerpoint/2010/main" val="130355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77636"/>
            <a:ext cx="109312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Pubmed</a:t>
            </a:r>
            <a:r>
              <a:rPr lang="en-US" sz="3600" b="1" dirty="0" smtClean="0"/>
              <a:t> Exploration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Using “Opioid” keyword we have downloaded approximately 1,11,000pubmed publications with abstract text and abstract title in xml format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Using the </a:t>
            </a:r>
            <a:r>
              <a:rPr lang="en-US" dirty="0" err="1" smtClean="0"/>
              <a:t>MetaMap</a:t>
            </a:r>
            <a:r>
              <a:rPr lang="en-US" dirty="0" smtClean="0"/>
              <a:t> [6] tool we have extracted the </a:t>
            </a:r>
            <a:r>
              <a:rPr lang="en-US" dirty="0" err="1" smtClean="0"/>
              <a:t>candidateCUI</a:t>
            </a:r>
            <a:r>
              <a:rPr lang="en-US" dirty="0" smtClean="0"/>
              <a:t> and their preferred names.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All </a:t>
            </a:r>
            <a:r>
              <a:rPr lang="en-US" dirty="0" err="1" smtClean="0"/>
              <a:t>candidateCUI</a:t>
            </a:r>
            <a:r>
              <a:rPr lang="en-US" dirty="0" smtClean="0"/>
              <a:t> which belongs to a certain Semantic types are regarded as ADRs.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The Semantic </a:t>
            </a:r>
            <a:r>
              <a:rPr lang="en-US" dirty="0" smtClean="0"/>
              <a:t>types considered are:  </a:t>
            </a:r>
            <a:r>
              <a:rPr lang="en-US" dirty="0"/>
              <a:t>injury or poisoning, pathologic </a:t>
            </a:r>
            <a:r>
              <a:rPr lang="en-US" dirty="0" err="1" smtClean="0"/>
              <a:t>function,cell</a:t>
            </a:r>
            <a:r>
              <a:rPr lang="en-US" dirty="0" smtClean="0"/>
              <a:t> </a:t>
            </a:r>
            <a:r>
              <a:rPr lang="en-US" dirty="0"/>
              <a:t>or molecular dysfunction, disease or syndrome, </a:t>
            </a:r>
            <a:r>
              <a:rPr lang="en-US" dirty="0" smtClean="0"/>
              <a:t>experimental model </a:t>
            </a:r>
            <a:r>
              <a:rPr lang="en-US" dirty="0"/>
              <a:t>of disease, finding, mental or behavioral </a:t>
            </a:r>
            <a:r>
              <a:rPr lang="en-US" dirty="0" err="1" smtClean="0"/>
              <a:t>dysfunction,neoplastic</a:t>
            </a:r>
            <a:r>
              <a:rPr lang="en-US" dirty="0" smtClean="0"/>
              <a:t> </a:t>
            </a:r>
            <a:r>
              <a:rPr lang="en-US" dirty="0"/>
              <a:t>process, signs or symptoms, mental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[7].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will take 11100 citations in our account (10% of the Actual data).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Will map all the ADRs found to </a:t>
            </a:r>
            <a:r>
              <a:rPr lang="en-US" dirty="0" err="1" smtClean="0"/>
              <a:t>MedDRA</a:t>
            </a:r>
            <a:r>
              <a:rPr lang="en-US" dirty="0" smtClean="0"/>
              <a:t> terms.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9" y="1066800"/>
            <a:ext cx="108896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https</a:t>
            </a:r>
            <a:r>
              <a:rPr lang="en-US" u="sng" dirty="0"/>
              <a:t>://www.drugabuse.gov /publications/research-reports/</a:t>
            </a:r>
            <a:r>
              <a:rPr lang="en-US" dirty="0"/>
              <a:t>medications-to-treat-opioid-addiction/how-much-does-opioid-treatment-cost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www.drugabuse.gov/publications/research-reports/relationship-between-prescription-drug-abuse-heroin-use/increased-drug-availability-associated-increased-use-overdose</a:t>
            </a:r>
            <a:endParaRPr lang="en-US" u="sng" dirty="0" smtClean="0"/>
          </a:p>
          <a:p>
            <a:pPr marL="342900" indent="-342900">
              <a:buAutoNum type="arabicPeriod"/>
            </a:pPr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dirty="0"/>
              <a:t>Inman, William, and Gillian Pearce. "Prescriber profile and post-marketing surveillance." </a:t>
            </a:r>
            <a:r>
              <a:rPr lang="en-US" i="1" dirty="0"/>
              <a:t>The Lancet</a:t>
            </a:r>
            <a:r>
              <a:rPr lang="en-US" dirty="0"/>
              <a:t> 342.8872 (1993): 658-661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Pimpalkhute</a:t>
            </a:r>
            <a:r>
              <a:rPr lang="en-US" dirty="0"/>
              <a:t>, </a:t>
            </a:r>
            <a:r>
              <a:rPr lang="en-US" dirty="0" err="1"/>
              <a:t>Pranoti</a:t>
            </a:r>
            <a:r>
              <a:rPr lang="en-US" dirty="0"/>
              <a:t>, et al. "Phonetic spelling filter for keyword selection in drug mention mining from social media." </a:t>
            </a:r>
            <a:r>
              <a:rPr lang="en-US" i="1" dirty="0"/>
              <a:t>AMIA Summits on Translational Science Proceedings</a:t>
            </a:r>
            <a:r>
              <a:rPr lang="en-US" dirty="0"/>
              <a:t> 2014 (2014): 90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https://cse.google.com/cse/all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https://metamap.nlm.nih.gov/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err="1"/>
              <a:t>Nikfarjam</a:t>
            </a:r>
            <a:r>
              <a:rPr lang="en-US" dirty="0"/>
              <a:t>, </a:t>
            </a:r>
            <a:r>
              <a:rPr lang="en-US" dirty="0" err="1"/>
              <a:t>Azadeh</a:t>
            </a:r>
            <a:r>
              <a:rPr lang="en-US" dirty="0"/>
              <a:t>, et al. "Pharmacovigilance from social media: mining adverse drug reaction mentions using sequence labeling with word embedding cluster features." </a:t>
            </a:r>
            <a:r>
              <a:rPr lang="en-US" i="1" dirty="0"/>
              <a:t>Journal of the American Medical Informatics Association</a:t>
            </a:r>
            <a:r>
              <a:rPr lang="en-US" dirty="0"/>
              <a:t> 22.3 (2015): 671-681.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1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582" y="789709"/>
            <a:ext cx="112221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Motivation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</a:t>
            </a:r>
            <a:r>
              <a:rPr lang="en-US" dirty="0" smtClean="0"/>
              <a:t>pioid </a:t>
            </a:r>
            <a:r>
              <a:rPr lang="en-US" dirty="0"/>
              <a:t>abuses and overdoses in the United States priced $78 billion in 2013. </a:t>
            </a:r>
            <a:r>
              <a:rPr lang="en-US" dirty="0" smtClean="0"/>
              <a:t>Out </a:t>
            </a:r>
            <a:r>
              <a:rPr lang="en-US" dirty="0"/>
              <a:t>of which only 3.6 percent or $2.8 billion was for </a:t>
            </a:r>
            <a:r>
              <a:rPr lang="en-US" dirty="0" smtClean="0"/>
              <a:t>treatment [1].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Opioid medication becomes tripled from 1991-2011 [2].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Unfortunately Less than 10% of ADRs are reported to FDA [3].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tweets per day is about 500 million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r>
              <a:rPr lang="en-US" sz="3600" b="1" dirty="0" smtClean="0"/>
              <a:t>Generating Keyword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Primarily  general names of 17  opioid drugs such as fentanyl, codeine and 11 opioid class names such as opioid medication, analgesics , pain medication were chosen.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To capture maximum amount of tweets we produced their phonetic spelling variants using 1 edit distance algorithm and python </a:t>
            </a:r>
            <a:r>
              <a:rPr lang="en-US" dirty="0" err="1" smtClean="0"/>
              <a:t>metaphone</a:t>
            </a:r>
            <a:r>
              <a:rPr lang="en-US" dirty="0" smtClean="0"/>
              <a:t> library [4].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Finally 167 keywords were selected manually from the variant list.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Selection procedure was guided by counting their google hits using google custom search engine API [5].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84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15304"/>
              </p:ext>
            </p:extLst>
          </p:nvPr>
        </p:nvGraphicFramePr>
        <p:xfrm>
          <a:off x="1962727" y="636539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04064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1533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Drug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variants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9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Tramadol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Tramadoll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tramadel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Morphine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Morfine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Morphin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2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Codene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280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3055" y="4973781"/>
            <a:ext cx="9105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Collection 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Twitter Stream API was used and from (15 February 2018-24 April 2018) data were collected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total of 166723 tweets were downloaded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3055" y="2784764"/>
            <a:ext cx="10411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LauLoiacono</a:t>
            </a:r>
            <a:r>
              <a:rPr lang="en-US" dirty="0"/>
              <a:t> @</a:t>
            </a:r>
            <a:r>
              <a:rPr lang="en-US" dirty="0" err="1"/>
              <a:t>JandricRadmila</a:t>
            </a:r>
            <a:r>
              <a:rPr lang="en-US" dirty="0"/>
              <a:t> I had to raise slow down &amp; rest cause of stronger pains this </a:t>
            </a:r>
            <a:r>
              <a:rPr lang="en-US" dirty="0" err="1"/>
              <a:t>lasr</a:t>
            </a:r>
            <a:r>
              <a:rPr lang="en-US" dirty="0"/>
              <a:t> week. More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Morphin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 </a:t>
            </a:r>
            <a:r>
              <a:rPr lang="en-US" dirty="0"/>
              <a:t>have already had several operations of the vertebral column and I'm going to have it others in the coming months..</a:t>
            </a:r>
          </a:p>
          <a:p>
            <a:r>
              <a:rPr lang="en-US" dirty="0"/>
              <a:t>@</a:t>
            </a:r>
            <a:r>
              <a:rPr lang="en-US" dirty="0" err="1"/>
              <a:t>GiuScigliano</a:t>
            </a:r>
            <a:r>
              <a:rPr lang="en-US" dirty="0"/>
              <a:t> GIVE ME SOME </a:t>
            </a:r>
            <a:r>
              <a:rPr lang="en-US" dirty="0">
                <a:solidFill>
                  <a:srgbClr val="FF0000"/>
                </a:solidFill>
              </a:rPr>
              <a:t>MORFINE.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1149927"/>
            <a:ext cx="10654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Annotation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68204 tweets were taken primarily for annotation.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The annotation span consist of three fields (drug name, ADR, indication)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ADR (Adverse drug reactions) is the negative effect of a drug after it has been consumed.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Indication is the cause or physical state for which a drug is prescribed by the physician.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preprocessing which includes (keeping tweets of English language, removing duplicated tweets, removing tweets containing web links, removing retweets).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At last we got 4633 tweets for manual annotation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annotation we got 98 tweets containing either ADR(89) or indication(9)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8982" y="498764"/>
            <a:ext cx="342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Example of ADRs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673" y="1537855"/>
            <a:ext cx="10589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nagamomkai</a:t>
            </a:r>
            <a:r>
              <a:rPr lang="en-US" dirty="0"/>
              <a:t> @</a:t>
            </a:r>
            <a:r>
              <a:rPr lang="en-US" dirty="0" err="1"/>
              <a:t>AndruwuS</a:t>
            </a:r>
            <a:r>
              <a:rPr lang="en-US" dirty="0"/>
              <a:t> @</a:t>
            </a:r>
            <a:r>
              <a:rPr lang="en-US" dirty="0" err="1"/>
              <a:t>Aaronlosre</a:t>
            </a:r>
            <a:r>
              <a:rPr lang="en-US" dirty="0"/>
              <a:t> my friend is a fucking </a:t>
            </a:r>
            <a:r>
              <a:rPr lang="en-US" b="1" dirty="0">
                <a:solidFill>
                  <a:srgbClr val="FF0000"/>
                </a:solidFill>
              </a:rPr>
              <a:t>oxy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(drug name) fiend (idk why because that shits expensive) and her </a:t>
            </a:r>
            <a:r>
              <a:rPr lang="en-US" b="1" dirty="0">
                <a:solidFill>
                  <a:srgbClr val="FF0000"/>
                </a:solidFill>
              </a:rPr>
              <a:t>nose bleeds </a:t>
            </a:r>
            <a:r>
              <a:rPr lang="en-US" dirty="0"/>
              <a:t>(ADR) lots too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@Benjih1: Misplaced a vial of </a:t>
            </a:r>
            <a:r>
              <a:rPr lang="en-US" b="1" dirty="0">
                <a:solidFill>
                  <a:srgbClr val="FF0000"/>
                </a:solidFill>
              </a:rPr>
              <a:t>morphine</a:t>
            </a:r>
            <a:r>
              <a:rPr lang="en-US" dirty="0"/>
              <a:t> (drug name) today. Turns out it causes quite a </a:t>
            </a:r>
            <a:r>
              <a:rPr lang="en-US" b="1" dirty="0">
                <a:solidFill>
                  <a:srgbClr val="FF0000"/>
                </a:solidFill>
              </a:rPr>
              <a:t>commotion</a:t>
            </a:r>
            <a:r>
              <a:rPr lang="en-US" dirty="0"/>
              <a:t>...(ADR)</a:t>
            </a:r>
          </a:p>
          <a:p>
            <a:endParaRPr lang="en-US" dirty="0"/>
          </a:p>
          <a:p>
            <a:r>
              <a:rPr lang="en-US" dirty="0"/>
              <a:t>Have ambiguous </a:t>
            </a:r>
            <a:r>
              <a:rPr lang="en-US" dirty="0" err="1"/>
              <a:t>genitalia?You</a:t>
            </a:r>
            <a:r>
              <a:rPr lang="en-US" dirty="0"/>
              <a:t> probably have</a:t>
            </a:r>
            <a:r>
              <a:rPr lang="en-US" b="1" dirty="0">
                <a:solidFill>
                  <a:srgbClr val="FF0000"/>
                </a:solidFill>
              </a:rPr>
              <a:t> Toxic Shock Syndrome </a:t>
            </a:r>
            <a:r>
              <a:rPr lang="en-US" dirty="0"/>
              <a:t>(Indication).This causes a total eclipse of the </a:t>
            </a:r>
            <a:r>
              <a:rPr lang="en-US" dirty="0" err="1"/>
              <a:t>heart.Try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Methadone</a:t>
            </a:r>
            <a:r>
              <a:rPr lang="en-US" dirty="0"/>
              <a:t> (drug name)   note: please check whether this annotation is correct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1273"/>
            <a:ext cx="10681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Mapping to </a:t>
            </a:r>
            <a:r>
              <a:rPr lang="en-US" sz="3600" b="1" dirty="0" err="1" smtClean="0"/>
              <a:t>MedDRA</a:t>
            </a:r>
            <a:r>
              <a:rPr lang="en-US" sz="3600" b="1" dirty="0" smtClean="0"/>
              <a:t> terms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mapping the annotated ADR/indication to UMLS concept id (</a:t>
            </a:r>
            <a:r>
              <a:rPr lang="en-US" dirty="0" err="1" smtClean="0"/>
              <a:t>MedDRA</a:t>
            </a:r>
            <a:r>
              <a:rPr lang="en-US" dirty="0"/>
              <a:t> </a:t>
            </a:r>
            <a:r>
              <a:rPr lang="en-US" dirty="0" smtClean="0"/>
              <a:t>Terms) we have used UMLS REST API. This query returns a CUI value if the annotated text gets mapped to the </a:t>
            </a:r>
            <a:r>
              <a:rPr lang="en-US" dirty="0" err="1" smtClean="0"/>
              <a:t>MedDRA</a:t>
            </a:r>
            <a:r>
              <a:rPr lang="en-US" dirty="0" smtClean="0"/>
              <a:t> terms.</a:t>
            </a:r>
          </a:p>
          <a:p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    /search/</a:t>
            </a:r>
            <a:r>
              <a:rPr lang="en-US" dirty="0" err="1" smtClean="0">
                <a:solidFill>
                  <a:srgbClr val="FF0000"/>
                </a:solidFill>
              </a:rPr>
              <a:t>current?string</a:t>
            </a:r>
            <a:r>
              <a:rPr lang="en-US" dirty="0" smtClean="0">
                <a:solidFill>
                  <a:srgbClr val="FF0000"/>
                </a:solidFill>
              </a:rPr>
              <a:t>="+”amnesia”+"&amp;sabs=</a:t>
            </a:r>
            <a:r>
              <a:rPr lang="en-US" dirty="0" err="1" smtClean="0">
                <a:solidFill>
                  <a:srgbClr val="FF0000"/>
                </a:solidFill>
              </a:rPr>
              <a:t>MDR&amp;searchType</a:t>
            </a:r>
            <a:r>
              <a:rPr lang="en-US" dirty="0" smtClean="0">
                <a:solidFill>
                  <a:srgbClr val="FF0000"/>
                </a:solidFill>
              </a:rPr>
              <a:t>=exact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Later on for finding the LLTs and PTs terms we have used another API using the cui value found from previous query</a:t>
            </a:r>
          </a:p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"/rest/content/"+'current'+"/CUI/"+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(cui)+'/</a:t>
            </a:r>
            <a:r>
              <a:rPr lang="en-US" dirty="0" err="1" smtClean="0">
                <a:solidFill>
                  <a:srgbClr val="FF0000"/>
                </a:solidFill>
              </a:rPr>
              <a:t>atoms?sabs</a:t>
            </a:r>
            <a:r>
              <a:rPr lang="en-US" dirty="0" smtClean="0">
                <a:solidFill>
                  <a:srgbClr val="FF0000"/>
                </a:solidFill>
              </a:rPr>
              <a:t>=MDR‘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80292"/>
              </p:ext>
            </p:extLst>
          </p:nvPr>
        </p:nvGraphicFramePr>
        <p:xfrm>
          <a:off x="2038927" y="402767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8748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10050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6333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70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annotated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 to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LLTs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PTs found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8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90655" y="228600"/>
            <a:ext cx="983673" cy="1316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167 Names as keyword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8290" y="207818"/>
            <a:ext cx="1052945" cy="1357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“opioid” as keyword</a:t>
            </a:r>
          </a:p>
        </p:txBody>
      </p:sp>
      <p:sp>
        <p:nvSpPr>
          <p:cNvPr id="8" name="Can 7"/>
          <p:cNvSpPr/>
          <p:nvPr/>
        </p:nvSpPr>
        <p:spPr>
          <a:xfrm>
            <a:off x="1903668" y="1063523"/>
            <a:ext cx="1357746" cy="137159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stream API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8998526" y="1077191"/>
            <a:ext cx="1510146" cy="14581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Citations( approximately 1,11,000)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273" y="5054950"/>
            <a:ext cx="1454727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Annotation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0551" y="4021235"/>
            <a:ext cx="1482436" cy="1233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82749" y="2912848"/>
            <a:ext cx="1330037" cy="69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MetaMap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0763" y="4197317"/>
            <a:ext cx="1745673" cy="177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Candidate CUI &amp; Preferred Terms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ADRs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25546" y="4019802"/>
            <a:ext cx="1454727" cy="637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68204 tweets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4755" y="2290739"/>
            <a:ext cx="1482436" cy="651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98519 tweets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8" idx="3"/>
            <a:endCxn id="24" idx="0"/>
          </p:cNvCxnSpPr>
          <p:nvPr/>
        </p:nvCxnSpPr>
        <p:spPr>
          <a:xfrm rot="5400000">
            <a:off x="1525386" y="2962647"/>
            <a:ext cx="1584680" cy="52963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2855407" y="2435122"/>
            <a:ext cx="673678" cy="277491"/>
          </a:xfrm>
          <a:prstGeom prst="bentConnector3">
            <a:avLst>
              <a:gd name="adj1" fmla="val 643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3"/>
            <a:endCxn id="11" idx="1"/>
          </p:cNvCxnSpPr>
          <p:nvPr/>
        </p:nvCxnSpPr>
        <p:spPr>
          <a:xfrm>
            <a:off x="2780273" y="4338457"/>
            <a:ext cx="750278" cy="29930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11" idx="0"/>
          </p:cNvCxnSpPr>
          <p:nvPr/>
        </p:nvCxnSpPr>
        <p:spPr>
          <a:xfrm>
            <a:off x="4265973" y="2941902"/>
            <a:ext cx="5796" cy="10793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10" idx="0"/>
          </p:cNvCxnSpPr>
          <p:nvPr/>
        </p:nvCxnSpPr>
        <p:spPr>
          <a:xfrm>
            <a:off x="2052910" y="4657111"/>
            <a:ext cx="5727" cy="3978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  <a:endCxn id="12" idx="0"/>
          </p:cNvCxnSpPr>
          <p:nvPr/>
        </p:nvCxnSpPr>
        <p:spPr>
          <a:xfrm flipH="1">
            <a:off x="9747768" y="2535379"/>
            <a:ext cx="5831" cy="3774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  <a:endCxn id="13" idx="0"/>
          </p:cNvCxnSpPr>
          <p:nvPr/>
        </p:nvCxnSpPr>
        <p:spPr>
          <a:xfrm>
            <a:off x="9747768" y="3605576"/>
            <a:ext cx="5832" cy="5917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1"/>
            <a:endCxn id="8" idx="4"/>
          </p:cNvCxnSpPr>
          <p:nvPr/>
        </p:nvCxnSpPr>
        <p:spPr>
          <a:xfrm rot="10800000" flipV="1">
            <a:off x="3261415" y="886691"/>
            <a:ext cx="1629241" cy="86263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7" idx="3"/>
            <a:endCxn id="9" idx="2"/>
          </p:cNvCxnSpPr>
          <p:nvPr/>
        </p:nvCxnSpPr>
        <p:spPr>
          <a:xfrm>
            <a:off x="7121235" y="886691"/>
            <a:ext cx="1877291" cy="91959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35954" y="2353084"/>
            <a:ext cx="2092036" cy="105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4907" y="2616320"/>
            <a:ext cx="20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to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MedDRA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terms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using UMLS REST API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/>
          <p:cNvCxnSpPr>
            <a:stCxn id="13" idx="1"/>
            <a:endCxn id="23" idx="3"/>
          </p:cNvCxnSpPr>
          <p:nvPr/>
        </p:nvCxnSpPr>
        <p:spPr>
          <a:xfrm rot="10800000">
            <a:off x="8027991" y="2879556"/>
            <a:ext cx="852773" cy="220445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23" idx="1"/>
          </p:cNvCxnSpPr>
          <p:nvPr/>
        </p:nvCxnSpPr>
        <p:spPr>
          <a:xfrm flipV="1">
            <a:off x="2797992" y="2879556"/>
            <a:ext cx="3137962" cy="2524456"/>
          </a:xfrm>
          <a:prstGeom prst="bentConnector3">
            <a:avLst>
              <a:gd name="adj1" fmla="val 83114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7988" y="4350327"/>
            <a:ext cx="1808018" cy="65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7439" y="449926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35954" y="5694957"/>
            <a:ext cx="1808018" cy="52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68290" y="5871846"/>
            <a:ext cx="180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classification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97898" y="5960894"/>
            <a:ext cx="3126158" cy="90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786000" y="4760302"/>
            <a:ext cx="3231988" cy="960932"/>
          </a:xfrm>
          <a:prstGeom prst="bentConnector3">
            <a:avLst>
              <a:gd name="adj1" fmla="val 8858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>
            <a:off x="8674459" y="1048137"/>
            <a:ext cx="1510146" cy="14581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Citations( approximately 1,11,000)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273" y="5054950"/>
            <a:ext cx="1454727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Annotation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0551" y="4021235"/>
            <a:ext cx="1482436" cy="1233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4459" y="3087386"/>
            <a:ext cx="1745673" cy="177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Candidate CUI &amp; Preferred Terms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ADRs using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MetaMap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Elbow Connector 42"/>
          <p:cNvCxnSpPr>
            <a:stCxn id="8" idx="3"/>
            <a:endCxn id="24" idx="0"/>
          </p:cNvCxnSpPr>
          <p:nvPr/>
        </p:nvCxnSpPr>
        <p:spPr>
          <a:xfrm rot="5400000">
            <a:off x="1525386" y="2962647"/>
            <a:ext cx="1584680" cy="52963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9" idx="2"/>
          </p:cNvCxnSpPr>
          <p:nvPr/>
        </p:nvCxnSpPr>
        <p:spPr>
          <a:xfrm>
            <a:off x="2855407" y="2435122"/>
            <a:ext cx="814305" cy="413795"/>
          </a:xfrm>
          <a:prstGeom prst="bentConnector3">
            <a:avLst>
              <a:gd name="adj1" fmla="val 2361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5"/>
            <a:endCxn id="11" idx="1"/>
          </p:cNvCxnSpPr>
          <p:nvPr/>
        </p:nvCxnSpPr>
        <p:spPr>
          <a:xfrm>
            <a:off x="2653550" y="4350122"/>
            <a:ext cx="877001" cy="28764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230556" y="3214067"/>
            <a:ext cx="16919" cy="8320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10" idx="0"/>
          </p:cNvCxnSpPr>
          <p:nvPr/>
        </p:nvCxnSpPr>
        <p:spPr>
          <a:xfrm>
            <a:off x="2052910" y="4657111"/>
            <a:ext cx="5727" cy="3978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1"/>
            <a:endCxn id="8" idx="4"/>
          </p:cNvCxnSpPr>
          <p:nvPr/>
        </p:nvCxnSpPr>
        <p:spPr>
          <a:xfrm rot="10800000" flipV="1">
            <a:off x="3261415" y="886691"/>
            <a:ext cx="1629241" cy="86263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3" idx="3"/>
            <a:endCxn id="9" idx="2"/>
          </p:cNvCxnSpPr>
          <p:nvPr/>
        </p:nvCxnSpPr>
        <p:spPr>
          <a:xfrm>
            <a:off x="7685809" y="937313"/>
            <a:ext cx="988650" cy="839918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1"/>
            <a:endCxn id="38" idx="3"/>
          </p:cNvCxnSpPr>
          <p:nvPr/>
        </p:nvCxnSpPr>
        <p:spPr>
          <a:xfrm rot="10800000">
            <a:off x="7813245" y="2747293"/>
            <a:ext cx="861214" cy="12267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23" idx="1"/>
          </p:cNvCxnSpPr>
          <p:nvPr/>
        </p:nvCxnSpPr>
        <p:spPr>
          <a:xfrm flipV="1">
            <a:off x="2797992" y="2879556"/>
            <a:ext cx="3137962" cy="2524456"/>
          </a:xfrm>
          <a:prstGeom prst="bentConnector3">
            <a:avLst>
              <a:gd name="adj1" fmla="val 83114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64606" y="5946501"/>
            <a:ext cx="3171348" cy="2883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786000" y="4760302"/>
            <a:ext cx="3231988" cy="960932"/>
          </a:xfrm>
          <a:prstGeom prst="bentConnector3">
            <a:avLst>
              <a:gd name="adj1" fmla="val 8858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4890656" y="609599"/>
            <a:ext cx="1365900" cy="65542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as keyword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5991403" y="4430143"/>
            <a:ext cx="1947252" cy="62480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6319909" y="609599"/>
            <a:ext cx="1365900" cy="65542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“opioid” as keyword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5958699" y="5636840"/>
            <a:ext cx="1979955" cy="57993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5955970" y="2280519"/>
            <a:ext cx="1857275" cy="93354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MedDRA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terms using UMLS REST API</a:t>
            </a:r>
          </a:p>
          <a:p>
            <a:pPr lvl="0"/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931805" y="1491170"/>
            <a:ext cx="1335633" cy="92412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Downloading tweets using stream API</a:t>
            </a:r>
            <a:endParaRPr lang="en-US" sz="1600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1353583" y="4070944"/>
            <a:ext cx="1444408" cy="55835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68204 tweets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Data 38"/>
          <p:cNvSpPr/>
          <p:nvPr/>
        </p:nvSpPr>
        <p:spPr>
          <a:xfrm>
            <a:off x="3525271" y="2517807"/>
            <a:ext cx="1444408" cy="6622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98519 tweets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3420" y="4450158"/>
            <a:ext cx="166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ADR using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0637" y="5668530"/>
            <a:ext cx="134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9429532" y="2544181"/>
            <a:ext cx="206" cy="5432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8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 modeling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To identify illegal sale of opioid drug.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All the 166723 tweets were our sample space.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preprocessing which includes (keeping only English language text, removing Unicode from the text, removing Hashtags words starting with # or @ sign, removing duplicates, keeping external web links at different column) we got 60140 tweets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applied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 on those tweets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947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Rifat</cp:lastModifiedBy>
  <cp:revision>66</cp:revision>
  <dcterms:created xsi:type="dcterms:W3CDTF">2018-05-21T14:16:43Z</dcterms:created>
  <dcterms:modified xsi:type="dcterms:W3CDTF">2022-04-19T20:12:57Z</dcterms:modified>
</cp:coreProperties>
</file>