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3" r:id="rId4"/>
    <p:sldId id="257" r:id="rId5"/>
    <p:sldId id="274" r:id="rId6"/>
    <p:sldId id="266" r:id="rId7"/>
    <p:sldId id="267" r:id="rId8"/>
    <p:sldId id="269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91" r:id="rId18"/>
    <p:sldId id="289" r:id="rId19"/>
    <p:sldId id="29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80C535"/>
    <a:srgbClr val="00D05E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A518F-A646-4EED-BDA2-4B5B7117ED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48248-D60B-404F-BC0A-57B5EDCB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48248-D60B-404F-BC0A-57B5EDCB00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48248-D60B-404F-BC0A-57B5EDCB00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48248-D60B-404F-BC0A-57B5EDCB00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6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48248-D60B-404F-BC0A-57B5EDCB00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4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4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4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E012-07A1-4138-B0EC-7DD9E7D9CF6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650D-79F4-4772-A71E-75EE454B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37" y="1272454"/>
            <a:ext cx="5651500" cy="218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91" y="3456854"/>
            <a:ext cx="1737591" cy="18915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0"/>
            <a:ext cx="20465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60660" y="0"/>
            <a:ext cx="856343" cy="6858000"/>
          </a:xfrm>
          <a:prstGeom prst="rect">
            <a:avLst/>
          </a:prstGeom>
          <a:solidFill>
            <a:srgbClr val="00D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K-Nearest Neighbors 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cont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…)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609EA24-624A-4544-8004-34C6A2659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19" y="2903508"/>
            <a:ext cx="3704350" cy="3111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C3718-2741-416B-B787-37EBDC21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2903508"/>
            <a:ext cx="4718570" cy="3111631"/>
          </a:xfrm>
          <a:prstGeom prst="rect">
            <a:avLst/>
          </a:prstGeom>
        </p:spPr>
      </p:pic>
      <p:sp>
        <p:nvSpPr>
          <p:cNvPr id="10" name="Arrow: Right 6">
            <a:extLst>
              <a:ext uri="{FF2B5EF4-FFF2-40B4-BE49-F238E27FC236}">
                <a16:creationId xmlns:a16="http://schemas.microsoft.com/office/drawing/2014/main" id="{FC64BFC4-10C5-4BE1-B17C-CBAC761F531B}"/>
              </a:ext>
            </a:extLst>
          </p:cNvPr>
          <p:cNvSpPr/>
          <p:nvPr/>
        </p:nvSpPr>
        <p:spPr>
          <a:xfrm>
            <a:off x="5447150" y="4187258"/>
            <a:ext cx="721217" cy="544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Naive Bayes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70F9AC3-3CF3-4C3A-88DC-4895F2E61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3056505"/>
            <a:ext cx="5829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Naive Bayes 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cont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…)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1AEB7CD-3F9D-46C0-A64F-3681F2CC5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464" y="2272939"/>
            <a:ext cx="4900856" cy="3997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A8F1A-1F70-4FA8-B791-57C0BBFBD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14" y="2272939"/>
            <a:ext cx="5180553" cy="39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Naive Bayes 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cont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…)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B4F0AF1-CC74-4BEA-B73A-8EC4317A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286" y="2245847"/>
            <a:ext cx="4561216" cy="2042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C0D0BA-589D-483E-9147-ED9D9301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835" y="2347050"/>
            <a:ext cx="4272936" cy="1840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3E218-8401-4D02-911E-4F18B91B3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4513269"/>
            <a:ext cx="6915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Naive Bayes 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cont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…)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F1BD3D84-9234-493C-98C2-C7FF02367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613" y="2135981"/>
            <a:ext cx="4251643" cy="3746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B3D689-D404-4516-816A-3D6366FB8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33" y="2135981"/>
            <a:ext cx="4251643" cy="35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Naive Bayes 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cont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…)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F88A9E73-D048-41B1-A129-F31B0CEC0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543" y="2005167"/>
            <a:ext cx="4206540" cy="4021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67D97D-1E4A-41C8-BFC6-212D5CE1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86" y="2005167"/>
            <a:ext cx="4507854" cy="40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Naive Bayes 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cont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…)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2215CDD0-0EF4-43DF-BD9C-1B3B0F3CB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257" y="2253961"/>
            <a:ext cx="4343080" cy="3605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A5568B-3BB1-400F-9262-CDC60C97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3961"/>
            <a:ext cx="5181227" cy="360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Support Vector Machine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cont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…)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" y="1687079"/>
            <a:ext cx="4839489" cy="440892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079"/>
            <a:ext cx="4724400" cy="42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5029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	Output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3290"/>
              </p:ext>
            </p:extLst>
          </p:nvPr>
        </p:nvGraphicFramePr>
        <p:xfrm>
          <a:off x="762089" y="1149926"/>
          <a:ext cx="6123618" cy="3143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817">
                  <a:extLst>
                    <a:ext uri="{9D8B030D-6E8A-4147-A177-3AD203B41FA5}">
                      <a16:colId xmlns:a16="http://schemas.microsoft.com/office/drawing/2014/main" val="3257904668"/>
                    </a:ext>
                  </a:extLst>
                </a:gridCol>
                <a:gridCol w="1229434">
                  <a:extLst>
                    <a:ext uri="{9D8B030D-6E8A-4147-A177-3AD203B41FA5}">
                      <a16:colId xmlns:a16="http://schemas.microsoft.com/office/drawing/2014/main" val="1275071533"/>
                    </a:ext>
                  </a:extLst>
                </a:gridCol>
                <a:gridCol w="1229434">
                  <a:extLst>
                    <a:ext uri="{9D8B030D-6E8A-4147-A177-3AD203B41FA5}">
                      <a16:colId xmlns:a16="http://schemas.microsoft.com/office/drawing/2014/main" val="2031481164"/>
                    </a:ext>
                  </a:extLst>
                </a:gridCol>
                <a:gridCol w="1220930">
                  <a:extLst>
                    <a:ext uri="{9D8B030D-6E8A-4147-A177-3AD203B41FA5}">
                      <a16:colId xmlns:a16="http://schemas.microsoft.com/office/drawing/2014/main" val="3213944252"/>
                    </a:ext>
                  </a:extLst>
                </a:gridCol>
                <a:gridCol w="1217003">
                  <a:extLst>
                    <a:ext uri="{9D8B030D-6E8A-4147-A177-3AD203B41FA5}">
                      <a16:colId xmlns:a16="http://schemas.microsoft.com/office/drawing/2014/main" val="3015189622"/>
                    </a:ext>
                  </a:extLst>
                </a:gridCol>
              </a:tblGrid>
              <a:tr h="73693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Gill Sans MT" panose="020B0502020104020203" pitchFamily="34" charset="0"/>
                        </a:rPr>
                        <a:t>Train:Test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ill Sans MT" panose="020B0502020104020203" pitchFamily="34" charset="0"/>
                        </a:rPr>
                        <a:t>Model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ill Sans MT" panose="020B0502020104020203" pitchFamily="34" charset="0"/>
                        </a:rPr>
                        <a:t>Precision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ill Sans MT" panose="020B0502020104020203" pitchFamily="34" charset="0"/>
                        </a:rPr>
                        <a:t>Recall</a:t>
                      </a:r>
                      <a:endParaRPr lang="en-US" sz="18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ill Sans MT" panose="020B0502020104020203" pitchFamily="34" charset="0"/>
                        </a:rPr>
                        <a:t>F1</a:t>
                      </a:r>
                      <a:endParaRPr lang="en-US" sz="180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0867488"/>
                  </a:ext>
                </a:extLst>
              </a:tr>
              <a:tr h="731910"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</a:rPr>
                        <a:t>    70:30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ill Sans MT" panose="020B0502020104020203" pitchFamily="34" charset="0"/>
                        </a:rPr>
                        <a:t>Naïve Bayes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ill Sans MT" panose="020B0502020104020203" pitchFamily="34" charset="0"/>
                        </a:rPr>
                        <a:t>.</a:t>
                      </a:r>
                      <a:r>
                        <a:rPr lang="en-US" sz="1800" dirty="0" smtClean="0">
                          <a:effectLst/>
                          <a:latin typeface="Gill Sans MT" panose="020B0502020104020203" pitchFamily="34" charset="0"/>
                        </a:rPr>
                        <a:t>97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ill Sans MT" panose="020B0502020104020203" pitchFamily="34" charset="0"/>
                        </a:rPr>
                        <a:t>.</a:t>
                      </a:r>
                      <a:r>
                        <a:rPr lang="en-US" sz="1800" dirty="0" smtClean="0">
                          <a:effectLst/>
                          <a:latin typeface="Gill Sans MT" panose="020B0502020104020203" pitchFamily="34" charset="0"/>
                        </a:rPr>
                        <a:t>81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Gill Sans MT" panose="020B0502020104020203" pitchFamily="34" charset="0"/>
                        </a:rPr>
                        <a:t>.88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088610"/>
                  </a:ext>
                </a:extLst>
              </a:tr>
              <a:tr h="837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ill Sans MT" panose="020B0502020104020203" pitchFamily="34" charset="0"/>
                        </a:rPr>
                        <a:t>KNN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Gill Sans MT" panose="020B0502020104020203" pitchFamily="34" charset="0"/>
                          <a:ea typeface="+mn-ea"/>
                        </a:rPr>
                        <a:t>0.99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Gill Sans MT" panose="020B0502020104020203" pitchFamily="34" charset="0"/>
                        </a:rPr>
                        <a:t>0.83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Gill Sans MT" panose="020B0502020104020203" pitchFamily="34" charset="0"/>
                        </a:rPr>
                        <a:t>0.90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8877875"/>
                  </a:ext>
                </a:extLst>
              </a:tr>
              <a:tr h="837424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</a:rPr>
                        <a:t>SVM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</a:rPr>
                        <a:t>0.97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</a:rPr>
                        <a:t>0.90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</a:rPr>
                        <a:t>0.93</a:t>
                      </a:r>
                      <a:endParaRPr lang="en-US" sz="18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26028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60" y="1149927"/>
            <a:ext cx="304842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	Output </a:t>
            </a:r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(</a:t>
            </a:r>
            <a:r>
              <a:rPr lang="en-US" sz="3600" dirty="0" err="1">
                <a:solidFill>
                  <a:schemeClr val="bg1"/>
                </a:solidFill>
                <a:latin typeface="Impact" panose="020B0806030902050204" pitchFamily="34" charset="0"/>
              </a:rPr>
              <a:t>cont</a:t>
            </a:r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32" y="1335011"/>
            <a:ext cx="3227886" cy="3162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26" y="1335011"/>
            <a:ext cx="325213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20465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60660" y="0"/>
            <a:ext cx="856343" cy="6858000"/>
          </a:xfrm>
          <a:prstGeom prst="rect">
            <a:avLst/>
          </a:prstGeom>
          <a:solidFill>
            <a:srgbClr val="00D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01587" y="1997839"/>
            <a:ext cx="660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B050"/>
                </a:solidFill>
                <a:latin typeface="Impact" panose="020B0806030902050204" pitchFamily="34" charset="0"/>
              </a:rPr>
              <a:t>Presentation On</a:t>
            </a:r>
          </a:p>
          <a:p>
            <a:pPr algn="ctr"/>
            <a:r>
              <a:rPr lang="en-US" sz="4800" dirty="0" smtClean="0">
                <a:solidFill>
                  <a:srgbClr val="00B050"/>
                </a:solidFill>
                <a:latin typeface="Impact" panose="020B0806030902050204" pitchFamily="34" charset="0"/>
              </a:rPr>
              <a:t>Credit card </a:t>
            </a:r>
            <a:r>
              <a:rPr lang="en-US" sz="4800" dirty="0" smtClean="0">
                <a:solidFill>
                  <a:srgbClr val="FF3F3F"/>
                </a:solidFill>
                <a:latin typeface="Impact" panose="020B0806030902050204" pitchFamily="34" charset="0"/>
              </a:rPr>
              <a:t>fraud </a:t>
            </a:r>
            <a:r>
              <a:rPr lang="en-US" sz="4800" dirty="0" smtClean="0">
                <a:solidFill>
                  <a:srgbClr val="00B050"/>
                </a:solidFill>
                <a:latin typeface="Impact" panose="020B0806030902050204" pitchFamily="34" charset="0"/>
              </a:rPr>
              <a:t>detection using Machine Learning</a:t>
            </a:r>
            <a:endParaRPr lang="en-US" sz="48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1325563"/>
          </a:xfrm>
          <a:solidFill>
            <a:srgbClr val="00B05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    References 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631449"/>
            <a:ext cx="10515600" cy="443552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Gill Sans MT" panose="020B0502020104020203" pitchFamily="34" charset="0"/>
              </a:rPr>
              <a:t> </a:t>
            </a:r>
            <a:r>
              <a:rPr lang="en-US" sz="1800" dirty="0" err="1">
                <a:latin typeface="Gill Sans MT" panose="020B0502020104020203" pitchFamily="34" charset="0"/>
              </a:rPr>
              <a:t>Awoyemi</a:t>
            </a:r>
            <a:r>
              <a:rPr lang="en-US" sz="1800" dirty="0">
                <a:latin typeface="Gill Sans MT" panose="020B0502020104020203" pitchFamily="34" charset="0"/>
              </a:rPr>
              <a:t>, John O., Adebayo O. </a:t>
            </a:r>
            <a:r>
              <a:rPr lang="en-US" sz="1800" dirty="0" err="1">
                <a:latin typeface="Gill Sans MT" panose="020B0502020104020203" pitchFamily="34" charset="0"/>
              </a:rPr>
              <a:t>Adetunmbi</a:t>
            </a:r>
            <a:r>
              <a:rPr lang="en-US" sz="1800" dirty="0">
                <a:latin typeface="Gill Sans MT" panose="020B0502020104020203" pitchFamily="34" charset="0"/>
              </a:rPr>
              <a:t>, and Samuel A. </a:t>
            </a:r>
            <a:r>
              <a:rPr lang="en-US" sz="1800" dirty="0" err="1">
                <a:latin typeface="Gill Sans MT" panose="020B0502020104020203" pitchFamily="34" charset="0"/>
              </a:rPr>
              <a:t>Oluwadare</a:t>
            </a:r>
            <a:r>
              <a:rPr lang="en-US" sz="1800" dirty="0">
                <a:latin typeface="Gill Sans MT" panose="020B0502020104020203" pitchFamily="34" charset="0"/>
              </a:rPr>
              <a:t>. "Credit card fraud detection using machine learning techniques: A comparative analysis." Computing Networking and Informatics (ICCNI), 2017 International Conference on. IEEE, 2017.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latin typeface="Gill Sans MT" panose="020B0502020104020203" pitchFamily="34" charset="0"/>
              </a:rPr>
              <a:t>Pumsirirat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Apapan</a:t>
            </a:r>
            <a:r>
              <a:rPr lang="en-US" sz="1800" dirty="0">
                <a:latin typeface="Gill Sans MT" panose="020B0502020104020203" pitchFamily="34" charset="0"/>
              </a:rPr>
              <a:t>, and Liu Yan. "Credit Card Fraud Detection using Deep Learning based on Auto-Encoder and Restricted Boltzmann Machine." INTERNATIONAL JOURNAL OF ADVANCED COMPUTER SCIENCE AND APPLICATIONS 9.1 (2018): 18-25.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latin typeface="Gill Sans MT" panose="020B0502020104020203" pitchFamily="34" charset="0"/>
              </a:rPr>
              <a:t>Carneiro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Nuno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Gonçalo</a:t>
            </a:r>
            <a:r>
              <a:rPr lang="en-US" sz="1800" dirty="0">
                <a:latin typeface="Gill Sans MT" panose="020B0502020104020203" pitchFamily="34" charset="0"/>
              </a:rPr>
              <a:t> </a:t>
            </a:r>
            <a:r>
              <a:rPr lang="en-US" sz="1800" dirty="0" err="1">
                <a:latin typeface="Gill Sans MT" panose="020B0502020104020203" pitchFamily="34" charset="0"/>
              </a:rPr>
              <a:t>Figueira</a:t>
            </a:r>
            <a:r>
              <a:rPr lang="en-US" sz="1800" dirty="0">
                <a:latin typeface="Gill Sans MT" panose="020B0502020104020203" pitchFamily="34" charset="0"/>
              </a:rPr>
              <a:t>, and Miguel Costa. "A data mining based system for credit-card fraud detection in e-tail." Decision Support Systems 95 (2017): 91-101.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Gill Sans MT" panose="020B0502020104020203" pitchFamily="34" charset="0"/>
              </a:rPr>
              <a:t>Dal </a:t>
            </a:r>
            <a:r>
              <a:rPr lang="en-US" sz="1800" dirty="0" err="1">
                <a:latin typeface="Gill Sans MT" panose="020B0502020104020203" pitchFamily="34" charset="0"/>
              </a:rPr>
              <a:t>Pozzolo</a:t>
            </a:r>
            <a:r>
              <a:rPr lang="en-US" sz="1800" dirty="0">
                <a:latin typeface="Gill Sans MT" panose="020B0502020104020203" pitchFamily="34" charset="0"/>
              </a:rPr>
              <a:t>, Andrea, et al. "Credit card fraud detection: a realistic modeling and a novel learning strategy." IEEE transactions on neural networks and learning systems (2017</a:t>
            </a:r>
            <a:r>
              <a:rPr lang="en-US" sz="1800" dirty="0" smtClean="0">
                <a:latin typeface="Gill Sans MT" panose="020B0502020104020203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Gill Sans MT" panose="020B0502020104020203" pitchFamily="34" charset="0"/>
              </a:rPr>
              <a:t>1 </a:t>
            </a:r>
            <a:r>
              <a:rPr lang="en-US" sz="1800" dirty="0" err="1">
                <a:latin typeface="Gill Sans MT" panose="020B0502020104020203" pitchFamily="34" charset="0"/>
              </a:rPr>
              <a:t>Snehal</a:t>
            </a:r>
            <a:r>
              <a:rPr lang="en-US" sz="1800" dirty="0">
                <a:latin typeface="Gill Sans MT" panose="020B0502020104020203" pitchFamily="34" charset="0"/>
              </a:rPr>
              <a:t> </a:t>
            </a:r>
            <a:r>
              <a:rPr lang="en-US" sz="1800" dirty="0" err="1">
                <a:latin typeface="Gill Sans MT" panose="020B0502020104020203" pitchFamily="34" charset="0"/>
              </a:rPr>
              <a:t>Patil</a:t>
            </a:r>
            <a:r>
              <a:rPr lang="en-US" sz="1800" dirty="0">
                <a:latin typeface="Gill Sans MT" panose="020B0502020104020203" pitchFamily="34" charset="0"/>
              </a:rPr>
              <a:t>, 2Harshada </a:t>
            </a:r>
            <a:r>
              <a:rPr lang="en-US" sz="1800" dirty="0" err="1">
                <a:latin typeface="Gill Sans MT" panose="020B0502020104020203" pitchFamily="34" charset="0"/>
              </a:rPr>
              <a:t>Somavanshi</a:t>
            </a:r>
            <a:r>
              <a:rPr lang="en-US" sz="1800" dirty="0">
                <a:latin typeface="Gill Sans MT" panose="020B0502020104020203" pitchFamily="34" charset="0"/>
              </a:rPr>
              <a:t> et al “Credit Card Fraud Detection Using Decision Tree Induction Algorithm’’</a:t>
            </a:r>
            <a:endParaRPr lang="en-US" sz="1800" dirty="0" smtClean="0"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Gill Sans MT" panose="020B0502020104020203" pitchFamily="34" charset="0"/>
              </a:rPr>
              <a:t>www.Wikipedia.com</a:t>
            </a:r>
          </a:p>
          <a:p>
            <a:endParaRPr lang="en-US" sz="1400" dirty="0" smtClean="0">
              <a:latin typeface="Gill Sans MT" panose="020B0502020104020203" pitchFamily="34" charset="0"/>
            </a:endParaRPr>
          </a:p>
          <a:p>
            <a:endParaRPr lang="en-US" sz="1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2046514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60660" y="0"/>
            <a:ext cx="856343" cy="6858000"/>
          </a:xfrm>
          <a:prstGeom prst="rect">
            <a:avLst/>
          </a:prstGeom>
          <a:solidFill>
            <a:srgbClr val="00D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15482" y="1874728"/>
            <a:ext cx="61762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Impact" panose="020B0806030902050204" pitchFamily="34" charset="0"/>
              </a:rPr>
              <a:t>Group Members</a:t>
            </a:r>
          </a:p>
          <a:p>
            <a:pPr algn="ctr"/>
            <a:endParaRPr lang="en-US" sz="4000" dirty="0">
              <a:solidFill>
                <a:srgbClr val="00B050"/>
              </a:solidFill>
              <a:latin typeface="Impact" panose="020B0806030902050204" pitchFamily="34" charset="0"/>
            </a:endParaRPr>
          </a:p>
          <a:p>
            <a:pPr algn="ctr"/>
            <a:r>
              <a:rPr lang="en-US" sz="2800" dirty="0" smtClean="0">
                <a:solidFill>
                  <a:srgbClr val="00B050"/>
                </a:solidFill>
                <a:latin typeface="Gill Sans MT" panose="020B0502020104020203" pitchFamily="34" charset="0"/>
              </a:rPr>
              <a:t>Abdullah Al-</a:t>
            </a:r>
            <a:r>
              <a:rPr lang="en-US" sz="2800" dirty="0" err="1" smtClean="0">
                <a:solidFill>
                  <a:srgbClr val="00B050"/>
                </a:solidFill>
                <a:latin typeface="Gill Sans MT" panose="020B0502020104020203" pitchFamily="34" charset="0"/>
              </a:rPr>
              <a:t>Munzir</a:t>
            </a:r>
            <a:r>
              <a:rPr lang="en-US" sz="2800" dirty="0" smtClean="0">
                <a:solidFill>
                  <a:srgbClr val="00B050"/>
                </a:solidFill>
                <a:latin typeface="Gill Sans MT" panose="020B0502020104020203" pitchFamily="34" charset="0"/>
              </a:rPr>
              <a:t> – 152-15-531</a:t>
            </a:r>
          </a:p>
          <a:p>
            <a:pPr algn="ctr"/>
            <a:r>
              <a:rPr lang="en-US" sz="2800" dirty="0" err="1" smtClean="0">
                <a:solidFill>
                  <a:srgbClr val="00B050"/>
                </a:solidFill>
                <a:latin typeface="Gill Sans MT" panose="020B0502020104020203" pitchFamily="34" charset="0"/>
              </a:rPr>
              <a:t>Md</a:t>
            </a:r>
            <a:r>
              <a:rPr lang="en-US" sz="2800" dirty="0" smtClean="0">
                <a:solidFill>
                  <a:srgbClr val="00B050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Gill Sans MT" panose="020B0502020104020203" pitchFamily="34" charset="0"/>
              </a:rPr>
              <a:t>Jamiur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 Rahman </a:t>
            </a:r>
            <a:r>
              <a:rPr lang="en-US" sz="2800" dirty="0" err="1" smtClean="0">
                <a:solidFill>
                  <a:srgbClr val="00B050"/>
                </a:solidFill>
                <a:latin typeface="Gill Sans MT" panose="020B0502020104020203" pitchFamily="34" charset="0"/>
              </a:rPr>
              <a:t>Rifat</a:t>
            </a:r>
            <a:r>
              <a:rPr lang="en-US" sz="2800" dirty="0" smtClean="0">
                <a:solidFill>
                  <a:srgbClr val="00B050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–</a:t>
            </a:r>
            <a:r>
              <a:rPr lang="en-US" sz="2800" dirty="0" smtClean="0">
                <a:solidFill>
                  <a:srgbClr val="00B050"/>
                </a:solidFill>
                <a:latin typeface="Gill Sans MT" panose="020B0502020104020203" pitchFamily="34" charset="0"/>
              </a:rPr>
              <a:t> 152-15-5611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Md. </a:t>
            </a:r>
            <a:r>
              <a:rPr lang="en-US" sz="2800" dirty="0" err="1">
                <a:solidFill>
                  <a:srgbClr val="00B050"/>
                </a:solidFill>
                <a:latin typeface="Gill Sans MT" panose="020B0502020104020203" pitchFamily="34" charset="0"/>
              </a:rPr>
              <a:t>Lutfor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Gill Sans MT" panose="020B0502020104020203" pitchFamily="34" charset="0"/>
              </a:rPr>
              <a:t>Rahman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–</a:t>
            </a:r>
            <a:r>
              <a:rPr lang="en-US" sz="2800" dirty="0" smtClean="0">
                <a:solidFill>
                  <a:srgbClr val="00B050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152-15-5516</a:t>
            </a:r>
            <a:endParaRPr lang="en-US" sz="2800" dirty="0" smtClean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algn="ctr"/>
            <a:endParaRPr lang="en-US" sz="320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1522"/>
            <a:ext cx="4604657" cy="584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Gill Sans MT" panose="020B0502020104020203" pitchFamily="34" charset="0"/>
              </a:rPr>
              <a:t>What is Credit Card </a:t>
            </a:r>
            <a:r>
              <a:rPr lang="en-US" sz="3000" dirty="0" smtClean="0">
                <a:solidFill>
                  <a:srgbClr val="FF3F3F"/>
                </a:solidFill>
                <a:latin typeface="Gill Sans MT" panose="020B0502020104020203" pitchFamily="34" charset="0"/>
              </a:rPr>
              <a:t>Fraud</a:t>
            </a:r>
            <a:r>
              <a:rPr lang="en-US" sz="3000" dirty="0" smtClean="0">
                <a:latin typeface="Gill Sans MT" panose="020B0502020104020203" pitchFamily="34" charset="0"/>
              </a:rPr>
              <a:t> ?</a:t>
            </a:r>
            <a:endParaRPr lang="en-US" sz="3000" dirty="0"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3" y="3264651"/>
            <a:ext cx="4169229" cy="2673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431313" y="5353051"/>
            <a:ext cx="2855686" cy="584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 smtClean="0">
                <a:latin typeface="Gill Sans MT" panose="020B0502020104020203" pitchFamily="34" charset="0"/>
              </a:rPr>
              <a:t>Fraud Detection</a:t>
            </a:r>
            <a:endParaRPr lang="en-US" sz="3000" dirty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42" y="2361522"/>
            <a:ext cx="4169229" cy="280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7561941" y="2746500"/>
            <a:ext cx="2061029" cy="19441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3F3F"/>
                </a:solidFill>
                <a:latin typeface="Gill Sans MT" panose="020B0502020104020203" pitchFamily="34" charset="0"/>
              </a:rPr>
              <a:t>Fraud</a:t>
            </a:r>
            <a:endParaRPr lang="en-US" sz="2800" b="1" dirty="0">
              <a:solidFill>
                <a:srgbClr val="FF3F3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Problem Intuition</a:t>
            </a:r>
          </a:p>
        </p:txBody>
      </p:sp>
    </p:spTree>
    <p:extLst>
      <p:ext uri="{BB962C8B-B14F-4D97-AF65-F5344CB8AC3E}">
        <p14:creationId xmlns:p14="http://schemas.microsoft.com/office/powerpoint/2010/main" val="18863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03286" y="2703284"/>
            <a:ext cx="6858002" cy="1451429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Related Works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650538"/>
              </p:ext>
            </p:extLst>
          </p:nvPr>
        </p:nvGraphicFramePr>
        <p:xfrm>
          <a:off x="2278746" y="388714"/>
          <a:ext cx="9332686" cy="60488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88224">
                  <a:extLst>
                    <a:ext uri="{9D8B030D-6E8A-4147-A177-3AD203B41FA5}">
                      <a16:colId xmlns:a16="http://schemas.microsoft.com/office/drawing/2014/main" val="347363949"/>
                    </a:ext>
                  </a:extLst>
                </a:gridCol>
                <a:gridCol w="1815602">
                  <a:extLst>
                    <a:ext uri="{9D8B030D-6E8A-4147-A177-3AD203B41FA5}">
                      <a16:colId xmlns:a16="http://schemas.microsoft.com/office/drawing/2014/main" val="349373031"/>
                    </a:ext>
                  </a:extLst>
                </a:gridCol>
                <a:gridCol w="1888224">
                  <a:extLst>
                    <a:ext uri="{9D8B030D-6E8A-4147-A177-3AD203B41FA5}">
                      <a16:colId xmlns:a16="http://schemas.microsoft.com/office/drawing/2014/main" val="1823985743"/>
                    </a:ext>
                  </a:extLst>
                </a:gridCol>
                <a:gridCol w="1809632">
                  <a:extLst>
                    <a:ext uri="{9D8B030D-6E8A-4147-A177-3AD203B41FA5}">
                      <a16:colId xmlns:a16="http://schemas.microsoft.com/office/drawing/2014/main" val="2524395921"/>
                    </a:ext>
                  </a:extLst>
                </a:gridCol>
                <a:gridCol w="1931004">
                  <a:extLst>
                    <a:ext uri="{9D8B030D-6E8A-4147-A177-3AD203B41FA5}">
                      <a16:colId xmlns:a16="http://schemas.microsoft.com/office/drawing/2014/main" val="3943805862"/>
                    </a:ext>
                  </a:extLst>
                </a:gridCol>
              </a:tblGrid>
              <a:tr h="3062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Study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dataset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Methods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Accuracy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Limitation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extLst>
                  <a:ext uri="{0D108BD9-81ED-4DB2-BD59-A6C34878D82A}">
                    <a16:rowId xmlns:a16="http://schemas.microsoft.com/office/drawing/2014/main" val="3823598399"/>
                  </a:ext>
                </a:extLst>
              </a:tr>
              <a:tr h="406040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Awoyemi</a:t>
                      </a:r>
                      <a:r>
                        <a:rPr lang="en-US" sz="1600" dirty="0">
                          <a:effectLst/>
                        </a:rPr>
                        <a:t>  et </a:t>
                      </a:r>
                      <a:r>
                        <a:rPr lang="en-US" sz="1600" dirty="0" smtClean="0">
                          <a:effectLst/>
                        </a:rPr>
                        <a:t>al[1]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Kaggle</a:t>
                      </a:r>
                      <a:r>
                        <a:rPr lang="en-US" sz="1600" dirty="0">
                          <a:effectLst/>
                        </a:rPr>
                        <a:t> dataset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Naïve bayes 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97.92%, 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Most feature engineering is needed,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Face memory insufficiency with huge amount of data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extLst>
                  <a:ext uri="{0D108BD9-81ED-4DB2-BD59-A6C34878D82A}">
                    <a16:rowId xmlns:a16="http://schemas.microsoft.com/office/drawing/2014/main" val="1399923578"/>
                  </a:ext>
                </a:extLst>
              </a:tr>
              <a:tr h="428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K- nearest neighbours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97.69% 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14906"/>
                  </a:ext>
                </a:extLst>
              </a:tr>
              <a:tr h="1308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Logistic regression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54.86%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93517"/>
                  </a:ext>
                </a:extLst>
              </a:tr>
              <a:tr h="609439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Pumsirirat</a:t>
                      </a:r>
                      <a:r>
                        <a:rPr lang="en-US" sz="1600" dirty="0">
                          <a:effectLst/>
                        </a:rPr>
                        <a:t> et </a:t>
                      </a:r>
                      <a:r>
                        <a:rPr lang="en-US" sz="1600" dirty="0" smtClean="0">
                          <a:effectLst/>
                        </a:rPr>
                        <a:t>al [2]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European dataset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Auto encoder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AUC- 0.9603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May work poorly on history database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extLst>
                  <a:ext uri="{0D108BD9-81ED-4DB2-BD59-A6C34878D82A}">
                    <a16:rowId xmlns:a16="http://schemas.microsoft.com/office/drawing/2014/main" val="912698768"/>
                  </a:ext>
                </a:extLst>
              </a:tr>
              <a:tr h="643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Restricted Boltzmann Machine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AUC- 0.9505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45876"/>
                  </a:ext>
                </a:extLst>
              </a:tr>
              <a:tr h="306221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Carneiro</a:t>
                      </a:r>
                      <a:r>
                        <a:rPr lang="en-US" sz="1600" dirty="0">
                          <a:effectLst/>
                        </a:rPr>
                        <a:t> et </a:t>
                      </a:r>
                      <a:r>
                        <a:rPr lang="en-US" sz="1600" dirty="0" smtClean="0">
                          <a:effectLst/>
                        </a:rPr>
                        <a:t>al [3]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Private dataset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RF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AUC-.935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Ease of implementation and fast computation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extLst>
                  <a:ext uri="{0D108BD9-81ED-4DB2-BD59-A6C34878D82A}">
                    <a16:rowId xmlns:a16="http://schemas.microsoft.com/office/drawing/2014/main" val="772155386"/>
                  </a:ext>
                </a:extLst>
              </a:tr>
              <a:tr h="306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SVM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AUC-.906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72631"/>
                  </a:ext>
                </a:extLst>
              </a:tr>
              <a:tr h="428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LR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AUC-.907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17095"/>
                  </a:ext>
                </a:extLst>
              </a:tr>
              <a:tr h="6124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Dal </a:t>
                      </a:r>
                      <a:r>
                        <a:rPr lang="en-US" sz="1600" dirty="0" err="1">
                          <a:effectLst/>
                        </a:rPr>
                        <a:t>Pozzolo</a:t>
                      </a:r>
                      <a:r>
                        <a:rPr lang="en-US" sz="1600" dirty="0">
                          <a:effectLst/>
                        </a:rPr>
                        <a:t> et </a:t>
                      </a:r>
                      <a:r>
                        <a:rPr lang="en-US" sz="1600" dirty="0" smtClean="0">
                          <a:effectLst/>
                        </a:rPr>
                        <a:t>al [4]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Private dataset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Rule based model 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.2% accounts for fraud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Will fail to classify unseen records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extLst>
                  <a:ext uri="{0D108BD9-81ED-4DB2-BD59-A6C34878D82A}">
                    <a16:rowId xmlns:a16="http://schemas.microsoft.com/office/drawing/2014/main" val="3639618733"/>
                  </a:ext>
                </a:extLst>
              </a:tr>
              <a:tr h="6124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Patil</a:t>
                      </a:r>
                      <a:r>
                        <a:rPr lang="en-US" sz="1600" dirty="0">
                          <a:effectLst/>
                        </a:rPr>
                        <a:t> et </a:t>
                      </a:r>
                      <a:r>
                        <a:rPr lang="en-US" sz="1600" dirty="0" smtClean="0">
                          <a:effectLst/>
                        </a:rPr>
                        <a:t>al [5]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 instances 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DT</a:t>
                      </a:r>
                      <a:endParaRPr lang="en-US" sz="16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.4% accounts for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Fraud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Not so effective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5184" marR="65184" marT="0" marB="0"/>
                </a:tc>
                <a:extLst>
                  <a:ext uri="{0D108BD9-81ED-4DB2-BD59-A6C34878D82A}">
                    <a16:rowId xmlns:a16="http://schemas.microsoft.com/office/drawing/2014/main" val="266873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System Architecture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4807527" y="1490525"/>
            <a:ext cx="1717963" cy="709129"/>
          </a:xfrm>
          <a:prstGeom prst="can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78035" y="2641738"/>
            <a:ext cx="2576946" cy="72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6132" y="5445977"/>
            <a:ext cx="2729346" cy="72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5666508" y="2199654"/>
            <a:ext cx="1" cy="442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8211" y="1747842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Corpus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7527" y="2827879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Resampled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3474" y="562152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0908" y="4026541"/>
            <a:ext cx="5791201" cy="99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46418" y="4155341"/>
            <a:ext cx="1648691" cy="49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86118" y="4132279"/>
            <a:ext cx="1711035" cy="510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4981" y="4139205"/>
            <a:ext cx="1462795" cy="49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93011" y="428358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3474" y="4173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42696" y="4209183"/>
            <a:ext cx="63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2"/>
            <a:endCxn id="12" idx="0"/>
          </p:cNvCxnSpPr>
          <p:nvPr/>
        </p:nvCxnSpPr>
        <p:spPr>
          <a:xfrm>
            <a:off x="5666508" y="3362174"/>
            <a:ext cx="1" cy="664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6" idx="0"/>
          </p:cNvCxnSpPr>
          <p:nvPr/>
        </p:nvCxnSpPr>
        <p:spPr>
          <a:xfrm flipH="1">
            <a:off x="5660805" y="5022804"/>
            <a:ext cx="5704" cy="42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3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Methodologies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94" y="1940605"/>
            <a:ext cx="10214811" cy="355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Gill Sans MT" panose="020B0502020104020203" pitchFamily="34" charset="0"/>
              </a:rPr>
              <a:t>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Gill Sans MT" panose="020B0502020104020203" pitchFamily="34" charset="0"/>
              </a:rPr>
              <a:t>NB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ill Sans MT" panose="020B0502020104020203" pitchFamily="34" charset="0"/>
              </a:rPr>
              <a:t>SVM</a:t>
            </a:r>
            <a:endParaRPr lang="en-US" sz="3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K-Nearest Neighbors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7A269-3C1E-4DA9-98B9-050103C2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7" y="2046381"/>
            <a:ext cx="4943475" cy="4572000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5DE3482-C8D0-4AC3-9CDA-28E229881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87" y="2033908"/>
            <a:ext cx="45529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80C535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K-Nearest Neighbors 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cont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…)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C9B8F9-D1E0-4FD1-9B2A-AF68B9724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65" y="2162629"/>
            <a:ext cx="4991392" cy="3683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41D6F-F8C1-4055-8699-65E40471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462" y="2162629"/>
            <a:ext cx="5236795" cy="36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379</Words>
  <Application>Microsoft Office PowerPoint</Application>
  <PresentationFormat>Widescreen</PresentationFormat>
  <Paragraphs>113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Impact</vt:lpstr>
      <vt:lpstr>Times New Roman</vt:lpstr>
      <vt:lpstr>Vrinda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Related Works</vt:lpstr>
      <vt:lpstr> System Architecture</vt:lpstr>
      <vt:lpstr> Methodologies</vt:lpstr>
      <vt:lpstr> K-Nearest Neighbors</vt:lpstr>
      <vt:lpstr> K-Nearest Neighbors (cont…)</vt:lpstr>
      <vt:lpstr> K-Nearest Neighbors (cont…)</vt:lpstr>
      <vt:lpstr> Naive Bayes</vt:lpstr>
      <vt:lpstr> Naive Bayes (cont…)</vt:lpstr>
      <vt:lpstr> Naive Bayes (cont…)</vt:lpstr>
      <vt:lpstr> Naive Bayes (cont…)</vt:lpstr>
      <vt:lpstr> Naive Bayes (cont…)</vt:lpstr>
      <vt:lpstr> Naive Bayes (cont…)</vt:lpstr>
      <vt:lpstr> Support Vector Machine (cont…)</vt:lpstr>
      <vt:lpstr> Output</vt:lpstr>
      <vt:lpstr> Output (cont…)</vt:lpstr>
      <vt:lpstr>    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2018-04-11T13:28:15Z</dcterms:created>
  <dcterms:modified xsi:type="dcterms:W3CDTF">2018-12-05T07:02:19Z</dcterms:modified>
</cp:coreProperties>
</file>