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4"/>
  </p:notesMasterIdLst>
  <p:handoutMasterIdLst>
    <p:handoutMasterId r:id="rId15"/>
  </p:handoutMasterIdLst>
  <p:sldIdLst>
    <p:sldId id="266" r:id="rId5"/>
    <p:sldId id="257" r:id="rId6"/>
    <p:sldId id="259" r:id="rId7"/>
    <p:sldId id="260" r:id="rId8"/>
    <p:sldId id="274" r:id="rId9"/>
    <p:sldId id="270" r:id="rId10"/>
    <p:sldId id="278" r:id="rId11"/>
    <p:sldId id="273" r:id="rId12"/>
    <p:sldId id="276"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183" autoAdjust="0"/>
    <p:restoredTop sz="94274" autoAdjust="0"/>
  </p:normalViewPr>
  <p:slideViewPr>
    <p:cSldViewPr snapToGrid="0" showGuides="1">
      <p:cViewPr varScale="1">
        <p:scale>
          <a:sx n="108" d="100"/>
          <a:sy n="108" d="100"/>
        </p:scale>
        <p:origin x="126" y="378"/>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03.01.2023</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03.01.2023</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smtClean="0"/>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smtClean="0"/>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smtClean="0"/>
              <a:t>Click to edit Master title style</a:t>
            </a:r>
            <a:endParaRPr lang="en-US"/>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smtClean="0"/>
              <a:t>Click to edit Master title style</a:t>
            </a:r>
            <a:endParaRPr lang="en-US"/>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smtClean="0"/>
              <a:t>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smtClean="0"/>
              <a:t>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smtClean="0"/>
              <a:t>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smtClean="0"/>
              <a:t>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smtClean="0"/>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144379" y="1164204"/>
            <a:ext cx="5578044" cy="1482742"/>
          </a:xfrm>
        </p:spPr>
        <p:txBody>
          <a:bodyPr/>
          <a:lstStyle/>
          <a:p>
            <a:r>
              <a:rPr lang="en-US" sz="5400" dirty="0" smtClean="0"/>
              <a:t>Online Ticket Booking System</a:t>
            </a:r>
            <a:endParaRPr lang="ru-RU" sz="5400" dirty="0"/>
          </a:p>
        </p:txBody>
      </p:sp>
      <p:pic>
        <p:nvPicPr>
          <p:cNvPr id="12" name="Picture Placeholder 11" descr="Beautiful cliff sea town on sunset">
            <a:extLst>
              <a:ext uri="{FF2B5EF4-FFF2-40B4-BE49-F238E27FC236}">
                <a16:creationId xmlns:a16="http://schemas.microsoft.com/office/drawing/2014/main" id="{A93ACF4C-E9B0-426E-B719-A441974AD9CE}"/>
              </a:ext>
            </a:extLst>
          </p:cNvPr>
          <p:cNvPicPr>
            <a:picLocks noGrp="1" noChangeAspect="1"/>
          </p:cNvPicPr>
          <p:nvPr>
            <p:ph type="pic" sz="quarter" idx="21"/>
          </p:nvPr>
        </p:nvPicPr>
        <p:blipFill rotWithShape="1">
          <a:blip r:embed="rId2"/>
          <a:srcRect l="14573" r="421"/>
          <a:stretch/>
        </p:blipFill>
        <p:spPr>
          <a:xfrm>
            <a:off x="4614953" y="0"/>
            <a:ext cx="7585924" cy="5949573"/>
          </a:xfrm>
        </p:spPr>
      </p:pic>
    </p:spTree>
    <p:extLst>
      <p:ext uri="{BB962C8B-B14F-4D97-AF65-F5344CB8AC3E}">
        <p14:creationId xmlns:p14="http://schemas.microsoft.com/office/powerpoint/2010/main" val="1650012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a:xfrm>
            <a:off x="6692433" y="876244"/>
            <a:ext cx="4503295" cy="782638"/>
          </a:xfrm>
        </p:spPr>
        <p:txBody>
          <a:bodyPr/>
          <a:lstStyle/>
          <a:p>
            <a:pPr algn="ctr"/>
            <a:r>
              <a:rPr lang="en-US" dirty="0" smtClean="0"/>
              <a:t>Group Members</a:t>
            </a:r>
            <a:endParaRPr lang="ru-RU" dirty="0"/>
          </a:p>
        </p:txBody>
      </p:sp>
      <p:sp>
        <p:nvSpPr>
          <p:cNvPr id="4" name="Text Placeholder 3">
            <a:extLst>
              <a:ext uri="{FF2B5EF4-FFF2-40B4-BE49-F238E27FC236}">
                <a16:creationId xmlns:a16="http://schemas.microsoft.com/office/drawing/2014/main" id="{2B46C56E-82FC-4B02-954F-3AFACF2E8CBA}"/>
              </a:ext>
            </a:extLst>
          </p:cNvPr>
          <p:cNvSpPr>
            <a:spLocks noGrp="1"/>
          </p:cNvSpPr>
          <p:nvPr>
            <p:ph type="body" sz="quarter" idx="14"/>
          </p:nvPr>
        </p:nvSpPr>
        <p:spPr>
          <a:xfrm>
            <a:off x="6217919" y="2069971"/>
            <a:ext cx="5452325" cy="3980971"/>
          </a:xfrm>
        </p:spPr>
        <p:txBody>
          <a:bodyPr>
            <a:normAutofit/>
          </a:bodyPr>
          <a:lstStyle/>
          <a:p>
            <a:pPr marL="0" indent="0" algn="ctr">
              <a:lnSpc>
                <a:spcPct val="120000"/>
              </a:lnSpc>
              <a:buNone/>
            </a:pPr>
            <a:r>
              <a:rPr lang="en-US" sz="2000" b="1" dirty="0">
                <a:solidFill>
                  <a:schemeClr val="tx1"/>
                </a:solidFill>
                <a:latin typeface="Roboto Mono"/>
                <a:cs typeface="Times New Roman" panose="02020603050405020304" pitchFamily="18" charset="0"/>
              </a:rPr>
              <a:t>Md. Abdul </a:t>
            </a:r>
            <a:r>
              <a:rPr lang="en-US" sz="2000" b="1" dirty="0" err="1">
                <a:solidFill>
                  <a:schemeClr val="tx1"/>
                </a:solidFill>
                <a:latin typeface="Roboto Mono"/>
                <a:cs typeface="Times New Roman" panose="02020603050405020304" pitchFamily="18" charset="0"/>
              </a:rPr>
              <a:t>Ahad</a:t>
            </a:r>
            <a:r>
              <a:rPr lang="en-US" sz="2000" b="1" dirty="0">
                <a:solidFill>
                  <a:schemeClr val="tx1"/>
                </a:solidFill>
                <a:latin typeface="Roboto Mono"/>
                <a:cs typeface="Times New Roman" panose="02020603050405020304" pitchFamily="18" charset="0"/>
              </a:rPr>
              <a:t> </a:t>
            </a:r>
            <a:r>
              <a:rPr lang="en-US" sz="2000" b="1" dirty="0" err="1">
                <a:solidFill>
                  <a:schemeClr val="tx1"/>
                </a:solidFill>
                <a:latin typeface="Roboto Mono"/>
                <a:cs typeface="Times New Roman" panose="02020603050405020304" pitchFamily="18" charset="0"/>
              </a:rPr>
              <a:t>Rifat</a:t>
            </a:r>
            <a:endParaRPr lang="en-US" sz="2000" b="1" dirty="0">
              <a:solidFill>
                <a:schemeClr val="tx1"/>
              </a:solidFill>
              <a:latin typeface="Roboto Mono"/>
              <a:cs typeface="Times New Roman" panose="02020603050405020304" pitchFamily="18" charset="0"/>
            </a:endParaRPr>
          </a:p>
          <a:p>
            <a:pPr marL="0" indent="0" algn="ctr">
              <a:lnSpc>
                <a:spcPct val="120000"/>
              </a:lnSpc>
              <a:buNone/>
            </a:pPr>
            <a:r>
              <a:rPr lang="en-US" sz="2000" b="1" dirty="0">
                <a:solidFill>
                  <a:schemeClr val="tx1"/>
                </a:solidFill>
                <a:latin typeface="Roboto Mono"/>
                <a:cs typeface="Times New Roman" panose="02020603050405020304" pitchFamily="18" charset="0"/>
              </a:rPr>
              <a:t>ID: 2020-1-60-215</a:t>
            </a:r>
          </a:p>
          <a:p>
            <a:pPr marL="0" indent="0" algn="ctr">
              <a:lnSpc>
                <a:spcPct val="120000"/>
              </a:lnSpc>
              <a:buNone/>
            </a:pPr>
            <a:r>
              <a:rPr lang="en-US" sz="2000" b="1" dirty="0" smtClean="0">
                <a:solidFill>
                  <a:schemeClr val="tx1"/>
                </a:solidFill>
                <a:latin typeface="Roboto Mono"/>
                <a:cs typeface="Times New Roman" panose="02020603050405020304" pitchFamily="18" charset="0"/>
              </a:rPr>
              <a:t>Md</a:t>
            </a:r>
            <a:r>
              <a:rPr lang="en-US" sz="2000" b="1" dirty="0">
                <a:solidFill>
                  <a:schemeClr val="tx1"/>
                </a:solidFill>
                <a:latin typeface="Roboto Mono"/>
                <a:cs typeface="Times New Roman" panose="02020603050405020304" pitchFamily="18" charset="0"/>
              </a:rPr>
              <a:t>. </a:t>
            </a:r>
            <a:r>
              <a:rPr lang="en-US" sz="2000" b="1" dirty="0" smtClean="0">
                <a:solidFill>
                  <a:schemeClr val="tx1"/>
                </a:solidFill>
                <a:latin typeface="Roboto Mono"/>
                <a:cs typeface="Times New Roman" panose="02020603050405020304" pitchFamily="18" charset="0"/>
              </a:rPr>
              <a:t>Bayzid Hassan</a:t>
            </a:r>
            <a:endParaRPr lang="en-US" sz="2000" b="1" dirty="0">
              <a:solidFill>
                <a:schemeClr val="tx1"/>
              </a:solidFill>
              <a:latin typeface="Roboto Mono"/>
              <a:cs typeface="Times New Roman" panose="02020603050405020304" pitchFamily="18" charset="0"/>
            </a:endParaRPr>
          </a:p>
          <a:p>
            <a:pPr marL="0" indent="0" algn="ctr">
              <a:lnSpc>
                <a:spcPct val="120000"/>
              </a:lnSpc>
              <a:buNone/>
            </a:pPr>
            <a:r>
              <a:rPr lang="en-US" sz="2000" b="1" dirty="0">
                <a:solidFill>
                  <a:schemeClr val="tx1"/>
                </a:solidFill>
                <a:latin typeface="Roboto Mono"/>
                <a:cs typeface="Times New Roman" panose="02020603050405020304" pitchFamily="18" charset="0"/>
              </a:rPr>
              <a:t>ID: </a:t>
            </a:r>
            <a:r>
              <a:rPr lang="en-US" sz="2000" b="1" dirty="0" smtClean="0">
                <a:solidFill>
                  <a:schemeClr val="tx1"/>
                </a:solidFill>
                <a:latin typeface="Roboto Mono"/>
                <a:cs typeface="Times New Roman" panose="02020603050405020304" pitchFamily="18" charset="0"/>
              </a:rPr>
              <a:t>2020-2-60-171</a:t>
            </a:r>
            <a:endParaRPr lang="en-US" sz="2000" b="1" dirty="0">
              <a:solidFill>
                <a:schemeClr val="tx1"/>
              </a:solidFill>
              <a:latin typeface="Roboto Mono"/>
              <a:cs typeface="Times New Roman" panose="02020603050405020304" pitchFamily="18" charset="0"/>
            </a:endParaRPr>
          </a:p>
          <a:p>
            <a:pPr marL="0" indent="0" algn="ctr">
              <a:lnSpc>
                <a:spcPct val="120000"/>
              </a:lnSpc>
              <a:buNone/>
            </a:pPr>
            <a:r>
              <a:rPr lang="en-US" sz="2000" b="1" dirty="0" smtClean="0">
                <a:solidFill>
                  <a:schemeClr val="tx1"/>
                </a:solidFill>
                <a:latin typeface="Roboto Mono"/>
                <a:cs typeface="Times New Roman" panose="02020603050405020304" pitchFamily="18" charset="0"/>
              </a:rPr>
              <a:t>Sadia </a:t>
            </a:r>
            <a:r>
              <a:rPr lang="en-US" sz="2000" b="1" dirty="0" err="1" smtClean="0">
                <a:solidFill>
                  <a:schemeClr val="tx1"/>
                </a:solidFill>
                <a:latin typeface="Roboto Mono"/>
                <a:cs typeface="Times New Roman" panose="02020603050405020304" pitchFamily="18" charset="0"/>
              </a:rPr>
              <a:t>Alam</a:t>
            </a:r>
            <a:r>
              <a:rPr lang="en-US" sz="2000" b="1" dirty="0" smtClean="0">
                <a:solidFill>
                  <a:schemeClr val="tx1"/>
                </a:solidFill>
                <a:latin typeface="Roboto Mono"/>
                <a:cs typeface="Times New Roman" panose="02020603050405020304" pitchFamily="18" charset="0"/>
              </a:rPr>
              <a:t> </a:t>
            </a:r>
            <a:r>
              <a:rPr lang="en-US" sz="2000" b="1" dirty="0" err="1" smtClean="0">
                <a:solidFill>
                  <a:schemeClr val="tx1"/>
                </a:solidFill>
                <a:latin typeface="Roboto Mono"/>
                <a:cs typeface="Times New Roman" panose="02020603050405020304" pitchFamily="18" charset="0"/>
              </a:rPr>
              <a:t>Choity</a:t>
            </a:r>
            <a:endParaRPr lang="en-US" sz="2000" b="1" dirty="0" smtClean="0">
              <a:solidFill>
                <a:schemeClr val="tx1"/>
              </a:solidFill>
              <a:latin typeface="Roboto Mono"/>
              <a:cs typeface="Times New Roman" panose="02020603050405020304" pitchFamily="18" charset="0"/>
            </a:endParaRPr>
          </a:p>
          <a:p>
            <a:pPr marL="0" indent="0" algn="ctr">
              <a:lnSpc>
                <a:spcPct val="120000"/>
              </a:lnSpc>
              <a:buNone/>
            </a:pPr>
            <a:r>
              <a:rPr lang="en-US" sz="2000" b="1" dirty="0" smtClean="0">
                <a:solidFill>
                  <a:schemeClr val="tx1"/>
                </a:solidFill>
                <a:latin typeface="Roboto Mono"/>
                <a:cs typeface="Times New Roman" panose="02020603050405020304" pitchFamily="18" charset="0"/>
              </a:rPr>
              <a:t>ID: 2020-1-60-162</a:t>
            </a:r>
          </a:p>
          <a:p>
            <a:pPr marL="0" indent="0">
              <a:buNone/>
            </a:pPr>
            <a:r>
              <a:rPr lang="en-US" dirty="0">
                <a:solidFill>
                  <a:schemeClr val="tx1"/>
                </a:solidFill>
                <a:latin typeface="Roboto Mono"/>
              </a:rPr>
              <a:t/>
            </a:r>
            <a:br>
              <a:rPr lang="en-US" dirty="0">
                <a:solidFill>
                  <a:schemeClr val="tx1"/>
                </a:solidFill>
                <a:latin typeface="Roboto Mono"/>
              </a:rPr>
            </a:br>
            <a:endParaRPr lang="ru-RU" dirty="0">
              <a:solidFill>
                <a:schemeClr val="tx1"/>
              </a:solidFill>
              <a:latin typeface="Roboto Mono"/>
            </a:endParaRPr>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a:lstStyle/>
          <a:p>
            <a:r>
              <a:rPr lang="en-US" sz="1600" dirty="0">
                <a:solidFill>
                  <a:schemeClr val="tx1"/>
                </a:solidFill>
              </a:rPr>
              <a:t>1</a:t>
            </a:r>
            <a:endParaRPr lang="ru-RU" sz="1600" dirty="0">
              <a:solidFill>
                <a:schemeClr val="tx1"/>
              </a:solidFill>
            </a:endParaRPr>
          </a:p>
        </p:txBody>
      </p:sp>
      <p:sp>
        <p:nvSpPr>
          <p:cNvPr id="9" name="Rectangle 8"/>
          <p:cNvSpPr/>
          <p:nvPr/>
        </p:nvSpPr>
        <p:spPr>
          <a:xfrm>
            <a:off x="177579" y="2621368"/>
            <a:ext cx="5245210" cy="3108543"/>
          </a:xfrm>
          <a:prstGeom prst="rect">
            <a:avLst/>
          </a:prstGeom>
        </p:spPr>
        <p:txBody>
          <a:bodyPr wrap="square">
            <a:spAutoFit/>
          </a:bodyPr>
          <a:lstStyle/>
          <a:p>
            <a:pPr marL="114300"/>
            <a:r>
              <a:rPr lang="en-GB" sz="2000" b="1" dirty="0" smtClean="0">
                <a:latin typeface="Roboto Mono"/>
              </a:rPr>
              <a:t>CSE325 – Operating Systems</a:t>
            </a:r>
            <a:r>
              <a:rPr lang="en-GB" sz="2000" b="1" dirty="0">
                <a:latin typeface="Roboto Mono"/>
              </a:rPr>
              <a:t> </a:t>
            </a:r>
            <a:endParaRPr lang="en-GB" sz="2000" dirty="0"/>
          </a:p>
          <a:p>
            <a:pPr marL="114300"/>
            <a:r>
              <a:rPr lang="en-GB" sz="2000" b="1" dirty="0">
                <a:latin typeface="Roboto Mono"/>
              </a:rPr>
              <a:t>Section: 01</a:t>
            </a:r>
            <a:endParaRPr lang="en-GB" sz="2000" dirty="0"/>
          </a:p>
          <a:p>
            <a:pPr marL="114300"/>
            <a:r>
              <a:rPr lang="en-GB" sz="2000" b="1" dirty="0">
                <a:latin typeface="Roboto Mono"/>
              </a:rPr>
              <a:t>Group: </a:t>
            </a:r>
            <a:r>
              <a:rPr lang="en-GB" sz="2000" b="1" dirty="0" smtClean="0">
                <a:latin typeface="Roboto Mono"/>
              </a:rPr>
              <a:t>09</a:t>
            </a:r>
            <a:endParaRPr lang="en-GB" sz="2000" dirty="0"/>
          </a:p>
          <a:p>
            <a:pPr marL="114300"/>
            <a:r>
              <a:rPr lang="en-GB" sz="2000" b="1" dirty="0">
                <a:latin typeface="Roboto Mono"/>
              </a:rPr>
              <a:t>Presented To:  </a:t>
            </a:r>
            <a:r>
              <a:rPr lang="en-GB" sz="2000" b="1" dirty="0" err="1" smtClean="0">
                <a:latin typeface="Roboto Mono"/>
              </a:rPr>
              <a:t>Dr.</a:t>
            </a:r>
            <a:r>
              <a:rPr lang="en-GB" sz="2000" b="1" dirty="0" smtClean="0">
                <a:latin typeface="Roboto Mono"/>
              </a:rPr>
              <a:t> Md. </a:t>
            </a:r>
            <a:r>
              <a:rPr lang="en-GB" sz="2000" b="1" dirty="0" err="1" smtClean="0">
                <a:latin typeface="Roboto Mono"/>
              </a:rPr>
              <a:t>Nawab</a:t>
            </a:r>
            <a:r>
              <a:rPr lang="en-GB" sz="2000" b="1" dirty="0" smtClean="0">
                <a:latin typeface="Roboto Mono"/>
              </a:rPr>
              <a:t> </a:t>
            </a:r>
            <a:r>
              <a:rPr lang="en-GB" sz="2000" b="1" dirty="0" err="1" smtClean="0">
                <a:latin typeface="Roboto Mono"/>
              </a:rPr>
              <a:t>Yousuf</a:t>
            </a:r>
            <a:r>
              <a:rPr lang="en-GB" sz="2000" b="1" dirty="0" smtClean="0">
                <a:latin typeface="Roboto Mono"/>
              </a:rPr>
              <a:t> Ali</a:t>
            </a:r>
          </a:p>
          <a:p>
            <a:pPr marL="114300"/>
            <a:r>
              <a:rPr lang="en-GB" sz="2000" b="1" dirty="0" smtClean="0">
                <a:latin typeface="Roboto Mono"/>
              </a:rPr>
              <a:t>Professor</a:t>
            </a:r>
            <a:endParaRPr lang="en-GB" sz="2000" dirty="0"/>
          </a:p>
          <a:p>
            <a:pPr marL="114300"/>
            <a:r>
              <a:rPr lang="en-GB" sz="2000" b="1" dirty="0">
                <a:latin typeface="Roboto Mono"/>
              </a:rPr>
              <a:t>Department of Computer Science and Engineering</a:t>
            </a:r>
            <a:endParaRPr lang="en-GB" sz="2000" dirty="0"/>
          </a:p>
          <a:p>
            <a:pPr marL="114300"/>
            <a:r>
              <a:rPr lang="en-GB" sz="2000" b="1" dirty="0">
                <a:latin typeface="Roboto Mono"/>
              </a:rPr>
              <a:t>East-West University</a:t>
            </a:r>
            <a:endParaRPr lang="en-GB" sz="2000" dirty="0"/>
          </a:p>
          <a:p>
            <a:r>
              <a:rPr lang="en-GB" dirty="0"/>
              <a:t/>
            </a:r>
            <a:br>
              <a:rPr lang="en-GB" dirty="0"/>
            </a:br>
            <a:endParaRPr lang="en-US" dirty="0"/>
          </a:p>
        </p:txBody>
      </p:sp>
      <p:sp>
        <p:nvSpPr>
          <p:cNvPr id="3" name="TextBox 2"/>
          <p:cNvSpPr txBox="1"/>
          <p:nvPr/>
        </p:nvSpPr>
        <p:spPr>
          <a:xfrm>
            <a:off x="10472789" y="6488668"/>
            <a:ext cx="1762021" cy="369332"/>
          </a:xfrm>
          <a:prstGeom prst="rect">
            <a:avLst/>
          </a:prstGeom>
          <a:noFill/>
        </p:spPr>
        <p:txBody>
          <a:bodyPr wrap="none" rtlCol="0">
            <a:spAutoFit/>
          </a:bodyPr>
          <a:lstStyle/>
          <a:p>
            <a:r>
              <a:rPr lang="en-US" dirty="0" smtClean="0">
                <a:latin typeface="Roboto Mono"/>
              </a:rPr>
              <a:t>Date : 3/1/2023</a:t>
            </a:r>
            <a:endParaRPr lang="en-US" dirty="0">
              <a:latin typeface="Roboto Mono"/>
            </a:endParaRPr>
          </a:p>
        </p:txBody>
      </p:sp>
    </p:spTree>
    <p:extLst>
      <p:ext uri="{BB962C8B-B14F-4D97-AF65-F5344CB8AC3E}">
        <p14:creationId xmlns:p14="http://schemas.microsoft.com/office/powerpoint/2010/main" val="3066898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r>
              <a:rPr lang="en-US" sz="1600" dirty="0">
                <a:solidFill>
                  <a:schemeClr val="tx1"/>
                </a:solidFill>
              </a:rPr>
              <a:t>2</a:t>
            </a:r>
            <a:endParaRPr lang="ru-RU" sz="1600" dirty="0">
              <a:solidFill>
                <a:schemeClr val="tx1"/>
              </a:solidFill>
            </a:endParaRPr>
          </a:p>
        </p:txBody>
      </p:sp>
      <p:sp>
        <p:nvSpPr>
          <p:cNvPr id="14" name="Content Placeholder 13"/>
          <p:cNvSpPr>
            <a:spLocks noGrp="1"/>
          </p:cNvSpPr>
          <p:nvPr>
            <p:ph idx="1"/>
          </p:nvPr>
        </p:nvSpPr>
        <p:spPr>
          <a:xfrm>
            <a:off x="671222" y="1984651"/>
            <a:ext cx="10515600" cy="4351338"/>
          </a:xfrm>
        </p:spPr>
        <p:txBody>
          <a:bodyPr>
            <a:normAutofit/>
          </a:bodyPr>
          <a:lstStyle/>
          <a:p>
            <a:pPr marL="0" indent="0" algn="just">
              <a:buNone/>
            </a:pPr>
            <a:r>
              <a:rPr lang="en-US" sz="2800" dirty="0" smtClean="0">
                <a:latin typeface="Roboto Mono"/>
              </a:rPr>
              <a:t>Online Ticket Booking means the sale of tickets to events via online. Where customer get chance to show the number of tickets are available as well as they are capable to purchase a ticket by their own. On the other hand it helps the seller to sell more tickets and it  makes works more efficient as well as it provides various kinds of features, functionalities, promotion, marketing and advertising.</a:t>
            </a:r>
            <a:endParaRPr lang="en-US" sz="2800" dirty="0">
              <a:latin typeface="Roboto Mono"/>
            </a:endParaRPr>
          </a:p>
        </p:txBody>
      </p:sp>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normAutofit fontScale="90000"/>
          </a:bodyPr>
          <a:lstStyle/>
          <a:p>
            <a:r>
              <a:rPr lang="en-US" dirty="0" smtClean="0"/>
              <a:t>What is Online Ticket Booking System?</a:t>
            </a:r>
            <a:endParaRPr lang="ru-RU" dirty="0"/>
          </a:p>
        </p:txBody>
      </p:sp>
    </p:spTree>
    <p:extLst>
      <p:ext uri="{BB962C8B-B14F-4D97-AF65-F5344CB8AC3E}">
        <p14:creationId xmlns:p14="http://schemas.microsoft.com/office/powerpoint/2010/main" val="395350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DAECDC-7310-4573-BE1D-3F708C83049D}"/>
              </a:ext>
            </a:extLst>
          </p:cNvPr>
          <p:cNvSpPr>
            <a:spLocks noGrp="1"/>
          </p:cNvSpPr>
          <p:nvPr>
            <p:ph type="sldNum" sz="quarter" idx="12"/>
          </p:nvPr>
        </p:nvSpPr>
        <p:spPr/>
        <p:txBody>
          <a:bodyPr/>
          <a:lstStyle/>
          <a:p>
            <a:r>
              <a:rPr lang="en-US" sz="1600" dirty="0">
                <a:solidFill>
                  <a:schemeClr val="tx1"/>
                </a:solidFill>
              </a:rPr>
              <a:t>3</a:t>
            </a:r>
            <a:endParaRPr lang="ru-RU" sz="1600" dirty="0">
              <a:solidFill>
                <a:schemeClr val="tx1"/>
              </a:solidFill>
            </a:endParaRPr>
          </a:p>
        </p:txBody>
      </p:sp>
      <p:sp>
        <p:nvSpPr>
          <p:cNvPr id="58" name="Content Placeholder 57"/>
          <p:cNvSpPr>
            <a:spLocks noGrp="1"/>
          </p:cNvSpPr>
          <p:nvPr>
            <p:ph idx="1"/>
          </p:nvPr>
        </p:nvSpPr>
        <p:spPr>
          <a:xfrm>
            <a:off x="474216" y="2091955"/>
            <a:ext cx="10515600" cy="4351338"/>
          </a:xfrm>
        </p:spPr>
        <p:txBody>
          <a:bodyPr/>
          <a:lstStyle/>
          <a:p>
            <a:pPr marL="0" indent="0" algn="just">
              <a:buNone/>
            </a:pPr>
            <a:r>
              <a:rPr lang="en-US" sz="2400" dirty="0" smtClean="0">
                <a:latin typeface="Roboto Mono"/>
              </a:rPr>
              <a:t>Here we try to build a online ticket booking </a:t>
            </a:r>
            <a:r>
              <a:rPr lang="en-US" sz="2400" dirty="0">
                <a:latin typeface="Roboto Mono"/>
              </a:rPr>
              <a:t>system for Star </a:t>
            </a:r>
            <a:r>
              <a:rPr lang="en-US" sz="2400" dirty="0" smtClean="0">
                <a:latin typeface="Roboto Mono"/>
              </a:rPr>
              <a:t>Cineplex.</a:t>
            </a:r>
            <a:r>
              <a:rPr lang="en-GB" sz="2400" dirty="0">
                <a:latin typeface="Roboto Mono"/>
              </a:rPr>
              <a:t> Star Cineplex is the first multiplex cinema theatre in Bangladesh. It also gives its </a:t>
            </a:r>
            <a:r>
              <a:rPr lang="en-GB" sz="2400" dirty="0" smtClean="0">
                <a:latin typeface="Roboto Mono"/>
              </a:rPr>
              <a:t>viewers the </a:t>
            </a:r>
            <a:r>
              <a:rPr lang="en-GB" sz="2400" dirty="0">
                <a:latin typeface="Roboto Mono"/>
              </a:rPr>
              <a:t>facility to check available tickets and book shows via online ticket booking system</a:t>
            </a:r>
            <a:r>
              <a:rPr lang="en-GB" sz="2400" dirty="0" smtClean="0">
                <a:latin typeface="Roboto Mono"/>
              </a:rPr>
              <a:t>. Here it create certain number of threads to sell all available tickets.</a:t>
            </a:r>
          </a:p>
          <a:p>
            <a:pPr marL="0" indent="0" algn="just">
              <a:lnSpc>
                <a:spcPct val="150000"/>
              </a:lnSpc>
              <a:buNone/>
            </a:pPr>
            <a:r>
              <a:rPr lang="en-GB" sz="2400" dirty="0" smtClean="0">
                <a:latin typeface="Roboto Mono"/>
              </a:rPr>
              <a:t>Here we are use </a:t>
            </a:r>
            <a:r>
              <a:rPr lang="en-GB" sz="2400" smtClean="0">
                <a:latin typeface="Roboto Mono"/>
              </a:rPr>
              <a:t>some technique </a:t>
            </a:r>
            <a:r>
              <a:rPr lang="en-GB" sz="2400" dirty="0" smtClean="0">
                <a:latin typeface="Roboto Mono"/>
              </a:rPr>
              <a:t>to solve our program</a:t>
            </a:r>
          </a:p>
          <a:p>
            <a:pPr algn="just">
              <a:lnSpc>
                <a:spcPct val="150000"/>
              </a:lnSpc>
              <a:buFont typeface="Wingdings" panose="05000000000000000000" pitchFamily="2" charset="2"/>
              <a:buChar char="q"/>
            </a:pPr>
            <a:r>
              <a:rPr lang="en-GB" sz="2400" dirty="0" smtClean="0">
                <a:latin typeface="Roboto Mono"/>
              </a:rPr>
              <a:t>POSIX threads</a:t>
            </a:r>
          </a:p>
          <a:p>
            <a:pPr algn="just">
              <a:buFont typeface="Wingdings" panose="05000000000000000000" pitchFamily="2" charset="2"/>
              <a:buChar char="q"/>
            </a:pPr>
            <a:r>
              <a:rPr lang="en-GB" sz="2400" dirty="0" err="1" smtClean="0">
                <a:latin typeface="Roboto Mono"/>
              </a:rPr>
              <a:t>Mutex</a:t>
            </a:r>
            <a:r>
              <a:rPr lang="en-GB" sz="2400" dirty="0" smtClean="0">
                <a:latin typeface="Roboto Mono"/>
              </a:rPr>
              <a:t> locks</a:t>
            </a:r>
          </a:p>
          <a:p>
            <a:pPr algn="just">
              <a:buFont typeface="Wingdings" panose="05000000000000000000" pitchFamily="2" charset="2"/>
              <a:buChar char="q"/>
            </a:pPr>
            <a:r>
              <a:rPr lang="en-GB" sz="2400" dirty="0" smtClean="0">
                <a:latin typeface="Roboto Mono"/>
              </a:rPr>
              <a:t>Semaphores</a:t>
            </a:r>
          </a:p>
          <a:p>
            <a:pPr>
              <a:buFont typeface="Wingdings" panose="05000000000000000000" pitchFamily="2" charset="2"/>
              <a:buChar char="q"/>
            </a:pPr>
            <a:endParaRPr lang="en-US" dirty="0"/>
          </a:p>
        </p:txBody>
      </p:sp>
      <p:sp>
        <p:nvSpPr>
          <p:cNvPr id="57" name="Title 56"/>
          <p:cNvSpPr>
            <a:spLocks noGrp="1"/>
          </p:cNvSpPr>
          <p:nvPr>
            <p:ph type="title"/>
          </p:nvPr>
        </p:nvSpPr>
        <p:spPr/>
        <p:txBody>
          <a:bodyPr/>
          <a:lstStyle/>
          <a:p>
            <a:r>
              <a:rPr lang="en-US" dirty="0" smtClean="0"/>
              <a:t>How we solve our problem?</a:t>
            </a:r>
            <a:endParaRPr lang="en-US" dirty="0"/>
          </a:p>
        </p:txBody>
      </p:sp>
    </p:spTree>
    <p:extLst>
      <p:ext uri="{BB962C8B-B14F-4D97-AF65-F5344CB8AC3E}">
        <p14:creationId xmlns:p14="http://schemas.microsoft.com/office/powerpoint/2010/main" val="126615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8">
                                            <p:txEl>
                                              <p:pRg st="2" end="2"/>
                                            </p:txEl>
                                          </p:spTgt>
                                        </p:tgtEl>
                                        <p:attrNameLst>
                                          <p:attrName>style.visibility</p:attrName>
                                        </p:attrNameLst>
                                      </p:cBhvr>
                                      <p:to>
                                        <p:strVal val="visible"/>
                                      </p:to>
                                    </p:set>
                                    <p:anim calcmode="lin" valueType="num">
                                      <p:cBhvr additive="base">
                                        <p:cTn id="7" dur="500" fill="hold"/>
                                        <p:tgtEl>
                                          <p:spTgt spid="58">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8">
                                            <p:txEl>
                                              <p:pRg st="3" end="3"/>
                                            </p:txEl>
                                          </p:spTgt>
                                        </p:tgtEl>
                                        <p:attrNameLst>
                                          <p:attrName>style.visibility</p:attrName>
                                        </p:attrNameLst>
                                      </p:cBhvr>
                                      <p:to>
                                        <p:strVal val="visible"/>
                                      </p:to>
                                    </p:set>
                                    <p:anim calcmode="lin" valueType="num">
                                      <p:cBhvr additive="base">
                                        <p:cTn id="13" dur="500" fill="hold"/>
                                        <p:tgtEl>
                                          <p:spTgt spid="58">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8">
                                            <p:txEl>
                                              <p:pRg st="4" end="4"/>
                                            </p:txEl>
                                          </p:spTgt>
                                        </p:tgtEl>
                                        <p:attrNameLst>
                                          <p:attrName>style.visibility</p:attrName>
                                        </p:attrNameLst>
                                      </p:cBhvr>
                                      <p:to>
                                        <p:strVal val="visible"/>
                                      </p:to>
                                    </p:set>
                                    <p:anim calcmode="lin" valueType="num">
                                      <p:cBhvr additive="base">
                                        <p:cTn id="19" dur="500" fill="hold"/>
                                        <p:tgtEl>
                                          <p:spTgt spid="58">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DAECDC-7310-4573-BE1D-3F708C83049D}"/>
              </a:ext>
            </a:extLst>
          </p:cNvPr>
          <p:cNvSpPr>
            <a:spLocks noGrp="1"/>
          </p:cNvSpPr>
          <p:nvPr>
            <p:ph type="sldNum" sz="quarter" idx="12"/>
          </p:nvPr>
        </p:nvSpPr>
        <p:spPr/>
        <p:txBody>
          <a:bodyPr/>
          <a:lstStyle/>
          <a:p>
            <a:r>
              <a:rPr lang="en-US" sz="1600" dirty="0" smtClean="0">
                <a:solidFill>
                  <a:schemeClr val="tx1"/>
                </a:solidFill>
              </a:rPr>
              <a:t>4</a:t>
            </a:r>
            <a:endParaRPr lang="ru-RU" sz="1600" dirty="0">
              <a:solidFill>
                <a:schemeClr val="tx1"/>
              </a:solidFill>
            </a:endParaRPr>
          </a:p>
        </p:txBody>
      </p:sp>
      <p:sp>
        <p:nvSpPr>
          <p:cNvPr id="5" name="Title 4"/>
          <p:cNvSpPr>
            <a:spLocks noGrp="1"/>
          </p:cNvSpPr>
          <p:nvPr>
            <p:ph type="title"/>
          </p:nvPr>
        </p:nvSpPr>
        <p:spPr/>
        <p:txBody>
          <a:bodyPr/>
          <a:lstStyle/>
          <a:p>
            <a:r>
              <a:rPr lang="en-US" dirty="0" smtClean="0"/>
              <a:t>Discussion</a:t>
            </a:r>
            <a:endParaRPr lang="en-US" dirty="0"/>
          </a:p>
        </p:txBody>
      </p:sp>
      <p:sp>
        <p:nvSpPr>
          <p:cNvPr id="6" name="Content Placeholder 5"/>
          <p:cNvSpPr>
            <a:spLocks noGrp="1"/>
          </p:cNvSpPr>
          <p:nvPr>
            <p:ph sz="half" idx="1"/>
          </p:nvPr>
        </p:nvSpPr>
        <p:spPr>
          <a:xfrm>
            <a:off x="278904" y="1919385"/>
            <a:ext cx="10525451" cy="1383108"/>
          </a:xfrm>
          <a:ln w="28575">
            <a:solidFill>
              <a:schemeClr val="tx1">
                <a:lumMod val="95000"/>
                <a:lumOff val="5000"/>
              </a:schemeClr>
            </a:solidFill>
          </a:ln>
        </p:spPr>
        <p:txBody>
          <a:bodyPr>
            <a:normAutofit/>
          </a:bodyPr>
          <a:lstStyle/>
          <a:p>
            <a:pPr marL="0" indent="0">
              <a:buNone/>
            </a:pPr>
            <a:r>
              <a:rPr lang="en-US" sz="2400" b="1" dirty="0" smtClean="0">
                <a:latin typeface="Roboto Mono"/>
              </a:rPr>
              <a:t>Threads</a:t>
            </a:r>
          </a:p>
          <a:p>
            <a:pPr marL="0" indent="0" algn="just">
              <a:buNone/>
            </a:pPr>
            <a:r>
              <a:rPr lang="en-GB" dirty="0"/>
              <a:t>A thread is </a:t>
            </a:r>
            <a:r>
              <a:rPr lang="en-GB" b="1" dirty="0"/>
              <a:t>a unit of execution on concurrent programming</a:t>
            </a:r>
            <a:r>
              <a:rPr lang="en-GB" dirty="0"/>
              <a:t>. Multithreading is a technique which allows a CPU to execute many tasks of one process at the same time. These threads can execute individually while sharing their resources.</a:t>
            </a:r>
            <a:endParaRPr lang="en-US" sz="2000" dirty="0">
              <a:latin typeface="Roboto Mono"/>
            </a:endParaRPr>
          </a:p>
        </p:txBody>
      </p:sp>
      <p:sp>
        <p:nvSpPr>
          <p:cNvPr id="7" name="Content Placeholder 6"/>
          <p:cNvSpPr>
            <a:spLocks noGrp="1"/>
          </p:cNvSpPr>
          <p:nvPr>
            <p:ph sz="half" idx="2"/>
          </p:nvPr>
        </p:nvSpPr>
        <p:spPr>
          <a:xfrm>
            <a:off x="278903" y="3513900"/>
            <a:ext cx="10525451" cy="1334022"/>
          </a:xfrm>
          <a:ln w="28575">
            <a:solidFill>
              <a:schemeClr val="tx1">
                <a:lumMod val="95000"/>
                <a:lumOff val="5000"/>
              </a:schemeClr>
            </a:solidFill>
          </a:ln>
        </p:spPr>
        <p:txBody>
          <a:bodyPr/>
          <a:lstStyle/>
          <a:p>
            <a:pPr marL="0" indent="0">
              <a:buNone/>
            </a:pPr>
            <a:r>
              <a:rPr lang="en-US" sz="2400" b="1" dirty="0" err="1" smtClean="0">
                <a:latin typeface="Roboto Mono"/>
              </a:rPr>
              <a:t>Mutex</a:t>
            </a:r>
            <a:r>
              <a:rPr lang="en-US" sz="2400" b="1" dirty="0" smtClean="0">
                <a:latin typeface="Roboto Mono"/>
              </a:rPr>
              <a:t> Locks</a:t>
            </a:r>
            <a:endParaRPr lang="en-US" sz="2400" b="1" dirty="0">
              <a:latin typeface="Roboto Mono"/>
            </a:endParaRPr>
          </a:p>
          <a:p>
            <a:pPr marL="0" indent="0" algn="just">
              <a:buNone/>
            </a:pPr>
            <a:r>
              <a:rPr lang="en-GB" dirty="0" err="1"/>
              <a:t>Mutex</a:t>
            </a:r>
            <a:r>
              <a:rPr lang="en-GB" dirty="0"/>
              <a:t> lock in OS is essentially </a:t>
            </a:r>
            <a:r>
              <a:rPr lang="en-GB" b="1" dirty="0"/>
              <a:t>a variable that is binary nature that provides code wise functionality for mutual exclusion</a:t>
            </a:r>
            <a:r>
              <a:rPr lang="en-GB" dirty="0"/>
              <a:t>. At times, there maybe multiple threads that may be trying to access same resource like memory or I/O etc. To make sure that there is no overriding. </a:t>
            </a:r>
            <a:r>
              <a:rPr lang="en-GB" dirty="0" err="1"/>
              <a:t>Mutex</a:t>
            </a:r>
            <a:r>
              <a:rPr lang="en-GB" dirty="0"/>
              <a:t> provides a locking mechanism.</a:t>
            </a:r>
            <a:endParaRPr lang="en-US" dirty="0"/>
          </a:p>
        </p:txBody>
      </p:sp>
      <p:sp>
        <p:nvSpPr>
          <p:cNvPr id="10" name="Content Placeholder 6"/>
          <p:cNvSpPr txBox="1">
            <a:spLocks/>
          </p:cNvSpPr>
          <p:nvPr/>
        </p:nvSpPr>
        <p:spPr>
          <a:xfrm>
            <a:off x="278904" y="5068258"/>
            <a:ext cx="10525451" cy="1334022"/>
          </a:xfrm>
          <a:prstGeom prst="rect">
            <a:avLst/>
          </a:prstGeom>
          <a:ln w="28575">
            <a:solidFill>
              <a:schemeClr val="tx1">
                <a:lumMod val="95000"/>
                <a:lumOff val="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smtClean="0">
                <a:latin typeface="Roboto Mono"/>
              </a:rPr>
              <a:t>Semaphores</a:t>
            </a:r>
          </a:p>
          <a:p>
            <a:pPr marL="0" indent="0" algn="just">
              <a:buNone/>
            </a:pPr>
            <a:r>
              <a:rPr lang="en-GB" dirty="0"/>
              <a:t>A semaphore is </a:t>
            </a:r>
            <a:r>
              <a:rPr lang="en-GB" b="1" dirty="0"/>
              <a:t>an integer variable, shared among multiple processes</a:t>
            </a:r>
            <a:r>
              <a:rPr lang="en-GB" dirty="0"/>
              <a:t>. The main aim of using a semaphore is process synchronization and access control for a common resource in a concurrent </a:t>
            </a:r>
            <a:r>
              <a:rPr lang="en-GB" dirty="0" smtClean="0"/>
              <a:t>environment.</a:t>
            </a:r>
            <a:endParaRPr lang="en-US" sz="2400" b="1" dirty="0" smtClean="0">
              <a:latin typeface="Roboto Mono"/>
            </a:endParaRPr>
          </a:p>
        </p:txBody>
      </p:sp>
    </p:spTree>
    <p:extLst>
      <p:ext uri="{BB962C8B-B14F-4D97-AF65-F5344CB8AC3E}">
        <p14:creationId xmlns:p14="http://schemas.microsoft.com/office/powerpoint/2010/main" val="3303793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r>
              <a:rPr lang="en-US" sz="1600" dirty="0" smtClean="0">
                <a:solidFill>
                  <a:schemeClr val="tx1"/>
                </a:solidFill>
              </a:rPr>
              <a:t>5</a:t>
            </a:r>
            <a:endParaRPr lang="ru-RU" sz="1600" dirty="0">
              <a:solidFill>
                <a:schemeClr val="tx1"/>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97" y="2187941"/>
            <a:ext cx="5224271" cy="39182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0241" y="871154"/>
            <a:ext cx="4926969" cy="54516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Title 1">
            <a:extLst>
              <a:ext uri="{FF2B5EF4-FFF2-40B4-BE49-F238E27FC236}">
                <a16:creationId xmlns:a16="http://schemas.microsoft.com/office/drawing/2014/main" id="{C42E5D49-E249-409D-B751-A559433D91A4}"/>
              </a:ext>
            </a:extLst>
          </p:cNvPr>
          <p:cNvSpPr>
            <a:spLocks noGrp="1"/>
          </p:cNvSpPr>
          <p:nvPr>
            <p:ph type="title"/>
          </p:nvPr>
        </p:nvSpPr>
        <p:spPr>
          <a:xfrm>
            <a:off x="2010353" y="430162"/>
            <a:ext cx="3403308" cy="676275"/>
          </a:xfrm>
        </p:spPr>
        <p:txBody>
          <a:bodyPr/>
          <a:lstStyle/>
          <a:p>
            <a:pPr algn="ctr"/>
            <a:r>
              <a:rPr lang="en-US" dirty="0" smtClean="0"/>
              <a:t>Pseudocode</a:t>
            </a:r>
            <a:endParaRPr lang="ru-RU" dirty="0"/>
          </a:p>
        </p:txBody>
      </p:sp>
    </p:spTree>
    <p:extLst>
      <p:ext uri="{BB962C8B-B14F-4D97-AF65-F5344CB8AC3E}">
        <p14:creationId xmlns:p14="http://schemas.microsoft.com/office/powerpoint/2010/main" val="2113840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DAECDC-7310-4573-BE1D-3F708C83049D}"/>
              </a:ext>
            </a:extLst>
          </p:cNvPr>
          <p:cNvSpPr>
            <a:spLocks noGrp="1"/>
          </p:cNvSpPr>
          <p:nvPr>
            <p:ph type="sldNum" sz="quarter" idx="12"/>
          </p:nvPr>
        </p:nvSpPr>
        <p:spPr/>
        <p:txBody>
          <a:bodyPr/>
          <a:lstStyle/>
          <a:p>
            <a:r>
              <a:rPr lang="en-US" sz="1600" dirty="0">
                <a:solidFill>
                  <a:schemeClr val="tx1"/>
                </a:solidFill>
              </a:rPr>
              <a:t>6</a:t>
            </a:r>
            <a:endParaRPr lang="ru-RU" sz="1600" dirty="0">
              <a:solidFill>
                <a:schemeClr val="tx1"/>
              </a:solidFill>
            </a:endParaRPr>
          </a:p>
        </p:txBody>
      </p:sp>
      <p:sp>
        <p:nvSpPr>
          <p:cNvPr id="5" name="Title 4"/>
          <p:cNvSpPr>
            <a:spLocks noGrp="1"/>
          </p:cNvSpPr>
          <p:nvPr>
            <p:ph type="title"/>
          </p:nvPr>
        </p:nvSpPr>
        <p:spPr/>
        <p:txBody>
          <a:bodyPr/>
          <a:lstStyle/>
          <a:p>
            <a:r>
              <a:rPr lang="en-US" dirty="0" smtClean="0"/>
              <a:t>Code Explanation</a:t>
            </a:r>
            <a:endParaRPr lang="en-US" dirty="0"/>
          </a:p>
        </p:txBody>
      </p:sp>
      <p:sp>
        <p:nvSpPr>
          <p:cNvPr id="10" name="Content Placeholder 6"/>
          <p:cNvSpPr txBox="1">
            <a:spLocks/>
          </p:cNvSpPr>
          <p:nvPr/>
        </p:nvSpPr>
        <p:spPr>
          <a:xfrm>
            <a:off x="278907" y="1943318"/>
            <a:ext cx="10525451" cy="4661667"/>
          </a:xfrm>
          <a:prstGeom prst="rect">
            <a:avLst/>
          </a:prstGeom>
          <a:ln w="28575">
            <a:solidFill>
              <a:schemeClr val="tx1">
                <a:lumMod val="95000"/>
                <a:lumOff val="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GB" dirty="0"/>
              <a:t>This C program creates multiple threads, each representing a user trying to book a ticket for a show. It uses a </a:t>
            </a:r>
            <a:r>
              <a:rPr lang="en-GB" dirty="0" err="1"/>
              <a:t>mutex</a:t>
            </a:r>
            <a:r>
              <a:rPr lang="en-GB" dirty="0"/>
              <a:t> lock to ensure that only one thread can modify the number of available tickets at a time, and a semaphore to synchronize the threads and ensure that they don't exit </a:t>
            </a:r>
            <a:r>
              <a:rPr lang="en-GB" dirty="0" err="1"/>
              <a:t>untilThe</a:t>
            </a:r>
            <a:r>
              <a:rPr lang="en-GB" dirty="0"/>
              <a:t> program first initializes the </a:t>
            </a:r>
            <a:r>
              <a:rPr lang="en-GB" dirty="0" err="1"/>
              <a:t>mutex</a:t>
            </a:r>
            <a:r>
              <a:rPr lang="en-GB" dirty="0"/>
              <a:t> and semaphore, then creates the user threads and waits for them to finish. Finally, it cleans up and exits.</a:t>
            </a:r>
          </a:p>
          <a:p>
            <a:pPr algn="just">
              <a:lnSpc>
                <a:spcPct val="150000"/>
              </a:lnSpc>
            </a:pPr>
            <a:r>
              <a:rPr lang="en-GB" dirty="0"/>
              <a:t>The user threads execute the </a:t>
            </a:r>
            <a:r>
              <a:rPr lang="en-GB" dirty="0" err="1"/>
              <a:t>book_show</a:t>
            </a:r>
            <a:r>
              <a:rPr lang="en-GB" dirty="0"/>
              <a:t> function, which attempts to book a ticket by first acquiring the </a:t>
            </a:r>
            <a:r>
              <a:rPr lang="en-GB" dirty="0" err="1"/>
              <a:t>mutex</a:t>
            </a:r>
            <a:r>
              <a:rPr lang="en-GB" dirty="0"/>
              <a:t> lock and then checking if there are any tickets available. If there are, it books a ticket and decrements the number of available tickets. Otherwise, it prints a message saying that it was unable to book a ticket. The thread then releases the </a:t>
            </a:r>
            <a:r>
              <a:rPr lang="en-GB" dirty="0" err="1"/>
              <a:t>mutex</a:t>
            </a:r>
            <a:r>
              <a:rPr lang="en-GB" dirty="0"/>
              <a:t> lock and increments the semaphore before exiting.</a:t>
            </a:r>
          </a:p>
          <a:p>
            <a:pPr algn="just">
              <a:lnSpc>
                <a:spcPct val="150000"/>
              </a:lnSpc>
            </a:pPr>
            <a:r>
              <a:rPr lang="en-GB" dirty="0"/>
              <a:t>The main thread waits for all of the user threads to finish by calling </a:t>
            </a:r>
            <a:r>
              <a:rPr lang="en-GB" dirty="0" err="1"/>
              <a:t>sem_wait</a:t>
            </a:r>
            <a:r>
              <a:rPr lang="en-GB" dirty="0"/>
              <a:t> for each thread. This ensures that all of the threads have completed their work before the main thread cleans up and exits all of them have finished booking tickets.</a:t>
            </a:r>
          </a:p>
          <a:p>
            <a:pPr algn="just">
              <a:lnSpc>
                <a:spcPct val="150000"/>
              </a:lnSpc>
            </a:pPr>
            <a:r>
              <a:rPr lang="en-GB" dirty="0" smtClean="0"/>
              <a:t>.</a:t>
            </a:r>
            <a:endParaRPr lang="en-GB" dirty="0"/>
          </a:p>
        </p:txBody>
      </p:sp>
    </p:spTree>
    <p:extLst>
      <p:ext uri="{BB962C8B-B14F-4D97-AF65-F5344CB8AC3E}">
        <p14:creationId xmlns:p14="http://schemas.microsoft.com/office/powerpoint/2010/main" val="35015142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5D49-E249-409D-B751-A559433D91A4}"/>
              </a:ext>
            </a:extLst>
          </p:cNvPr>
          <p:cNvSpPr>
            <a:spLocks noGrp="1"/>
          </p:cNvSpPr>
          <p:nvPr>
            <p:ph type="title"/>
          </p:nvPr>
        </p:nvSpPr>
        <p:spPr>
          <a:xfrm>
            <a:off x="572047" y="2179063"/>
            <a:ext cx="3403308" cy="676275"/>
          </a:xfrm>
        </p:spPr>
        <p:txBody>
          <a:bodyPr/>
          <a:lstStyle/>
          <a:p>
            <a:pPr algn="ctr"/>
            <a:r>
              <a:rPr lang="en-US" dirty="0" smtClean="0"/>
              <a:t>Output</a:t>
            </a:r>
            <a:endParaRPr lang="ru-RU" dirty="0"/>
          </a:p>
        </p:txBody>
      </p:sp>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r>
              <a:rPr lang="en-US" sz="1600" dirty="0">
                <a:solidFill>
                  <a:schemeClr val="tx1"/>
                </a:solidFill>
              </a:rPr>
              <a:t>7</a:t>
            </a:r>
            <a:endParaRPr lang="ru-RU" sz="1600" dirty="0">
              <a:solidFill>
                <a:schemeClr val="tx1"/>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8809" y="246707"/>
            <a:ext cx="4967032" cy="62561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075095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42E5D49-E249-409D-B751-A559433D91A4}"/>
              </a:ext>
            </a:extLst>
          </p:cNvPr>
          <p:cNvSpPr>
            <a:spLocks noGrp="1"/>
          </p:cNvSpPr>
          <p:nvPr>
            <p:ph type="title"/>
          </p:nvPr>
        </p:nvSpPr>
        <p:spPr>
          <a:xfrm>
            <a:off x="2853733" y="3137852"/>
            <a:ext cx="6867316" cy="2534979"/>
          </a:xfrm>
        </p:spPr>
        <p:txBody>
          <a:bodyPr>
            <a:noAutofit/>
          </a:bodyPr>
          <a:lstStyle/>
          <a:p>
            <a:pPr algn="ctr"/>
            <a:r>
              <a:rPr lang="en-US" sz="6000" dirty="0" smtClean="0">
                <a:solidFill>
                  <a:srgbClr val="002060"/>
                </a:solidFill>
                <a:latin typeface="Roboto Mono"/>
              </a:rPr>
              <a:t>Thank You</a:t>
            </a:r>
            <a:endParaRPr lang="ru-RU" sz="6000" dirty="0">
              <a:solidFill>
                <a:srgbClr val="002060"/>
              </a:solidFill>
              <a:latin typeface="Roboto Mono"/>
            </a:endParaRPr>
          </a:p>
        </p:txBody>
      </p:sp>
    </p:spTree>
    <p:extLst>
      <p:ext uri="{BB962C8B-B14F-4D97-AF65-F5344CB8AC3E}">
        <p14:creationId xmlns:p14="http://schemas.microsoft.com/office/powerpoint/2010/main" val="37230763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2.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0</TotalTime>
  <Words>432</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Roboto Mono</vt:lpstr>
      <vt:lpstr>Times New Roman</vt:lpstr>
      <vt:lpstr>Wingdings</vt:lpstr>
      <vt:lpstr>Office Theme</vt:lpstr>
      <vt:lpstr>Online Ticket Booking System</vt:lpstr>
      <vt:lpstr>Group Members</vt:lpstr>
      <vt:lpstr>What is Online Ticket Booking System?</vt:lpstr>
      <vt:lpstr>How we solve our problem?</vt:lpstr>
      <vt:lpstr>Discussion</vt:lpstr>
      <vt:lpstr>Pseudocode</vt:lpstr>
      <vt:lpstr>Code Explanation</vt:lpstr>
      <vt:lpstr>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2023-01-02T15:39:19Z</dcterms:created>
  <dcterms:modified xsi:type="dcterms:W3CDTF">2023-01-02T20:57:32Z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