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7" r:id="rId5"/>
    <p:sldId id="272" r:id="rId6"/>
    <p:sldId id="275" r:id="rId7"/>
    <p:sldId id="27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6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/>
              <a:t>class</a:t>
            </a:r>
            <a:r>
              <a:rPr lang="en-US" dirty="0"/>
              <a:t> is represented by a box with up to three sections: the top contains the class name; the middle contains the fields; the bottom contains the methods. Consider the following Java class definition, a ridiculously-designed example that will serve to demonstrate core UML data representations. </a:t>
            </a:r>
            <a:endParaRPr lang="en-US" dirty="0" smtClean="0"/>
          </a:p>
          <a:p>
            <a:r>
              <a:rPr lang="en-US" dirty="0"/>
              <a:t>public class Example {</a:t>
            </a:r>
          </a:p>
          <a:p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protected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z;</a:t>
            </a:r>
          </a:p>
          <a:p>
            <a:r>
              <a:rPr lang="en-US" dirty="0"/>
              <a:t>  public Example() { ... }</a:t>
            </a:r>
          </a:p>
          <a:p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 { ... }</a:t>
            </a:r>
          </a:p>
          <a:p>
            <a:r>
              <a:rPr lang="en-US" dirty="0"/>
              <a:t>  private void foo(</a:t>
            </a:r>
            <a:r>
              <a:rPr lang="en-US" dirty="0" err="1"/>
              <a:t>int</a:t>
            </a:r>
            <a:r>
              <a:rPr lang="en-US" dirty="0"/>
              <a:t> x) { ... }</a:t>
            </a:r>
          </a:p>
          <a:p>
            <a:r>
              <a:rPr lang="en-US" dirty="0"/>
              <a:t>  protected </a:t>
            </a:r>
            <a:r>
              <a:rPr lang="en-US" dirty="0" err="1"/>
              <a:t>int</a:t>
            </a:r>
            <a:r>
              <a:rPr lang="en-US" dirty="0"/>
              <a:t> bar(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z) { ... }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can be represented with the following class diagram.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fields and methods are annotated to indicate their access level: plus (+) for public, minus (-) for private, and hash (#) for protected. UML </a:t>
            </a:r>
            <a:r>
              <a:rPr lang="en-US" dirty="0" err="1" smtClean="0"/>
              <a:t>conventionlly</a:t>
            </a:r>
            <a:r>
              <a:rPr lang="en-US" dirty="0" smtClean="0"/>
              <a:t> </a:t>
            </a:r>
            <a:r>
              <a:rPr lang="en-US" dirty="0"/>
              <a:t>uses </a:t>
            </a:r>
            <a:r>
              <a:rPr lang="en-US" dirty="0" err="1"/>
              <a:t>Algol</a:t>
            </a:r>
            <a:r>
              <a:rPr lang="en-US" dirty="0"/>
              <a:t>-style naming, so variables are given as </a:t>
            </a:r>
            <a:r>
              <a:rPr lang="en-US" i="1" dirty="0" err="1"/>
              <a:t>name</a:t>
            </a:r>
            <a:r>
              <a:rPr lang="en-US" dirty="0" err="1"/>
              <a:t>:</a:t>
            </a:r>
            <a:r>
              <a:rPr lang="en-US" i="1" dirty="0" err="1"/>
              <a:t>type</a:t>
            </a:r>
            <a:r>
              <a:rPr lang="en-US" dirty="0"/>
              <a:t> and methods are given as 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 err="1"/>
              <a:t>params</a:t>
            </a:r>
            <a:r>
              <a:rPr lang="en-US" dirty="0"/>
              <a:t>):</a:t>
            </a:r>
            <a:r>
              <a:rPr lang="en-US" i="1" dirty="0"/>
              <a:t>type</a:t>
            </a:r>
            <a:r>
              <a:rPr lang="en-US" dirty="0"/>
              <a:t>, where each parameter is, of course, a variable.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62200"/>
            <a:ext cx="22193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</a:t>
            </a:r>
            <a:r>
              <a:rPr lang="en-US" dirty="0"/>
              <a:t>members in class diagrams are underlined, and abstract elements are italicized. Constant (i.e. final) fields are indicated via naming convention: constants should be in </a:t>
            </a:r>
            <a:r>
              <a:rPr lang="en-US" dirty="0" smtClean="0"/>
              <a:t>ALL_CAPS. Here </a:t>
            </a:r>
            <a:r>
              <a:rPr lang="en-US" dirty="0"/>
              <a:t>is another code and diagram example.</a:t>
            </a:r>
          </a:p>
          <a:p>
            <a:endParaRPr lang="en-US" dirty="0"/>
          </a:p>
          <a:p>
            <a:r>
              <a:rPr lang="en-US" dirty="0"/>
              <a:t>public abstract class Example2 {</a:t>
            </a:r>
          </a:p>
          <a:p>
            <a:r>
              <a:rPr lang="en-US" dirty="0"/>
              <a:t>  public static final double PI = 3.14;</a:t>
            </a:r>
          </a:p>
          <a:p>
            <a:r>
              <a:rPr lang="en-US" dirty="0"/>
              <a:t>  public abstract void foo() { ... }</a:t>
            </a:r>
          </a:p>
          <a:p>
            <a:r>
              <a:rPr lang="en-US" dirty="0"/>
              <a:t>  protected void bar() { ...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20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Interfaces are given the «interface» annotation, as shown below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FooListener</a:t>
            </a:r>
            <a:r>
              <a:rPr lang="en-US" dirty="0"/>
              <a:t> {</a:t>
            </a:r>
          </a:p>
          <a:p>
            <a:r>
              <a:rPr lang="en-US" dirty="0"/>
              <a:t>  public void foo();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27" y="1676400"/>
            <a:ext cx="1981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29200"/>
            <a:ext cx="2095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6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UML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9530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1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 class Employee {</a:t>
            </a:r>
          </a:p>
          <a:p>
            <a:endParaRPr lang="en-US" dirty="0"/>
          </a:p>
          <a:p>
            <a:r>
              <a:rPr lang="en-US" dirty="0"/>
              <a:t>    private String name;</a:t>
            </a:r>
          </a:p>
          <a:p>
            <a:r>
              <a:rPr lang="en-US" dirty="0"/>
              <a:t>    private double </a:t>
            </a:r>
            <a:r>
              <a:rPr lang="en-US" dirty="0" err="1"/>
              <a:t>payRate</a:t>
            </a:r>
            <a:r>
              <a:rPr lang="en-US" dirty="0"/>
              <a:t>;</a:t>
            </a:r>
          </a:p>
          <a:p>
            <a:r>
              <a:rPr lang="en-US" dirty="0"/>
              <a:t>    private final </a:t>
            </a:r>
            <a:r>
              <a:rPr lang="en-US" dirty="0" err="1"/>
              <a:t>int</a:t>
            </a:r>
            <a:r>
              <a:rPr lang="en-US" dirty="0"/>
              <a:t> EMPLOYEE_ID;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private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nextID</a:t>
            </a:r>
            <a:r>
              <a:rPr lang="en-US" dirty="0"/>
              <a:t> = 1000;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static final double STARTING_PAY_RATE = 7.75;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Employee(String name) 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    EMPLOYEE_ID = </a:t>
            </a:r>
            <a:r>
              <a:rPr lang="en-US" dirty="0" err="1"/>
              <a:t>getNextID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payRate</a:t>
            </a:r>
            <a:r>
              <a:rPr lang="en-US" dirty="0"/>
              <a:t> = STARTING_PAY_RATE;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public Employee(String name, double </a:t>
            </a:r>
            <a:r>
              <a:rPr lang="en-US" dirty="0" err="1"/>
              <a:t>startingPay</a:t>
            </a:r>
            <a:r>
              <a:rPr lang="en-US" dirty="0"/>
              <a:t>) 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    EMPLOYEE_ID = </a:t>
            </a:r>
            <a:r>
              <a:rPr lang="en-US" dirty="0" err="1"/>
              <a:t>getNextID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payRate</a:t>
            </a:r>
            <a:r>
              <a:rPr lang="en-US" dirty="0"/>
              <a:t> = </a:t>
            </a:r>
            <a:r>
              <a:rPr lang="en-US" dirty="0" err="1"/>
              <a:t>startingPay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String </a:t>
            </a:r>
            <a:r>
              <a:rPr lang="en-US" dirty="0" err="1"/>
              <a:t>getName</a:t>
            </a:r>
            <a:r>
              <a:rPr lang="en-US" dirty="0"/>
              <a:t>() { return name;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getEmployeeID</a:t>
            </a:r>
            <a:r>
              <a:rPr lang="en-US" dirty="0"/>
              <a:t>() { return EMPLOYEE_ID;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double </a:t>
            </a:r>
            <a:r>
              <a:rPr lang="en-US" dirty="0" err="1"/>
              <a:t>getPayRate</a:t>
            </a:r>
            <a:r>
              <a:rPr lang="en-US" dirty="0"/>
              <a:t>() { return </a:t>
            </a:r>
            <a:r>
              <a:rPr lang="en-US" dirty="0" err="1"/>
              <a:t>payRate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void </a:t>
            </a:r>
            <a:r>
              <a:rPr lang="en-US" dirty="0" err="1"/>
              <a:t>changeName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 { name = </a:t>
            </a:r>
            <a:r>
              <a:rPr lang="en-US" dirty="0" err="1"/>
              <a:t>newName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void </a:t>
            </a:r>
            <a:r>
              <a:rPr lang="en-US" dirty="0" err="1"/>
              <a:t>changePayRate</a:t>
            </a:r>
            <a:r>
              <a:rPr lang="en-US" dirty="0"/>
              <a:t>(double </a:t>
            </a:r>
            <a:r>
              <a:rPr lang="en-US" dirty="0" err="1"/>
              <a:t>newRate</a:t>
            </a:r>
            <a:r>
              <a:rPr lang="en-US" dirty="0"/>
              <a:t>) { </a:t>
            </a:r>
            <a:r>
              <a:rPr lang="en-US" dirty="0" err="1"/>
              <a:t>payRate</a:t>
            </a:r>
            <a:r>
              <a:rPr lang="en-US" dirty="0"/>
              <a:t> = </a:t>
            </a:r>
            <a:r>
              <a:rPr lang="en-US" dirty="0" err="1"/>
              <a:t>newRate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getNextID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nextID</a:t>
            </a:r>
            <a:r>
              <a:rPr lang="en-US" dirty="0"/>
              <a:t>++;</a:t>
            </a:r>
          </a:p>
          <a:p>
            <a:r>
              <a:rPr lang="en-US" dirty="0"/>
              <a:t>        return id;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345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333</TotalTime>
  <Words>417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CSE 215L: Programming Language II Lab  Faculty: Silvia Ahmed,  Sec – 12, 13</vt:lpstr>
      <vt:lpstr>UML Diagram</vt:lpstr>
      <vt:lpstr>PowerPoint Presentation</vt:lpstr>
      <vt:lpstr>PowerPoint Presentation</vt:lpstr>
      <vt:lpstr>PowerPoint Presentation</vt:lpstr>
      <vt:lpstr>Example UML</vt:lpstr>
      <vt:lpstr>Java class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58</cp:revision>
  <dcterms:created xsi:type="dcterms:W3CDTF">2006-08-16T00:00:00Z</dcterms:created>
  <dcterms:modified xsi:type="dcterms:W3CDTF">2020-07-25T14:09:01Z</dcterms:modified>
</cp:coreProperties>
</file>