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96"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2A9FC-1DCA-433F-B4AF-6D8369ADD835}" type="datetimeFigureOut">
              <a:rPr lang="en-US" smtClean="0"/>
              <a:t>25-Feb-22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01F2D-360C-4E28-8848-CC7AC8D57655}" type="slidenum">
              <a:rPr lang="en-US" smtClean="0"/>
              <a:t>‹#›</a:t>
            </a:fld>
            <a:endParaRPr lang="en-US"/>
          </a:p>
        </p:txBody>
      </p:sp>
    </p:spTree>
    <p:extLst>
      <p:ext uri="{BB962C8B-B14F-4D97-AF65-F5344CB8AC3E}">
        <p14:creationId xmlns:p14="http://schemas.microsoft.com/office/powerpoint/2010/main" val="4216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DE4B0-1CC7-40C4-A607-F6F9AC4EBCCC}" type="slidenum">
              <a:rPr lang="en-US" smtClean="0"/>
              <a:t>1</a:t>
            </a:fld>
            <a:endParaRPr lang="en-US"/>
          </a:p>
        </p:txBody>
      </p:sp>
    </p:spTree>
    <p:extLst>
      <p:ext uri="{BB962C8B-B14F-4D97-AF65-F5344CB8AC3E}">
        <p14:creationId xmlns:p14="http://schemas.microsoft.com/office/powerpoint/2010/main" val="997120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DE4B0-1CC7-40C4-A607-F6F9AC4EBCCC}" type="slidenum">
              <a:rPr lang="en-US" smtClean="0"/>
              <a:t>5</a:t>
            </a:fld>
            <a:endParaRPr lang="en-US"/>
          </a:p>
        </p:txBody>
      </p:sp>
    </p:spTree>
    <p:extLst>
      <p:ext uri="{BB962C8B-B14F-4D97-AF65-F5344CB8AC3E}">
        <p14:creationId xmlns:p14="http://schemas.microsoft.com/office/powerpoint/2010/main" val="4221857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F8A486-9A2E-4874-9A17-23453D5D3689}" type="datetimeFigureOut">
              <a:rPr lang="en-US" smtClean="0"/>
              <a:t>25-Feb-22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312643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25-Feb-22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46095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25-Feb-22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6085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25-Feb-22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614645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25-Feb-22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967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25-Feb-22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218322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486-9A2E-4874-9A17-23453D5D3689}" type="datetimeFigureOut">
              <a:rPr lang="en-US" smtClean="0"/>
              <a:t>25-Feb-22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565443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486-9A2E-4874-9A17-23453D5D3689}" type="datetimeFigureOut">
              <a:rPr lang="en-US" smtClean="0"/>
              <a:t>25-Feb-22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229413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486-9A2E-4874-9A17-23453D5D3689}" type="datetimeFigureOut">
              <a:rPr lang="en-US" smtClean="0"/>
              <a:t>25-Feb-22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68627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25-Feb-22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394648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F8A486-9A2E-4874-9A17-23453D5D3689}" type="datetimeFigureOut">
              <a:rPr lang="en-US" smtClean="0"/>
              <a:t>25-Feb-22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183279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F8A486-9A2E-4874-9A17-23453D5D3689}" type="datetimeFigureOut">
              <a:rPr lang="en-US" smtClean="0"/>
              <a:t>25-Feb-22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105728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F8A486-9A2E-4874-9A17-23453D5D3689}" type="datetimeFigureOut">
              <a:rPr lang="en-US" smtClean="0"/>
              <a:t>25-Feb-22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334819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8A486-9A2E-4874-9A17-23453D5D3689}" type="datetimeFigureOut">
              <a:rPr lang="en-US" smtClean="0"/>
              <a:t>25-Feb-22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1285266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F8A486-9A2E-4874-9A17-23453D5D3689}" type="datetimeFigureOut">
              <a:rPr lang="en-US" smtClean="0"/>
              <a:t>25-Feb-22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414875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F8A486-9A2E-4874-9A17-23453D5D3689}" type="datetimeFigureOut">
              <a:rPr lang="en-US" smtClean="0"/>
              <a:t>25-Feb-22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343682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F8A486-9A2E-4874-9A17-23453D5D3689}" type="datetimeFigureOut">
              <a:rPr lang="en-US" smtClean="0"/>
              <a:t>25-Feb-22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143B61-BFF1-4C68-BD1B-6B0216282AA5}" type="slidenum">
              <a:rPr lang="en-US" smtClean="0"/>
              <a:t>‹#›</a:t>
            </a:fld>
            <a:endParaRPr lang="en-US"/>
          </a:p>
        </p:txBody>
      </p:sp>
    </p:spTree>
    <p:extLst>
      <p:ext uri="{BB962C8B-B14F-4D97-AF65-F5344CB8AC3E}">
        <p14:creationId xmlns:p14="http://schemas.microsoft.com/office/powerpoint/2010/main" val="1040447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63459843"/>
              </p:ext>
            </p:extLst>
          </p:nvPr>
        </p:nvGraphicFramePr>
        <p:xfrm>
          <a:off x="1698170" y="3178725"/>
          <a:ext cx="8749214" cy="2892013"/>
        </p:xfrm>
        <a:graphic>
          <a:graphicData uri="http://schemas.openxmlformats.org/drawingml/2006/table">
            <a:tbl>
              <a:tblPr firstRow="1" bandRow="1">
                <a:tableStyleId>{5C22544A-7EE6-4342-B048-85BDC9FD1C3A}</a:tableStyleId>
              </a:tblPr>
              <a:tblGrid>
                <a:gridCol w="4374607">
                  <a:extLst>
                    <a:ext uri="{9D8B030D-6E8A-4147-A177-3AD203B41FA5}">
                      <a16:colId xmlns:a16="http://schemas.microsoft.com/office/drawing/2014/main" val="1723181634"/>
                    </a:ext>
                  </a:extLst>
                </a:gridCol>
                <a:gridCol w="4374607">
                  <a:extLst>
                    <a:ext uri="{9D8B030D-6E8A-4147-A177-3AD203B41FA5}">
                      <a16:colId xmlns:a16="http://schemas.microsoft.com/office/drawing/2014/main" val="2889448328"/>
                    </a:ext>
                  </a:extLst>
                </a:gridCol>
              </a:tblGrid>
              <a:tr h="548103">
                <a:tc>
                  <a:txBody>
                    <a:bodyPr/>
                    <a:lstStyle/>
                    <a:p>
                      <a:pPr algn="ctr"/>
                      <a:r>
                        <a:rPr lang="en-US" dirty="0"/>
                        <a:t>Name</a:t>
                      </a:r>
                    </a:p>
                  </a:txBody>
                  <a:tcPr/>
                </a:tc>
                <a:tc>
                  <a:txBody>
                    <a:bodyPr/>
                    <a:lstStyle/>
                    <a:p>
                      <a:pPr algn="ctr"/>
                      <a:r>
                        <a:rPr lang="en-US" dirty="0"/>
                        <a:t>ID</a:t>
                      </a:r>
                    </a:p>
                  </a:txBody>
                  <a:tcPr/>
                </a:tc>
                <a:extLst>
                  <a:ext uri="{0D108BD9-81ED-4DB2-BD59-A6C34878D82A}">
                    <a16:rowId xmlns:a16="http://schemas.microsoft.com/office/drawing/2014/main" val="1337995461"/>
                  </a:ext>
                </a:extLst>
              </a:tr>
              <a:tr h="548103">
                <a:tc>
                  <a:txBody>
                    <a:bodyPr/>
                    <a:lstStyle/>
                    <a:p>
                      <a:pPr algn="ctr"/>
                      <a:r>
                        <a:rPr lang="en-US" sz="1800" kern="1200" dirty="0">
                          <a:solidFill>
                            <a:schemeClr val="dk1"/>
                          </a:solidFill>
                          <a:effectLst/>
                          <a:latin typeface="Arial Rounded MT Bold" panose="020F0704030504030204" pitchFamily="34" charset="0"/>
                          <a:ea typeface="+mn-ea"/>
                          <a:cs typeface="+mn-cs"/>
                        </a:rPr>
                        <a:t>Muhammad Zawad Mahmud</a:t>
                      </a:r>
                      <a:endParaRPr lang="en-US" dirty="0">
                        <a:latin typeface="Arial Rounded MT Bold" panose="020F0704030504030204" pitchFamily="34" charset="0"/>
                      </a:endParaRPr>
                    </a:p>
                  </a:txBody>
                  <a:tcPr/>
                </a:tc>
                <a:tc>
                  <a:txBody>
                    <a:bodyPr/>
                    <a:lstStyle/>
                    <a:p>
                      <a:pPr algn="ctr"/>
                      <a:r>
                        <a:rPr lang="en-US" sz="1800" kern="1200" dirty="0">
                          <a:solidFill>
                            <a:schemeClr val="dk1"/>
                          </a:solidFill>
                          <a:effectLst/>
                          <a:latin typeface="Arial Rounded MT Bold" panose="020F0704030504030204" pitchFamily="34" charset="0"/>
                          <a:ea typeface="+mn-ea"/>
                          <a:cs typeface="+mn-cs"/>
                        </a:rPr>
                        <a:t>1931401642</a:t>
                      </a:r>
                      <a:endParaRPr lang="en-US" dirty="0">
                        <a:latin typeface="Arial Rounded MT Bold" panose="020F0704030504030204" pitchFamily="34" charset="0"/>
                      </a:endParaRPr>
                    </a:p>
                  </a:txBody>
                  <a:tcPr/>
                </a:tc>
                <a:extLst>
                  <a:ext uri="{0D108BD9-81ED-4DB2-BD59-A6C34878D82A}">
                    <a16:rowId xmlns:a16="http://schemas.microsoft.com/office/drawing/2014/main" val="1137004551"/>
                  </a:ext>
                </a:extLst>
              </a:tr>
              <a:tr h="548103">
                <a:tc>
                  <a:txBody>
                    <a:bodyPr/>
                    <a:lstStyle/>
                    <a:p>
                      <a:pPr algn="ctr"/>
                      <a:r>
                        <a:rPr lang="en-US" sz="1800" b="0" i="0" kern="1200" dirty="0" err="1">
                          <a:solidFill>
                            <a:schemeClr val="dk1"/>
                          </a:solidFill>
                          <a:effectLst/>
                          <a:latin typeface="Arial Rounded MT Bold" panose="020F0704030504030204" pitchFamily="34" charset="0"/>
                          <a:ea typeface="+mn-ea"/>
                          <a:cs typeface="+mn-cs"/>
                        </a:rPr>
                        <a:t>Samiha</a:t>
                      </a:r>
                      <a:r>
                        <a:rPr lang="en-US" sz="1800" b="0" i="0" kern="1200" dirty="0">
                          <a:solidFill>
                            <a:schemeClr val="dk1"/>
                          </a:solidFill>
                          <a:effectLst/>
                          <a:latin typeface="Arial Rounded MT Bold" panose="020F0704030504030204" pitchFamily="34" charset="0"/>
                          <a:ea typeface="+mn-ea"/>
                          <a:cs typeface="+mn-cs"/>
                        </a:rPr>
                        <a:t> Islam</a:t>
                      </a:r>
                      <a:endParaRPr lang="en-US" dirty="0">
                        <a:latin typeface="Arial Rounded MT Bold" panose="020F0704030504030204"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rial Rounded MT Bold" panose="020F0704030504030204" pitchFamily="34" charset="0"/>
                          <a:ea typeface="+mn-ea"/>
                          <a:cs typeface="+mn-cs"/>
                        </a:rPr>
                        <a:t>1931393642</a:t>
                      </a:r>
                      <a:endParaRPr lang="en-US" dirty="0">
                        <a:latin typeface="Arial Rounded MT Bold" panose="020F0704030504030204" pitchFamily="34" charset="0"/>
                      </a:endParaRPr>
                    </a:p>
                  </a:txBody>
                  <a:tcPr/>
                </a:tc>
                <a:extLst>
                  <a:ext uri="{0D108BD9-81ED-4DB2-BD59-A6C34878D82A}">
                    <a16:rowId xmlns:a16="http://schemas.microsoft.com/office/drawing/2014/main" val="1157580269"/>
                  </a:ext>
                </a:extLst>
              </a:tr>
              <a:tr h="60762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rial Rounded MT Bold" panose="020F0704030504030204" pitchFamily="34" charset="0"/>
                          <a:ea typeface="+mn-ea"/>
                          <a:cs typeface="+mn-cs"/>
                        </a:rPr>
                        <a:t>Md. </a:t>
                      </a:r>
                      <a:r>
                        <a:rPr lang="en-US" sz="1800" b="0" i="0" kern="1200" dirty="0" err="1">
                          <a:solidFill>
                            <a:schemeClr val="dk1"/>
                          </a:solidFill>
                          <a:effectLst/>
                          <a:latin typeface="Arial Rounded MT Bold" panose="020F0704030504030204" pitchFamily="34" charset="0"/>
                          <a:ea typeface="+mn-ea"/>
                          <a:cs typeface="+mn-cs"/>
                        </a:rPr>
                        <a:t>Rifat</a:t>
                      </a:r>
                      <a:r>
                        <a:rPr lang="en-US" sz="1800" b="0" i="0" kern="1200" baseline="0" dirty="0">
                          <a:solidFill>
                            <a:schemeClr val="dk1"/>
                          </a:solidFill>
                          <a:effectLst/>
                          <a:latin typeface="Arial Rounded MT Bold" panose="020F0704030504030204" pitchFamily="34" charset="0"/>
                          <a:ea typeface="+mn-ea"/>
                          <a:cs typeface="+mn-cs"/>
                        </a:rPr>
                        <a:t> Ahmed</a:t>
                      </a:r>
                      <a:endParaRPr lang="en-US" dirty="0">
                        <a:latin typeface="Arial Rounded MT Bold" panose="020F0704030504030204"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rial Rounded MT Bold" panose="020F0704030504030204" pitchFamily="34" charset="0"/>
                          <a:ea typeface="+mn-ea"/>
                          <a:cs typeface="+mn-cs"/>
                        </a:rPr>
                        <a:t>1931725042</a:t>
                      </a:r>
                      <a:endParaRPr lang="en-US" dirty="0">
                        <a:latin typeface="Arial Rounded MT Bold" panose="020F070403050403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dirty="0">
                        <a:latin typeface="Arial Rounded MT Bold" panose="020F0704030504030204" pitchFamily="34" charset="0"/>
                      </a:endParaRPr>
                    </a:p>
                  </a:txBody>
                  <a:tcPr/>
                </a:tc>
                <a:extLst>
                  <a:ext uri="{0D108BD9-81ED-4DB2-BD59-A6C34878D82A}">
                    <a16:rowId xmlns:a16="http://schemas.microsoft.com/office/drawing/2014/main" val="1050334291"/>
                  </a:ext>
                </a:extLst>
              </a:tr>
              <a:tr h="607624">
                <a:tc>
                  <a:txBody>
                    <a:bodyPr/>
                    <a:lstStyle/>
                    <a:p>
                      <a:pPr algn="ctr"/>
                      <a:r>
                        <a:rPr lang="en-US" sz="1800" b="0" i="0" kern="1200" dirty="0" err="1">
                          <a:solidFill>
                            <a:schemeClr val="dk1"/>
                          </a:solidFill>
                          <a:effectLst/>
                          <a:latin typeface="Arial Rounded MT Bold" panose="020F0704030504030204" pitchFamily="34" charset="0"/>
                          <a:ea typeface="+mn-ea"/>
                          <a:cs typeface="+mn-cs"/>
                        </a:rPr>
                        <a:t>Faija</a:t>
                      </a:r>
                      <a:r>
                        <a:rPr lang="en-US" sz="1800" b="0" i="0" kern="1200" dirty="0">
                          <a:solidFill>
                            <a:schemeClr val="dk1"/>
                          </a:solidFill>
                          <a:effectLst/>
                          <a:latin typeface="Arial Rounded MT Bold" panose="020F0704030504030204" pitchFamily="34" charset="0"/>
                          <a:ea typeface="+mn-ea"/>
                          <a:cs typeface="+mn-cs"/>
                        </a:rPr>
                        <a:t> Islam </a:t>
                      </a:r>
                      <a:r>
                        <a:rPr lang="en-US" sz="1800" b="0" i="0" kern="1200" dirty="0" err="1">
                          <a:solidFill>
                            <a:schemeClr val="dk1"/>
                          </a:solidFill>
                          <a:effectLst/>
                          <a:latin typeface="Arial Rounded MT Bold" panose="020F0704030504030204" pitchFamily="34" charset="0"/>
                          <a:ea typeface="+mn-ea"/>
                          <a:cs typeface="+mn-cs"/>
                        </a:rPr>
                        <a:t>Oishe</a:t>
                      </a:r>
                      <a:endParaRPr lang="en-US" dirty="0">
                        <a:latin typeface="Arial Rounded MT Bold" panose="020F0704030504030204" pitchFamily="34" charset="0"/>
                      </a:endParaRPr>
                    </a:p>
                  </a:txBody>
                  <a:tcPr/>
                </a:tc>
                <a:tc>
                  <a:txBody>
                    <a:bodyPr/>
                    <a:lstStyle/>
                    <a:p>
                      <a:pPr algn="ctr"/>
                      <a:r>
                        <a:rPr lang="en-US" sz="1800" b="0" i="0" kern="1200" dirty="0">
                          <a:solidFill>
                            <a:schemeClr val="dk1"/>
                          </a:solidFill>
                          <a:effectLst/>
                          <a:latin typeface="Arial Rounded MT Bold" panose="020F0704030504030204" pitchFamily="34" charset="0"/>
                          <a:ea typeface="+mn-ea"/>
                          <a:cs typeface="+mn-cs"/>
                        </a:rPr>
                        <a:t>1821720642</a:t>
                      </a:r>
                      <a:endParaRPr lang="en-US" dirty="0">
                        <a:latin typeface="Arial Rounded MT Bold" panose="020F0704030504030204" pitchFamily="34" charset="0"/>
                      </a:endParaRPr>
                    </a:p>
                  </a:txBody>
                  <a:tcPr/>
                </a:tc>
                <a:extLst>
                  <a:ext uri="{0D108BD9-81ED-4DB2-BD59-A6C34878D82A}">
                    <a16:rowId xmlns:a16="http://schemas.microsoft.com/office/drawing/2014/main" val="3573292886"/>
                  </a:ext>
                </a:extLst>
              </a:tr>
            </a:tbl>
          </a:graphicData>
        </a:graphic>
      </p:graphicFrame>
      <p:sp>
        <p:nvSpPr>
          <p:cNvPr id="8" name="Title 1"/>
          <p:cNvSpPr txBox="1">
            <a:spLocks/>
          </p:cNvSpPr>
          <p:nvPr/>
        </p:nvSpPr>
        <p:spPr>
          <a:xfrm>
            <a:off x="2039983" y="921537"/>
            <a:ext cx="7918993" cy="127302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u="sng" dirty="0">
                <a:solidFill>
                  <a:schemeClr val="accent1"/>
                </a:solidFill>
                <a:latin typeface="AvenirNext LT Pro MediumCn" panose="020B0806020202020204" pitchFamily="34" charset="0"/>
              </a:rPr>
              <a:t>Project Title</a:t>
            </a:r>
          </a:p>
          <a:p>
            <a:pPr algn="ctr"/>
            <a:r>
              <a:rPr lang="en-US" dirty="0">
                <a:solidFill>
                  <a:schemeClr val="accent1"/>
                </a:solidFill>
                <a:latin typeface="Arial Black" panose="020B0A04020102020204" pitchFamily="34" charset="0"/>
              </a:rPr>
              <a:t>Market Place for GYM</a:t>
            </a:r>
          </a:p>
        </p:txBody>
      </p:sp>
      <p:sp>
        <p:nvSpPr>
          <p:cNvPr id="9" name="Title 1"/>
          <p:cNvSpPr txBox="1">
            <a:spLocks/>
          </p:cNvSpPr>
          <p:nvPr/>
        </p:nvSpPr>
        <p:spPr>
          <a:xfrm>
            <a:off x="2186577" y="2194559"/>
            <a:ext cx="7772400" cy="83602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latin typeface="AvenirNext LT Pro MediumCn" panose="020B0806020202020204" pitchFamily="34" charset="0"/>
              </a:rPr>
              <a:t>Group - 03</a:t>
            </a:r>
          </a:p>
        </p:txBody>
      </p:sp>
    </p:spTree>
    <p:extLst>
      <p:ext uri="{BB962C8B-B14F-4D97-AF65-F5344CB8AC3E}">
        <p14:creationId xmlns:p14="http://schemas.microsoft.com/office/powerpoint/2010/main" val="110079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5552" y="240630"/>
            <a:ext cx="9922395" cy="2826945"/>
          </a:xfrm>
        </p:spPr>
        <p:txBody>
          <a:bodyPr>
            <a:noAutofit/>
          </a:bodyPr>
          <a:lstStyle/>
          <a:p>
            <a:pPr algn="ctr"/>
            <a:r>
              <a:rPr lang="en-US" sz="2800" b="1" dirty="0">
                <a:latin typeface="Arial Black" panose="020B0A04020102020204" pitchFamily="34" charset="0"/>
                <a:cs typeface="Calibri" panose="020F0502020204030204" pitchFamily="34" charset="0"/>
              </a:rPr>
              <a:t>Introduction</a:t>
            </a:r>
            <a:br>
              <a:rPr lang="en-US" sz="1800" b="1" dirty="0">
                <a:solidFill>
                  <a:schemeClr val="tx1"/>
                </a:solidFill>
                <a:latin typeface="Calibri" panose="020F0502020204030204" pitchFamily="34" charset="0"/>
                <a:cs typeface="Calibri" panose="020F0502020204030204" pitchFamily="34" charset="0"/>
              </a:rPr>
            </a:br>
            <a:r>
              <a:rPr lang="en-US" sz="1800" b="1" dirty="0">
                <a:solidFill>
                  <a:schemeClr val="tx1"/>
                </a:solidFill>
                <a:latin typeface="Calibri" panose="020F0502020204030204" pitchFamily="34" charset="0"/>
                <a:cs typeface="Calibri" panose="020F0502020204030204" pitchFamily="34" charset="0"/>
              </a:rPr>
              <a:t> </a:t>
            </a:r>
            <a:br>
              <a:rPr lang="en-US" sz="1800" b="1" dirty="0">
                <a:solidFill>
                  <a:schemeClr val="tx1"/>
                </a:solidFill>
                <a:latin typeface="Calibri" panose="020F0502020204030204" pitchFamily="34" charset="0"/>
                <a:cs typeface="Calibri" panose="020F0502020204030204" pitchFamily="34" charset="0"/>
              </a:rPr>
            </a:br>
            <a:r>
              <a:rPr lang="en-US" sz="1800" dirty="0">
                <a:solidFill>
                  <a:schemeClr val="tx1"/>
                </a:solidFill>
                <a:latin typeface="Arial Rounded MT Bold"/>
                <a:cs typeface="Calibri" panose="020F0502020204030204" pitchFamily="34" charset="0"/>
              </a:rPr>
              <a:t>Our project is basically for them who run the fitness center. Those who will operate the software, first they will get information of gyms in a certain area and be able to add or update the information of all the members of their center and calculate their income and expenditure etc. and sell exercise equipment through this one software. On the other hand, users can buy exercise equipment at home and users can become a member of that organization by purchasing a membership package and as a result they will get some special benefits.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594" y="3067576"/>
            <a:ext cx="8596312" cy="3433487"/>
          </a:xfrm>
        </p:spPr>
      </p:pic>
    </p:spTree>
    <p:extLst>
      <p:ext uri="{BB962C8B-B14F-4D97-AF65-F5344CB8AC3E}">
        <p14:creationId xmlns:p14="http://schemas.microsoft.com/office/powerpoint/2010/main" val="191806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967" y="904241"/>
            <a:ext cx="9394371" cy="2276841"/>
          </a:xfrm>
        </p:spPr>
        <p:txBody>
          <a:bodyPr>
            <a:noAutofit/>
          </a:bodyPr>
          <a:lstStyle/>
          <a:p>
            <a:pPr algn="ctr">
              <a:lnSpc>
                <a:spcPct val="100000"/>
              </a:lnSpc>
            </a:pPr>
            <a:r>
              <a:rPr lang="en-US" sz="2800" b="1" dirty="0">
                <a:latin typeface="Arial Black" panose="020B0A04020102020204" pitchFamily="34" charset="0"/>
              </a:rPr>
              <a:t>Our Target Audience</a:t>
            </a:r>
            <a:br>
              <a:rPr lang="en-US" sz="2800" b="1" dirty="0">
                <a:solidFill>
                  <a:schemeClr val="tx1"/>
                </a:solidFill>
                <a:latin typeface="Arial Black" panose="020B0A04020102020204" pitchFamily="34" charset="0"/>
              </a:rPr>
            </a:br>
            <a:br>
              <a:rPr lang="en-US" sz="1800" b="1" dirty="0">
                <a:solidFill>
                  <a:schemeClr val="tx1"/>
                </a:solidFill>
                <a:latin typeface="Arial Black" panose="020B0A04020102020204" pitchFamily="34" charset="0"/>
              </a:rPr>
            </a:br>
            <a:r>
              <a:rPr lang="en-US" sz="1800" dirty="0">
                <a:solidFill>
                  <a:schemeClr val="tx1"/>
                </a:solidFill>
                <a:latin typeface="Arial Rounded MT Bold"/>
              </a:rPr>
              <a:t>Our main audience are health conscious men , women and children of all ages who like to change their lifestyle . Just as they can buy products at home and they can also subscribe membership at home</a:t>
            </a:r>
            <a:r>
              <a:rPr lang="en-US" sz="1800" b="1" dirty="0">
                <a:solidFill>
                  <a:schemeClr val="accent2">
                    <a:lumMod val="40000"/>
                    <a:lumOff val="60000"/>
                  </a:schemeClr>
                </a:solidFill>
                <a:latin typeface="Arial Rounded MT Bold"/>
              </a:rPr>
              <a:t>.</a:t>
            </a:r>
          </a:p>
        </p:txBody>
      </p:sp>
      <p:pic>
        <p:nvPicPr>
          <p:cNvPr id="2050" name="Picture 2" descr="May be an image of 1 person and indoo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1967" y="3429000"/>
            <a:ext cx="4902200" cy="27574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168" y="3429000"/>
            <a:ext cx="4128169" cy="2757488"/>
          </a:xfrm>
          <a:prstGeom prst="rect">
            <a:avLst/>
          </a:prstGeom>
        </p:spPr>
      </p:pic>
    </p:spTree>
    <p:extLst>
      <p:ext uri="{BB962C8B-B14F-4D97-AF65-F5344CB8AC3E}">
        <p14:creationId xmlns:p14="http://schemas.microsoft.com/office/powerpoint/2010/main" val="943109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Rounded MT Bold" panose="020F0704030504030204" pitchFamily="34" charset="0"/>
              </a:rPr>
              <a:t>Why we need this Application ?</a:t>
            </a:r>
          </a:p>
        </p:txBody>
      </p:sp>
      <p:sp>
        <p:nvSpPr>
          <p:cNvPr id="3" name="Content Placeholder 2"/>
          <p:cNvSpPr>
            <a:spLocks noGrp="1"/>
          </p:cNvSpPr>
          <p:nvPr>
            <p:ph idx="1"/>
          </p:nvPr>
        </p:nvSpPr>
        <p:spPr>
          <a:xfrm>
            <a:off x="958172" y="1407886"/>
            <a:ext cx="8079877" cy="4953725"/>
          </a:xfrm>
        </p:spPr>
        <p:txBody>
          <a:bodyPr>
            <a:normAutofit fontScale="92500" lnSpcReduction="10000"/>
          </a:bodyPr>
          <a:lstStyle/>
          <a:p>
            <a:r>
              <a:rPr lang="en-US" sz="2000" dirty="0">
                <a:solidFill>
                  <a:schemeClr val="tx1"/>
                </a:solidFill>
                <a:latin typeface="Arial Rounded MT Bold" panose="020F0704030504030204" pitchFamily="34" charset="0"/>
              </a:rPr>
              <a:t>As the pandemic causes more restrictions, this system will enable members to book and schedule their own time slots through online.</a:t>
            </a:r>
          </a:p>
          <a:p>
            <a:r>
              <a:rPr lang="en-US" sz="2000" dirty="0">
                <a:solidFill>
                  <a:schemeClr val="tx1"/>
                </a:solidFill>
                <a:latin typeface="Arial Rounded MT Bold" panose="020F0704030504030204" pitchFamily="34" charset="0"/>
              </a:rPr>
              <a:t>This will eventually decline the risk of being infected. This system will arrange a benefits to both parties. Besides, customers </a:t>
            </a:r>
            <a:r>
              <a:rPr lang="en-US" sz="2000">
                <a:solidFill>
                  <a:schemeClr val="tx1"/>
                </a:solidFill>
                <a:latin typeface="Arial Rounded MT Bold" panose="020F0704030504030204" pitchFamily="34" charset="0"/>
              </a:rPr>
              <a:t>will be able </a:t>
            </a:r>
            <a:r>
              <a:rPr lang="en-US" sz="2000" dirty="0">
                <a:solidFill>
                  <a:schemeClr val="tx1"/>
                </a:solidFill>
                <a:latin typeface="Arial Rounded MT Bold" panose="020F0704030504030204" pitchFamily="34" charset="0"/>
              </a:rPr>
              <a:t>to buy fitness equipment’s and certain products through online.</a:t>
            </a:r>
          </a:p>
          <a:p>
            <a:r>
              <a:rPr lang="en-US" sz="2000" dirty="0">
                <a:solidFill>
                  <a:schemeClr val="tx1"/>
                </a:solidFill>
                <a:latin typeface="Arial Rounded MT Bold" panose="020F0704030504030204" pitchFamily="34" charset="0"/>
              </a:rPr>
              <a:t>However, the gym members will get special discounts on the same equipment’s and products. Moreover, certain facilities like personal trainer, Buy Membership Online, Discount offer etc. will be available for the members only. </a:t>
            </a:r>
          </a:p>
          <a:p>
            <a:r>
              <a:rPr lang="en-US" sz="2000" dirty="0">
                <a:solidFill>
                  <a:schemeClr val="tx1"/>
                </a:solidFill>
                <a:latin typeface="Arial Rounded MT Bold" panose="020F0704030504030204" pitchFamily="34" charset="0"/>
              </a:rPr>
              <a:t>On the other hand, those who run a fitness center used to need two different software’s. One is to manage their gym data and the other is if they were selling any product. But now they can do these two things together through a software and at the same time can register for membership online at home.</a:t>
            </a:r>
          </a:p>
        </p:txBody>
      </p:sp>
      <p:pic>
        <p:nvPicPr>
          <p:cNvPr id="1026" name="Picture 2" descr="https://cdn.pixabay.com/photo/2020/10/17/22/27/question-5663412_128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8509" y="3222171"/>
            <a:ext cx="3303491" cy="363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venirNext LT Pro MediumCn" panose="020B0806020202020204" pitchFamily="34" charset="0"/>
              </a:rPr>
              <a:t>  </a:t>
            </a:r>
            <a:r>
              <a:rPr lang="en-US" b="1" dirty="0">
                <a:latin typeface="AvenirNext LT Pro MediumCn" panose="020B0806020202020204" pitchFamily="34" charset="0"/>
              </a:rPr>
              <a:t>Function &amp; Specialty  </a:t>
            </a:r>
          </a:p>
        </p:txBody>
      </p:sp>
      <p:sp>
        <p:nvSpPr>
          <p:cNvPr id="3" name="Content Placeholder 2"/>
          <p:cNvSpPr>
            <a:spLocks noGrp="1"/>
          </p:cNvSpPr>
          <p:nvPr>
            <p:ph idx="1"/>
          </p:nvPr>
        </p:nvSpPr>
        <p:spPr>
          <a:xfrm>
            <a:off x="1103313" y="1673935"/>
            <a:ext cx="6958862" cy="4778379"/>
          </a:xfrm>
        </p:spPr>
        <p:txBody>
          <a:bodyPr>
            <a:normAutofit fontScale="92500" lnSpcReduction="20000"/>
          </a:bodyPr>
          <a:lstStyle/>
          <a:p>
            <a:pPr marL="0" indent="0">
              <a:buNone/>
            </a:pPr>
            <a:r>
              <a:rPr lang="en-US" b="1" dirty="0">
                <a:solidFill>
                  <a:schemeClr val="tx1"/>
                </a:solidFill>
                <a:latin typeface="Arial" panose="020B0604020202020204" pitchFamily="34" charset="0"/>
                <a:cs typeface="Arial" panose="020B0604020202020204" pitchFamily="34" charset="0"/>
              </a:rPr>
              <a:t>For User –</a:t>
            </a:r>
          </a:p>
          <a:p>
            <a:r>
              <a:rPr lang="en-US" dirty="0">
                <a:solidFill>
                  <a:schemeClr val="tx1"/>
                </a:solidFill>
                <a:latin typeface="Arial" panose="020B0604020202020204" pitchFamily="34" charset="0"/>
                <a:cs typeface="Arial" panose="020B0604020202020204" pitchFamily="34" charset="0"/>
              </a:rPr>
              <a:t>View and search all the available gyms in an area</a:t>
            </a:r>
          </a:p>
          <a:p>
            <a:r>
              <a:rPr lang="en-US" dirty="0">
                <a:solidFill>
                  <a:schemeClr val="tx1"/>
                </a:solidFill>
                <a:latin typeface="Arial" panose="020B0604020202020204" pitchFamily="34" charset="0"/>
                <a:cs typeface="Arial" panose="020B0604020202020204" pitchFamily="34" charset="0"/>
              </a:rPr>
              <a:t>Buy Equipment / Product</a:t>
            </a:r>
          </a:p>
          <a:p>
            <a:r>
              <a:rPr lang="en-US" dirty="0">
                <a:solidFill>
                  <a:schemeClr val="tx1"/>
                </a:solidFill>
                <a:latin typeface="Arial" panose="020B0604020202020204" pitchFamily="34" charset="0"/>
                <a:cs typeface="Arial" panose="020B0604020202020204" pitchFamily="34" charset="0"/>
              </a:rPr>
              <a:t>Buy Membership Package</a:t>
            </a:r>
          </a:p>
          <a:p>
            <a:r>
              <a:rPr lang="en-US" dirty="0">
                <a:solidFill>
                  <a:schemeClr val="tx1"/>
                </a:solidFill>
                <a:latin typeface="Arial" panose="020B0604020202020204" pitchFamily="34" charset="0"/>
                <a:cs typeface="Arial" panose="020B0604020202020204" pitchFamily="34" charset="0"/>
              </a:rPr>
              <a:t>Set Own Workout Planning</a:t>
            </a:r>
          </a:p>
          <a:p>
            <a:r>
              <a:rPr lang="en-US" dirty="0">
                <a:solidFill>
                  <a:schemeClr val="tx1"/>
                </a:solidFill>
                <a:latin typeface="Arial" panose="020B0604020202020204" pitchFamily="34" charset="0"/>
                <a:cs typeface="Arial" panose="020B0604020202020204" pitchFamily="34" charset="0"/>
              </a:rPr>
              <a:t>Assigning Trainer Personally </a:t>
            </a:r>
          </a:p>
          <a:p>
            <a:r>
              <a:rPr lang="en-US" dirty="0">
                <a:solidFill>
                  <a:schemeClr val="tx1"/>
                </a:solidFill>
                <a:latin typeface="Arial" panose="020B0604020202020204" pitchFamily="34" charset="0"/>
                <a:cs typeface="Arial" panose="020B0604020202020204" pitchFamily="34" charset="0"/>
              </a:rPr>
              <a:t>Update their full account </a:t>
            </a:r>
          </a:p>
          <a:p>
            <a:pPr marL="0" indent="0">
              <a:buNone/>
            </a:pPr>
            <a:endParaRPr lang="en-US" dirty="0">
              <a:solidFill>
                <a:schemeClr val="tx1"/>
              </a:solidFill>
              <a:latin typeface="Arial" panose="020B0604020202020204" pitchFamily="34" charset="0"/>
              <a:cs typeface="Arial" panose="020B0604020202020204" pitchFamily="34" charset="0"/>
            </a:endParaRPr>
          </a:p>
          <a:p>
            <a:pPr marL="0" indent="0">
              <a:buNone/>
            </a:pPr>
            <a:r>
              <a:rPr lang="en-US" b="1" dirty="0">
                <a:solidFill>
                  <a:schemeClr val="tx1"/>
                </a:solidFill>
                <a:latin typeface="Arial" panose="020B0604020202020204" pitchFamily="34" charset="0"/>
                <a:cs typeface="Arial" panose="020B0604020202020204" pitchFamily="34" charset="0"/>
              </a:rPr>
              <a:t>For Admin –</a:t>
            </a:r>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Can Manage full system </a:t>
            </a:r>
          </a:p>
          <a:p>
            <a:r>
              <a:rPr lang="en-US" dirty="0">
                <a:solidFill>
                  <a:schemeClr val="tx1"/>
                </a:solidFill>
                <a:latin typeface="Arial" panose="020B0604020202020204" pitchFamily="34" charset="0"/>
                <a:cs typeface="Arial" panose="020B0604020202020204" pitchFamily="34" charset="0"/>
              </a:rPr>
              <a:t>Add Members detail to his Database </a:t>
            </a:r>
          </a:p>
          <a:p>
            <a:r>
              <a:rPr lang="en-US" dirty="0">
                <a:solidFill>
                  <a:schemeClr val="tx1"/>
                </a:solidFill>
                <a:latin typeface="Arial" panose="020B0604020202020204" pitchFamily="34" charset="0"/>
                <a:cs typeface="Arial" panose="020B0604020202020204" pitchFamily="34" charset="0"/>
              </a:rPr>
              <a:t>Upload Products</a:t>
            </a:r>
          </a:p>
          <a:p>
            <a:r>
              <a:rPr lang="en-US" dirty="0">
                <a:solidFill>
                  <a:schemeClr val="tx1"/>
                </a:solidFill>
                <a:latin typeface="Arial" panose="020B0604020202020204" pitchFamily="34" charset="0"/>
                <a:cs typeface="Arial" panose="020B0604020202020204" pitchFamily="34" charset="0"/>
              </a:rPr>
              <a:t>Can send Notice</a:t>
            </a:r>
          </a:p>
          <a:p>
            <a:r>
              <a:rPr lang="en-US" dirty="0">
                <a:solidFill>
                  <a:schemeClr val="tx1"/>
                </a:solidFill>
                <a:latin typeface="Arial" panose="020B0604020202020204" pitchFamily="34" charset="0"/>
                <a:cs typeface="Arial" panose="020B0604020202020204" pitchFamily="34" charset="0"/>
              </a:rPr>
              <a:t>Manage Trainer</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11266" name="Picture 2" descr="https://elearning.ihtsdotools.org/pluginfile.php/6781/mod_book/chapter/327/welco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372" y="1053317"/>
            <a:ext cx="4980332" cy="569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46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9470" y="2438400"/>
            <a:ext cx="8596668" cy="1320800"/>
          </a:xfrm>
        </p:spPr>
        <p:txBody>
          <a:bodyPr>
            <a:normAutofit/>
          </a:bodyPr>
          <a:lstStyle/>
          <a:p>
            <a:r>
              <a:rPr lang="en-US" sz="8000" dirty="0"/>
              <a:t>Thank you</a:t>
            </a:r>
          </a:p>
        </p:txBody>
      </p:sp>
    </p:spTree>
    <p:extLst>
      <p:ext uri="{BB962C8B-B14F-4D97-AF65-F5344CB8AC3E}">
        <p14:creationId xmlns:p14="http://schemas.microsoft.com/office/powerpoint/2010/main" val="16902565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TotalTime>
  <Words>399</Words>
  <Application>Microsoft Office PowerPoint</Application>
  <PresentationFormat>Widescreen</PresentationFormat>
  <Paragraphs>41</Paragraphs>
  <Slides>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Black</vt:lpstr>
      <vt:lpstr>Arial Rounded MT Bold</vt:lpstr>
      <vt:lpstr>AvenirNext LT Pro MediumCn</vt:lpstr>
      <vt:lpstr>Calibri</vt:lpstr>
      <vt:lpstr>Trebuchet MS</vt:lpstr>
      <vt:lpstr>Wingdings 3</vt:lpstr>
      <vt:lpstr>Facet</vt:lpstr>
      <vt:lpstr>PowerPoint Presentation</vt:lpstr>
      <vt:lpstr>Introduction   Our project is basically for them who run the fitness center. Those who will operate the software, first they will get information of gyms in a certain area and be able to add or update the information of all the members of their center and calculate their income and expenditure etc. and sell exercise equipment through this one software. On the other hand, users can buy exercise equipment at home and users can become a member of that organization by purchasing a membership package and as a result they will get some special benefits.</vt:lpstr>
      <vt:lpstr>Our Target Audience  Our main audience are health conscious men , women and children of all ages who like to change their lifestyle . Just as they can buy products at home and they can also subscribe membership at home.</vt:lpstr>
      <vt:lpstr>Why we need this Application ?</vt:lpstr>
      <vt:lpstr>  Function &amp; Specialty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Zawad</dc:creator>
  <cp:lastModifiedBy>Rifat Ahmed</cp:lastModifiedBy>
  <cp:revision>10</cp:revision>
  <dcterms:created xsi:type="dcterms:W3CDTF">2022-02-18T20:12:21Z</dcterms:created>
  <dcterms:modified xsi:type="dcterms:W3CDTF">2022-02-25T10:10:49Z</dcterms:modified>
</cp:coreProperties>
</file>