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58" r:id="rId6"/>
    <p:sldId id="260" r:id="rId7"/>
    <p:sldId id="259" r:id="rId8"/>
    <p:sldId id="264" r:id="rId9"/>
    <p:sldId id="278" r:id="rId10"/>
    <p:sldId id="269" r:id="rId11"/>
    <p:sldId id="279" r:id="rId12"/>
    <p:sldId id="266" r:id="rId13"/>
    <p:sldId id="271" r:id="rId14"/>
    <p:sldId id="276" r:id="rId15"/>
    <p:sldId id="277" r:id="rId16"/>
    <p:sldId id="274" r:id="rId17"/>
    <p:sldId id="265" r:id="rId18"/>
    <p:sldId id="275" r:id="rId19"/>
    <p:sldId id="26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81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02E28-384D-46FD-ADFE-483CAD5CA212}" type="datetimeFigureOut">
              <a:rPr lang="en-SG" smtClean="0"/>
              <a:t>16/10/2022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231EB-192A-4BAD-B1F0-E922E2B22ED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24826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02E28-384D-46FD-ADFE-483CAD5CA212}" type="datetimeFigureOut">
              <a:rPr lang="en-SG" smtClean="0"/>
              <a:t>16/10/2022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231EB-192A-4BAD-B1F0-E922E2B22ED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32786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02E28-384D-46FD-ADFE-483CAD5CA212}" type="datetimeFigureOut">
              <a:rPr lang="en-SG" smtClean="0"/>
              <a:t>16/10/2022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231EB-192A-4BAD-B1F0-E922E2B22ED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81845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02E28-384D-46FD-ADFE-483CAD5CA212}" type="datetimeFigureOut">
              <a:rPr lang="en-SG" smtClean="0"/>
              <a:t>16/10/2022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231EB-192A-4BAD-B1F0-E922E2B22ED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26058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02E28-384D-46FD-ADFE-483CAD5CA212}" type="datetimeFigureOut">
              <a:rPr lang="en-SG" smtClean="0"/>
              <a:t>16/10/2022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231EB-192A-4BAD-B1F0-E922E2B22ED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67113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02E28-384D-46FD-ADFE-483CAD5CA212}" type="datetimeFigureOut">
              <a:rPr lang="en-SG" smtClean="0"/>
              <a:t>16/10/2022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231EB-192A-4BAD-B1F0-E922E2B22ED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52912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02E28-384D-46FD-ADFE-483CAD5CA212}" type="datetimeFigureOut">
              <a:rPr lang="en-SG" smtClean="0"/>
              <a:t>16/10/2022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231EB-192A-4BAD-B1F0-E922E2B22ED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39255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02E28-384D-46FD-ADFE-483CAD5CA212}" type="datetimeFigureOut">
              <a:rPr lang="en-SG" smtClean="0"/>
              <a:t>16/10/2022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231EB-192A-4BAD-B1F0-E922E2B22ED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13409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02E28-384D-46FD-ADFE-483CAD5CA212}" type="datetimeFigureOut">
              <a:rPr lang="en-SG" smtClean="0"/>
              <a:t>16/10/2022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231EB-192A-4BAD-B1F0-E922E2B22ED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33183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02E28-384D-46FD-ADFE-483CAD5CA212}" type="datetimeFigureOut">
              <a:rPr lang="en-SG" smtClean="0"/>
              <a:t>16/10/2022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231EB-192A-4BAD-B1F0-E922E2B22ED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2093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02E28-384D-46FD-ADFE-483CAD5CA212}" type="datetimeFigureOut">
              <a:rPr lang="en-SG" smtClean="0"/>
              <a:t>16/10/2022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231EB-192A-4BAD-B1F0-E922E2B22ED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44369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D02E28-384D-46FD-ADFE-483CAD5CA212}" type="datetimeFigureOut">
              <a:rPr lang="en-SG" smtClean="0"/>
              <a:t>16/10/2022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231EB-192A-4BAD-B1F0-E922E2B22ED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78957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spreadsheets/d/1nj99CnDQLup6d4v8O4bDrUrwrjq2Ycl4BxUiTrU12bE/edit?usp=sharing" TargetMode="Externa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create.arduino.cc/projecthub/rafitc/interrupts-basics-f475d5" TargetMode="Externa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structables.com/How-to-Simulate-Arduino-in-Proteus/" TargetMode="External"/><Relationship Id="rId2" Type="http://schemas.openxmlformats.org/officeDocument/2006/relationships/hyperlink" Target="https://maker.pro/arduino/projects/how-to-simulate-arduino-projects-using-proteus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10540"/>
          <a:stretch/>
        </p:blipFill>
        <p:spPr>
          <a:xfrm>
            <a:off x="691671" y="661109"/>
            <a:ext cx="10423171" cy="51892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89608" y="177553"/>
            <a:ext cx="4279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How to solve for logic expression ?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314201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92963" y="284085"/>
            <a:ext cx="6542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 smtClean="0"/>
              <a:t>Power consumption measurement </a:t>
            </a:r>
            <a:endParaRPr lang="en-SG" b="1" dirty="0"/>
          </a:p>
        </p:txBody>
      </p:sp>
      <p:sp>
        <p:nvSpPr>
          <p:cNvPr id="8" name="Rectangle 7"/>
          <p:cNvSpPr/>
          <p:nvPr/>
        </p:nvSpPr>
        <p:spPr>
          <a:xfrm>
            <a:off x="7998781" y="1740023"/>
            <a:ext cx="1358283" cy="2752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7286" y="788884"/>
            <a:ext cx="5642515" cy="5473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374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92963" y="284085"/>
            <a:ext cx="6542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 smtClean="0"/>
              <a:t>Power consumption measurement </a:t>
            </a:r>
            <a:endParaRPr lang="en-SG" b="1" dirty="0"/>
          </a:p>
        </p:txBody>
      </p:sp>
      <p:sp>
        <p:nvSpPr>
          <p:cNvPr id="8" name="Rectangle 7"/>
          <p:cNvSpPr/>
          <p:nvPr/>
        </p:nvSpPr>
        <p:spPr>
          <a:xfrm>
            <a:off x="7998781" y="1740023"/>
            <a:ext cx="1358283" cy="2752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Rectangle 2"/>
          <p:cNvSpPr/>
          <p:nvPr/>
        </p:nvSpPr>
        <p:spPr>
          <a:xfrm>
            <a:off x="517864" y="961131"/>
            <a:ext cx="980723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b="1" dirty="0">
                <a:latin typeface="Arial" panose="020B0604020202020204" pitchFamily="34" charset="0"/>
              </a:rPr>
              <a:t>3.3V</a:t>
            </a:r>
            <a:r>
              <a:rPr lang="en-US" dirty="0">
                <a:latin typeface="Arial" panose="020B0604020202020204" pitchFamily="34" charset="0"/>
              </a:rPr>
              <a:t> regulated output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b="1" dirty="0">
                <a:latin typeface="Arial" panose="020B0604020202020204" pitchFamily="34" charset="0"/>
              </a:rPr>
              <a:t>5V</a:t>
            </a:r>
            <a:r>
              <a:rPr lang="en-US" dirty="0">
                <a:latin typeface="Arial" panose="020B0604020202020204" pitchFamily="34" charset="0"/>
              </a:rPr>
              <a:t> regulated output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dirty="0">
                <a:latin typeface="Arial" panose="020B0604020202020204" pitchFamily="34" charset="0"/>
              </a:rPr>
              <a:t>2 </a:t>
            </a:r>
            <a:r>
              <a:rPr lang="en-US" b="1" dirty="0">
                <a:latin typeface="Arial" panose="020B0604020202020204" pitchFamily="34" charset="0"/>
              </a:rPr>
              <a:t>GND</a:t>
            </a:r>
            <a:r>
              <a:rPr lang="en-US" dirty="0">
                <a:latin typeface="Arial" panose="020B0604020202020204" pitchFamily="34" charset="0"/>
              </a:rPr>
              <a:t> pins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b="1" dirty="0">
                <a:latin typeface="Arial" panose="020B0604020202020204" pitchFamily="34" charset="0"/>
              </a:rPr>
              <a:t>Vin</a:t>
            </a:r>
            <a:r>
              <a:rPr lang="en-US" dirty="0">
                <a:latin typeface="Arial" panose="020B0604020202020204" pitchFamily="34" charset="0"/>
              </a:rPr>
              <a:t> pin: this pin can be used in 2 different ways: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dirty="0">
                <a:latin typeface="Arial" panose="020B0604020202020204" pitchFamily="34" charset="0"/>
              </a:rPr>
              <a:t>either as a voltage supply input (instead of using the power plug or the USB); the input voltage should be in 7-12V range and will be regulated internally (by the board circuits) to 5V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dirty="0">
                <a:latin typeface="Arial" panose="020B0604020202020204" pitchFamily="34" charset="0"/>
              </a:rPr>
              <a:t>or an output supply voltage (if you plugged voltage supply through the power plug or the USB plug) that is a "copy" of the voltage input through the power plug or USB plug </a:t>
            </a:r>
            <a:r>
              <a:rPr lang="en-US" dirty="0" smtClean="0">
                <a:latin typeface="Arial" panose="020B0604020202020204" pitchFamily="34" charset="0"/>
              </a:rPr>
              <a:t> </a:t>
            </a:r>
            <a:endParaRPr lang="en-US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6606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92963" y="284085"/>
            <a:ext cx="6542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 smtClean="0"/>
              <a:t>Comparison among boards </a:t>
            </a:r>
            <a:endParaRPr lang="en-SG" b="1" dirty="0"/>
          </a:p>
        </p:txBody>
      </p:sp>
      <p:sp>
        <p:nvSpPr>
          <p:cNvPr id="8" name="Rectangle 7"/>
          <p:cNvSpPr/>
          <p:nvPr/>
        </p:nvSpPr>
        <p:spPr>
          <a:xfrm>
            <a:off x="7998781" y="1740023"/>
            <a:ext cx="1358283" cy="2752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07" b="73535"/>
          <a:stretch/>
        </p:blipFill>
        <p:spPr>
          <a:xfrm>
            <a:off x="1039722" y="850263"/>
            <a:ext cx="8756259" cy="3708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19" b="67703"/>
          <a:stretch/>
        </p:blipFill>
        <p:spPr>
          <a:xfrm>
            <a:off x="2774950" y="4558663"/>
            <a:ext cx="4256690" cy="2112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815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92963" y="284085"/>
            <a:ext cx="6542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 smtClean="0"/>
              <a:t>Detailed Comparison among boards </a:t>
            </a:r>
            <a:endParaRPr lang="en-SG" b="1" dirty="0"/>
          </a:p>
        </p:txBody>
      </p:sp>
      <p:sp>
        <p:nvSpPr>
          <p:cNvPr id="8" name="Rectangle 7"/>
          <p:cNvSpPr/>
          <p:nvPr/>
        </p:nvSpPr>
        <p:spPr>
          <a:xfrm>
            <a:off x="7998781" y="1740023"/>
            <a:ext cx="1358283" cy="2752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b="39516"/>
          <a:stretch/>
        </p:blipFill>
        <p:spPr>
          <a:xfrm>
            <a:off x="292963" y="1181737"/>
            <a:ext cx="5495925" cy="491426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t="60234"/>
          <a:stretch/>
        </p:blipFill>
        <p:spPr>
          <a:xfrm>
            <a:off x="5992088" y="2438400"/>
            <a:ext cx="5495925" cy="323088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b="92036"/>
          <a:stretch/>
        </p:blipFill>
        <p:spPr>
          <a:xfrm>
            <a:off x="5891123" y="1646937"/>
            <a:ext cx="5495925" cy="647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882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998781" y="1740023"/>
            <a:ext cx="1358283" cy="2752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" name="Rectangle 1"/>
          <p:cNvSpPr/>
          <p:nvPr/>
        </p:nvSpPr>
        <p:spPr>
          <a:xfrm>
            <a:off x="233778" y="206997"/>
            <a:ext cx="531476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CPU draws is a function of voltage (v), frequency (f), and capacitance (</a:t>
            </a:r>
            <a:r>
              <a:rPr lang="en-US" dirty="0" smtClean="0"/>
              <a:t>c )</a:t>
            </a:r>
          </a:p>
          <a:p>
            <a:endParaRPr lang="en-US" dirty="0"/>
          </a:p>
          <a:p>
            <a:r>
              <a:rPr lang="en-US" b="1" i="1" dirty="0">
                <a:solidFill>
                  <a:srgbClr val="FF0000"/>
                </a:solidFill>
              </a:rPr>
              <a:t>P</a:t>
            </a:r>
            <a:r>
              <a:rPr lang="en-US" b="1" dirty="0">
                <a:solidFill>
                  <a:srgbClr val="FF0000"/>
                </a:solidFill>
              </a:rPr>
              <a:t> = </a:t>
            </a:r>
            <a:r>
              <a:rPr lang="en-US" b="1" i="1" dirty="0">
                <a:solidFill>
                  <a:srgbClr val="FF0000"/>
                </a:solidFill>
              </a:rPr>
              <a:t>v</a:t>
            </a:r>
            <a:r>
              <a:rPr lang="en-US" b="1" baseline="30000" dirty="0">
                <a:solidFill>
                  <a:srgbClr val="FF0000"/>
                </a:solidFill>
              </a:rPr>
              <a:t>2</a:t>
            </a:r>
            <a:r>
              <a:rPr lang="en-US" b="1" dirty="0">
                <a:solidFill>
                  <a:srgbClr val="FF0000"/>
                </a:solidFill>
              </a:rPr>
              <a:t> x </a:t>
            </a:r>
            <a:r>
              <a:rPr lang="en-US" b="1" i="1" dirty="0">
                <a:solidFill>
                  <a:srgbClr val="FF0000"/>
                </a:solidFill>
              </a:rPr>
              <a:t>f</a:t>
            </a:r>
            <a:r>
              <a:rPr lang="en-US" b="1" dirty="0">
                <a:solidFill>
                  <a:srgbClr val="FF0000"/>
                </a:solidFill>
              </a:rPr>
              <a:t> x </a:t>
            </a:r>
            <a:r>
              <a:rPr lang="en-US" b="1" i="1" dirty="0" smtClean="0">
                <a:solidFill>
                  <a:srgbClr val="FF0000"/>
                </a:solidFill>
              </a:rPr>
              <a:t>c</a:t>
            </a:r>
          </a:p>
          <a:p>
            <a:endParaRPr lang="en-US" dirty="0"/>
          </a:p>
          <a:p>
            <a:r>
              <a:rPr lang="en-US" dirty="0"/>
              <a:t>The capacitance, or the amount of stored electrical charge, that is switched per each clock transition is a relatively fixed value depending on the design.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777" y="206997"/>
            <a:ext cx="5192423" cy="272231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778" y="2929315"/>
            <a:ext cx="5480031" cy="28671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7661" y="3082142"/>
            <a:ext cx="4149539" cy="2046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558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95"/>
          <a:stretch/>
        </p:blipFill>
        <p:spPr>
          <a:xfrm>
            <a:off x="470516" y="263159"/>
            <a:ext cx="7106495" cy="358975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096000" y="1525610"/>
            <a:ext cx="54094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Higher </a:t>
            </a:r>
            <a:r>
              <a:rPr lang="en-US" dirty="0">
                <a:solidFill>
                  <a:srgbClr val="FF0000"/>
                </a:solidFill>
              </a:rPr>
              <a:t>voltages makes faster transistors (stronger electric fields for moving electrons).</a:t>
            </a:r>
            <a:endParaRPr lang="en-SG" dirty="0">
              <a:solidFill>
                <a:srgbClr val="FF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127463" y="4464079"/>
            <a:ext cx="975655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Voltage is </a:t>
            </a:r>
            <a:r>
              <a:rPr lang="en-US" dirty="0" smtClean="0"/>
              <a:t>the </a:t>
            </a:r>
            <a:r>
              <a:rPr lang="en-US" dirty="0"/>
              <a:t>main determinant of power usage and heating</a:t>
            </a:r>
            <a:r>
              <a:rPr lang="en-US" dirty="0" smtClean="0"/>
              <a:t>. </a:t>
            </a:r>
            <a:r>
              <a:rPr lang="en-US" b="1" dirty="0">
                <a:solidFill>
                  <a:srgbClr val="FF0000"/>
                </a:solidFill>
              </a:rPr>
              <a:t>The voltage required for stable operation is determined by the frequency at which the circuit is clocked, and can be reduced if the frequency is also reduced</a:t>
            </a:r>
            <a:r>
              <a:rPr lang="en-US" dirty="0" smtClean="0"/>
              <a:t>. Dynamic </a:t>
            </a:r>
            <a:r>
              <a:rPr lang="en-US" dirty="0"/>
              <a:t>power alone does not account for the total power of the chip, however, as there is also static power, which is primarily because of various leakage currents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347482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92962" y="284085"/>
            <a:ext cx="9082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 smtClean="0"/>
              <a:t>Example demonstration of power consumption variation across boards</a:t>
            </a:r>
            <a:endParaRPr lang="en-SG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961" y="1358712"/>
            <a:ext cx="11524863" cy="3502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739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92963" y="284085"/>
            <a:ext cx="65428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b="1" dirty="0" smtClean="0"/>
              <a:t>Tasks to be covered </a:t>
            </a:r>
            <a:endParaRPr lang="en-SG" sz="2400" b="1" dirty="0"/>
          </a:p>
        </p:txBody>
      </p:sp>
      <p:sp>
        <p:nvSpPr>
          <p:cNvPr id="8" name="Rectangle 7"/>
          <p:cNvSpPr/>
          <p:nvPr/>
        </p:nvSpPr>
        <p:spPr>
          <a:xfrm>
            <a:off x="532437" y="884911"/>
            <a:ext cx="998895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dirty="0"/>
              <a:t>1. Group formation link</a:t>
            </a:r>
          </a:p>
          <a:p>
            <a:endParaRPr lang="en-SG" dirty="0"/>
          </a:p>
          <a:p>
            <a:r>
              <a:rPr lang="en-SG" dirty="0"/>
              <a:t> </a:t>
            </a:r>
            <a:r>
              <a:rPr lang="en-SG" dirty="0">
                <a:hlinkClick r:id="rId2"/>
              </a:rPr>
              <a:t>https://</a:t>
            </a:r>
            <a:r>
              <a:rPr lang="en-SG" dirty="0" smtClean="0">
                <a:hlinkClick r:id="rId2"/>
              </a:rPr>
              <a:t>docs.google.com/spreadsheets/d/1nj99CnDQLup6d4v8O4bDrUrwrjq2Ycl4BxUiTrU12bE/edit?usp=sharing</a:t>
            </a:r>
            <a:endParaRPr lang="en-SG" dirty="0" smtClean="0"/>
          </a:p>
          <a:p>
            <a:endParaRPr lang="en-SG" b="1" dirty="0" smtClean="0">
              <a:solidFill>
                <a:srgbClr val="FF0000"/>
              </a:solidFill>
            </a:endParaRPr>
          </a:p>
          <a:p>
            <a:endParaRPr lang="en-SG" dirty="0"/>
          </a:p>
          <a:p>
            <a:r>
              <a:rPr lang="en-SG" dirty="0"/>
              <a:t>A group can have maximum </a:t>
            </a:r>
            <a:r>
              <a:rPr lang="en-SG" dirty="0" smtClean="0"/>
              <a:t>4-6 </a:t>
            </a:r>
            <a:r>
              <a:rPr lang="en-SG" dirty="0"/>
              <a:t>students.</a:t>
            </a:r>
          </a:p>
          <a:p>
            <a:endParaRPr lang="en-SG" dirty="0"/>
          </a:p>
          <a:p>
            <a:r>
              <a:rPr lang="en-SG" dirty="0"/>
              <a:t>2. Repeat from group 1 , if all   groups are </a:t>
            </a:r>
            <a:r>
              <a:rPr lang="en-SG" dirty="0" smtClean="0"/>
              <a:t>occupied</a:t>
            </a:r>
            <a:endParaRPr lang="en-SG" dirty="0"/>
          </a:p>
          <a:p>
            <a:r>
              <a:rPr lang="en-SG" dirty="0"/>
              <a:t> </a:t>
            </a:r>
          </a:p>
          <a:p>
            <a:endParaRPr lang="en-SG" dirty="0"/>
          </a:p>
          <a:p>
            <a:r>
              <a:rPr lang="en-SG" dirty="0" smtClean="0"/>
              <a:t>3. </a:t>
            </a:r>
            <a:r>
              <a:rPr lang="en-SG" dirty="0"/>
              <a:t>The submission will contain a single pdf with cover page filled up with all details and </a:t>
            </a:r>
            <a:r>
              <a:rPr lang="en-SG" dirty="0" smtClean="0"/>
              <a:t> </a:t>
            </a:r>
            <a:r>
              <a:rPr lang="en-SG" dirty="0" err="1" smtClean="0"/>
              <a:t>google</a:t>
            </a:r>
            <a:r>
              <a:rPr lang="en-SG" dirty="0" smtClean="0"/>
              <a:t> drive link to </a:t>
            </a:r>
            <a:r>
              <a:rPr lang="en-SG" dirty="0"/>
              <a:t>video showing the </a:t>
            </a:r>
            <a:r>
              <a:rPr lang="en-SG" dirty="0" smtClean="0"/>
              <a:t>operation (</a:t>
            </a:r>
            <a:r>
              <a:rPr lang="en-SG" b="1" dirty="0" smtClean="0"/>
              <a:t>at least 5 cases</a:t>
            </a:r>
            <a:r>
              <a:rPr lang="en-SG" dirty="0" smtClean="0"/>
              <a:t>) </a:t>
            </a:r>
            <a:r>
              <a:rPr lang="en-SG" dirty="0"/>
              <a:t>in </a:t>
            </a:r>
            <a:r>
              <a:rPr lang="en-SG" dirty="0" err="1"/>
              <a:t>proteus</a:t>
            </a:r>
            <a:r>
              <a:rPr lang="en-SG" dirty="0"/>
              <a:t> and hardware (if available). Unnecessarily materials submitted can cause rejection of the submission.</a:t>
            </a:r>
          </a:p>
        </p:txBody>
      </p:sp>
    </p:spTree>
    <p:extLst>
      <p:ext uri="{BB962C8B-B14F-4D97-AF65-F5344CB8AC3E}">
        <p14:creationId xmlns:p14="http://schemas.microsoft.com/office/powerpoint/2010/main" val="728966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84497" y="263257"/>
            <a:ext cx="65428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b="1" dirty="0" smtClean="0"/>
              <a:t>Tasks to be covered </a:t>
            </a:r>
            <a:endParaRPr lang="en-SG" sz="2000" b="1" dirty="0"/>
          </a:p>
        </p:txBody>
      </p:sp>
      <p:sp>
        <p:nvSpPr>
          <p:cNvPr id="8" name="Rectangle 7"/>
          <p:cNvSpPr/>
          <p:nvPr/>
        </p:nvSpPr>
        <p:spPr>
          <a:xfrm>
            <a:off x="474563" y="501014"/>
            <a:ext cx="11806176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sz="1600" dirty="0" smtClean="0"/>
              <a:t> </a:t>
            </a:r>
            <a:endParaRPr lang="en-SG" sz="1600" dirty="0"/>
          </a:p>
          <a:p>
            <a:r>
              <a:rPr lang="en-SG" sz="1600" dirty="0" smtClean="0"/>
              <a:t>4.  </a:t>
            </a:r>
            <a:r>
              <a:rPr lang="en-US" sz="1600" dirty="0" smtClean="0"/>
              <a:t>Final </a:t>
            </a:r>
            <a:r>
              <a:rPr lang="en-US" sz="1600" dirty="0"/>
              <a:t>report should answer the following questions specifically</a:t>
            </a:r>
            <a:r>
              <a:rPr lang="en-US" sz="1600" dirty="0" smtClean="0"/>
              <a:t>: (mandatory) for each board 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-what is the clock frequency of the microcontroller used ?</a:t>
            </a:r>
          </a:p>
          <a:p>
            <a:r>
              <a:rPr lang="en-US" sz="1600" dirty="0"/>
              <a:t>- what is the data bus width of the microcontroller used ?</a:t>
            </a:r>
          </a:p>
          <a:p>
            <a:r>
              <a:rPr lang="en-US" sz="1600" dirty="0"/>
              <a:t>- what is the size of your hex file generated ? Attach the hex codes in your report.</a:t>
            </a:r>
          </a:p>
          <a:p>
            <a:r>
              <a:rPr lang="en-US" sz="1600" dirty="0"/>
              <a:t>-Can the project be implemented by using interrupt ?</a:t>
            </a:r>
          </a:p>
          <a:p>
            <a:r>
              <a:rPr lang="en-US" sz="1600" dirty="0"/>
              <a:t>-Is the main routine required to be an infinite loop ? provide explanation in favor of your answer</a:t>
            </a:r>
          </a:p>
          <a:p>
            <a:r>
              <a:rPr lang="en-US" sz="1600" dirty="0"/>
              <a:t>- Is there any difference between level triggered and edge triggered operation for the given project ?</a:t>
            </a:r>
          </a:p>
          <a:p>
            <a:r>
              <a:rPr lang="en-US" sz="1600" dirty="0"/>
              <a:t>-Is the project referring encryption or decryption from input to output ?</a:t>
            </a:r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 smtClean="0"/>
              <a:t>5. The project will focus on comparison of </a:t>
            </a:r>
            <a:r>
              <a:rPr lang="en-US" sz="1600" b="1" dirty="0" smtClean="0"/>
              <a:t>at least </a:t>
            </a:r>
            <a:r>
              <a:rPr lang="en-US" sz="1600" b="1" dirty="0" smtClean="0"/>
              <a:t>two </a:t>
            </a:r>
            <a:r>
              <a:rPr lang="en-US" sz="1600" b="1" dirty="0" smtClean="0"/>
              <a:t>different boards </a:t>
            </a:r>
            <a:r>
              <a:rPr lang="en-US" sz="1600" dirty="0" smtClean="0"/>
              <a:t>in terms of power consumption at a fixed bias voltage of </a:t>
            </a:r>
            <a:r>
              <a:rPr lang="en-US" sz="1600" b="1" dirty="0" smtClean="0"/>
              <a:t>9 V  </a:t>
            </a:r>
            <a:r>
              <a:rPr lang="en-US" sz="1600" dirty="0" smtClean="0"/>
              <a:t>. Following  has to be covered  (mandatory)</a:t>
            </a:r>
          </a:p>
          <a:p>
            <a:endParaRPr lang="en-US" sz="1600" dirty="0"/>
          </a:p>
          <a:p>
            <a:pPr marL="285750" indent="-285750">
              <a:buFontTx/>
              <a:buChar char="-"/>
            </a:pPr>
            <a:r>
              <a:rPr lang="en-US" sz="1600" dirty="0" smtClean="0"/>
              <a:t>Maximum and minimum  power consumption sequence for a specific bit sequence for a specific board. In case of multiple cases, report all. </a:t>
            </a:r>
            <a:r>
              <a:rPr lang="en-US" sz="1600" dirty="0"/>
              <a:t>exclusively comment on the input-output pair that will draw the maximum power assuming a single power supply is used for the system (compulsory</a:t>
            </a:r>
            <a:r>
              <a:rPr lang="en-US" sz="1600" dirty="0" smtClean="0"/>
              <a:t>)</a:t>
            </a:r>
          </a:p>
          <a:p>
            <a:pPr marL="285750" indent="-285750">
              <a:buFontTx/>
              <a:buChar char="-"/>
            </a:pPr>
            <a:r>
              <a:rPr lang="en-US" sz="1600" dirty="0" smtClean="0"/>
              <a:t>Discussion </a:t>
            </a:r>
            <a:r>
              <a:rPr lang="en-US" sz="1600" dirty="0" smtClean="0"/>
              <a:t>on variation of power consumption </a:t>
            </a:r>
            <a:r>
              <a:rPr lang="en-US" sz="1600" dirty="0" smtClean="0"/>
              <a:t>based on </a:t>
            </a:r>
            <a:r>
              <a:rPr lang="en-US" sz="1600" dirty="0" smtClean="0"/>
              <a:t>the </a:t>
            </a:r>
            <a:r>
              <a:rPr lang="en-US" sz="1600" dirty="0" smtClean="0"/>
              <a:t>technical parameters provided in slide/page </a:t>
            </a:r>
            <a:r>
              <a:rPr lang="en-US" sz="1600" dirty="0" smtClean="0"/>
              <a:t>14-15</a:t>
            </a:r>
          </a:p>
          <a:p>
            <a:pPr marL="285750" indent="-285750">
              <a:buFontTx/>
              <a:buChar char="-"/>
            </a:pPr>
            <a:endParaRPr lang="en-US" sz="1600" dirty="0"/>
          </a:p>
          <a:p>
            <a:endParaRPr lang="en-US" sz="1600" dirty="0" smtClean="0"/>
          </a:p>
          <a:p>
            <a:r>
              <a:rPr lang="en-US" sz="1600" b="1" dirty="0" smtClean="0"/>
              <a:t>Special bonus:</a:t>
            </a:r>
          </a:p>
          <a:p>
            <a:r>
              <a:rPr lang="en-US" sz="1600" dirty="0" smtClean="0"/>
              <a:t>Comparison of sleep mode power consumption for the application with and without using a hardware interrupt in specific board (any one will suffice)</a:t>
            </a:r>
          </a:p>
          <a:p>
            <a:r>
              <a:rPr lang="en-US" sz="1600" dirty="0">
                <a:hlinkClick r:id="rId2"/>
              </a:rPr>
              <a:t>https://</a:t>
            </a:r>
            <a:r>
              <a:rPr lang="en-US" sz="1600" dirty="0" smtClean="0">
                <a:hlinkClick r:id="rId2"/>
              </a:rPr>
              <a:t>create.arduino.cc/projecthub/rafitc/interrupts-basics-f475d5</a:t>
            </a:r>
            <a:r>
              <a:rPr lang="en-US" sz="1600" dirty="0" smtClean="0"/>
              <a:t> </a:t>
            </a:r>
            <a:endParaRPr lang="en-US" sz="1600" dirty="0" smtClean="0"/>
          </a:p>
          <a:p>
            <a:pPr marL="285750" indent="-285750">
              <a:buFontTx/>
              <a:buChar char="-"/>
            </a:pPr>
            <a:endParaRPr lang="en-US" sz="1600" dirty="0" smtClean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455744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92963" y="284085"/>
            <a:ext cx="6542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 smtClean="0"/>
              <a:t>Tentative Sections to be covered in report </a:t>
            </a:r>
            <a:endParaRPr lang="en-SG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963" y="772358"/>
            <a:ext cx="4965120" cy="573858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7723" y="1298220"/>
            <a:ext cx="5019675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948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89608" y="177553"/>
            <a:ext cx="6542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Example input-output interfacing to </a:t>
            </a:r>
            <a:r>
              <a:rPr lang="en-SG" dirty="0" err="1" smtClean="0"/>
              <a:t>arduino</a:t>
            </a:r>
            <a:r>
              <a:rPr lang="en-SG" dirty="0" smtClean="0"/>
              <a:t> board in </a:t>
            </a:r>
            <a:r>
              <a:rPr lang="en-SG" dirty="0" err="1" smtClean="0"/>
              <a:t>proteus</a:t>
            </a:r>
            <a:r>
              <a:rPr lang="en-SG" dirty="0" smtClean="0"/>
              <a:t> </a:t>
            </a:r>
            <a:endParaRPr lang="en-S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493" y="725974"/>
            <a:ext cx="9300145" cy="5427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221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89608" y="177553"/>
            <a:ext cx="6542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Input power consumption calculation</a:t>
            </a:r>
            <a:endParaRPr lang="en-SG" dirty="0"/>
          </a:p>
        </p:txBody>
      </p:sp>
      <p:sp>
        <p:nvSpPr>
          <p:cNvPr id="4" name="Rectangle 3"/>
          <p:cNvSpPr/>
          <p:nvPr/>
        </p:nvSpPr>
        <p:spPr>
          <a:xfrm>
            <a:off x="544496" y="5627094"/>
            <a:ext cx="111829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dirty="0"/>
              <a:t>https://electronics.stackexchange.com/questions/393863/problems-with-input-leakage-current-in-a-microcontroller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610687" y="987422"/>
            <a:ext cx="648069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u="sng" dirty="0" smtClean="0"/>
              <a:t>Case- Input high : 1</a:t>
            </a:r>
          </a:p>
          <a:p>
            <a:r>
              <a:rPr lang="en-SG" dirty="0" smtClean="0"/>
              <a:t>Current flow  I through external resistor: VCC /R</a:t>
            </a:r>
          </a:p>
          <a:p>
            <a:r>
              <a:rPr lang="en-SG" dirty="0" smtClean="0"/>
              <a:t>Battery power consumption : VCC*I</a:t>
            </a:r>
          </a:p>
          <a:p>
            <a:endParaRPr lang="en-SG" u="sng" dirty="0" smtClean="0"/>
          </a:p>
          <a:p>
            <a:endParaRPr lang="en-SG" u="sng" dirty="0" smtClean="0"/>
          </a:p>
          <a:p>
            <a:r>
              <a:rPr lang="en-SG" u="sng" dirty="0" smtClean="0"/>
              <a:t>Case-Input low: 0</a:t>
            </a:r>
          </a:p>
          <a:p>
            <a:endParaRPr lang="en-SG" u="sng" dirty="0"/>
          </a:p>
          <a:p>
            <a:r>
              <a:rPr lang="en-SG" dirty="0" smtClean="0"/>
              <a:t>Microcontroller port input leakage current I =20 micro ampere</a:t>
            </a:r>
          </a:p>
          <a:p>
            <a:r>
              <a:rPr lang="en-SG" dirty="0"/>
              <a:t>Battery power consumption : VCC*I</a:t>
            </a:r>
          </a:p>
          <a:p>
            <a:r>
              <a:rPr lang="en-SG" dirty="0" smtClean="0"/>
              <a:t>  </a:t>
            </a:r>
          </a:p>
          <a:p>
            <a:endParaRPr lang="en-SG" dirty="0"/>
          </a:p>
        </p:txBody>
      </p:sp>
      <p:sp>
        <p:nvSpPr>
          <p:cNvPr id="7" name="TextBox 6"/>
          <p:cNvSpPr txBox="1"/>
          <p:nvPr/>
        </p:nvSpPr>
        <p:spPr>
          <a:xfrm>
            <a:off x="1717894" y="1373848"/>
            <a:ext cx="1410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VCC</a:t>
            </a:r>
            <a:endParaRPr lang="en-SG" dirty="0"/>
          </a:p>
        </p:txBody>
      </p:sp>
      <p:sp>
        <p:nvSpPr>
          <p:cNvPr id="8" name="TextBox 7"/>
          <p:cNvSpPr txBox="1"/>
          <p:nvPr/>
        </p:nvSpPr>
        <p:spPr>
          <a:xfrm>
            <a:off x="972845" y="2884128"/>
            <a:ext cx="1410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R</a:t>
            </a:r>
            <a:endParaRPr lang="en-SG" dirty="0"/>
          </a:p>
        </p:txBody>
      </p:sp>
      <p:sp>
        <p:nvSpPr>
          <p:cNvPr id="9" name="TextBox 8"/>
          <p:cNvSpPr txBox="1"/>
          <p:nvPr/>
        </p:nvSpPr>
        <p:spPr>
          <a:xfrm>
            <a:off x="5247300" y="213155"/>
            <a:ext cx="4420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VCC is sometimes known as VDD</a:t>
            </a:r>
            <a:endParaRPr lang="en-SG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953" y="1677556"/>
            <a:ext cx="2811872" cy="1965287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2422929" y="3234470"/>
            <a:ext cx="1358283" cy="2752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Rectangle 13"/>
          <p:cNvSpPr/>
          <p:nvPr/>
        </p:nvSpPr>
        <p:spPr>
          <a:xfrm>
            <a:off x="2665889" y="2011304"/>
            <a:ext cx="763111" cy="32770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41435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89608" y="177553"/>
            <a:ext cx="6542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Output power consumption calculation</a:t>
            </a:r>
            <a:endParaRPr lang="en-S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075" y="1724321"/>
            <a:ext cx="2831746" cy="227301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513033" y="1431305"/>
            <a:ext cx="648069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u="sng" dirty="0" smtClean="0"/>
              <a:t>Case- Output high : 1</a:t>
            </a:r>
          </a:p>
          <a:p>
            <a:r>
              <a:rPr lang="en-SG" dirty="0" smtClean="0"/>
              <a:t>Current flow  I through external resistor: VCC /R</a:t>
            </a:r>
          </a:p>
          <a:p>
            <a:r>
              <a:rPr lang="en-SG" dirty="0" smtClean="0"/>
              <a:t>Battery power consumption : VCC*I</a:t>
            </a:r>
          </a:p>
          <a:p>
            <a:endParaRPr lang="en-SG" u="sng" dirty="0" smtClean="0"/>
          </a:p>
          <a:p>
            <a:endParaRPr lang="en-SG" u="sng" dirty="0" smtClean="0"/>
          </a:p>
          <a:p>
            <a:r>
              <a:rPr lang="en-SG" u="sng" dirty="0" smtClean="0"/>
              <a:t>Case-Input low: 0</a:t>
            </a:r>
          </a:p>
          <a:p>
            <a:endParaRPr lang="en-SG" u="sng" dirty="0"/>
          </a:p>
          <a:p>
            <a:r>
              <a:rPr lang="en-SG" dirty="0"/>
              <a:t>Current flow  I through external resistor </a:t>
            </a:r>
            <a:r>
              <a:rPr lang="en-SG" dirty="0" smtClean="0"/>
              <a:t>I =0 micro ampere</a:t>
            </a:r>
          </a:p>
          <a:p>
            <a:r>
              <a:rPr lang="en-SG" dirty="0"/>
              <a:t>Battery power consumption : VCC*I</a:t>
            </a:r>
          </a:p>
          <a:p>
            <a:r>
              <a:rPr lang="en-SG" dirty="0" smtClean="0"/>
              <a:t>  </a:t>
            </a:r>
          </a:p>
          <a:p>
            <a:endParaRPr lang="en-SG" dirty="0"/>
          </a:p>
        </p:txBody>
      </p:sp>
      <p:sp>
        <p:nvSpPr>
          <p:cNvPr id="6" name="TextBox 5"/>
          <p:cNvSpPr txBox="1"/>
          <p:nvPr/>
        </p:nvSpPr>
        <p:spPr>
          <a:xfrm>
            <a:off x="5247300" y="213155"/>
            <a:ext cx="4420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VCC is sometimes known as VDD</a:t>
            </a:r>
            <a:endParaRPr lang="en-SG" dirty="0"/>
          </a:p>
        </p:txBody>
      </p:sp>
      <p:sp>
        <p:nvSpPr>
          <p:cNvPr id="7" name="TextBox 6"/>
          <p:cNvSpPr txBox="1"/>
          <p:nvPr/>
        </p:nvSpPr>
        <p:spPr>
          <a:xfrm>
            <a:off x="3227773" y="2491497"/>
            <a:ext cx="1410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R</a:t>
            </a:r>
            <a:endParaRPr lang="en-SG" dirty="0"/>
          </a:p>
        </p:txBody>
      </p:sp>
      <p:sp>
        <p:nvSpPr>
          <p:cNvPr id="8" name="TextBox 7"/>
          <p:cNvSpPr txBox="1"/>
          <p:nvPr/>
        </p:nvSpPr>
        <p:spPr>
          <a:xfrm>
            <a:off x="833618" y="1539655"/>
            <a:ext cx="1410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VCC</a:t>
            </a:r>
            <a:endParaRPr lang="en-SG" dirty="0"/>
          </a:p>
        </p:txBody>
      </p:sp>
      <p:sp>
        <p:nvSpPr>
          <p:cNvPr id="9" name="TextBox 8"/>
          <p:cNvSpPr txBox="1"/>
          <p:nvPr/>
        </p:nvSpPr>
        <p:spPr>
          <a:xfrm>
            <a:off x="3211382" y="3069166"/>
            <a:ext cx="1410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/>
              <a:t>LED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627984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89608" y="177553"/>
            <a:ext cx="6542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err="1" smtClean="0"/>
              <a:t>Arduino</a:t>
            </a:r>
            <a:r>
              <a:rPr lang="en-SG" dirty="0" smtClean="0"/>
              <a:t> hints for pin assignment and pin read  </a:t>
            </a:r>
            <a:endParaRPr lang="en-SG" dirty="0"/>
          </a:p>
        </p:txBody>
      </p:sp>
      <p:sp>
        <p:nvSpPr>
          <p:cNvPr id="3" name="Rectangle 2"/>
          <p:cNvSpPr/>
          <p:nvPr/>
        </p:nvSpPr>
        <p:spPr>
          <a:xfrm>
            <a:off x="624396" y="1285912"/>
            <a:ext cx="47821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dirty="0" smtClean="0"/>
              <a:t>https://www.arduino.cc/reference/en/language/functions/digital-io/digitalread/</a:t>
            </a:r>
            <a:endParaRPr lang="en-SG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397" y="2252617"/>
            <a:ext cx="5394664" cy="313613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761825" y="1275684"/>
            <a:ext cx="501884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dirty="0" smtClean="0"/>
              <a:t>https://www.arduino.cc/reference/en/language/functions/digital-io/digitalwrite/</a:t>
            </a:r>
            <a:endParaRPr lang="en-SG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2767" y="2650814"/>
            <a:ext cx="5177901" cy="1649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071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89608" y="177553"/>
            <a:ext cx="6542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err="1" smtClean="0"/>
              <a:t>Arduino</a:t>
            </a:r>
            <a:r>
              <a:rPr lang="en-SG" dirty="0" smtClean="0"/>
              <a:t> hints for pin read  </a:t>
            </a:r>
            <a:endParaRPr lang="en-SG" dirty="0"/>
          </a:p>
        </p:txBody>
      </p:sp>
      <p:sp>
        <p:nvSpPr>
          <p:cNvPr id="3" name="Rectangle 2"/>
          <p:cNvSpPr/>
          <p:nvPr/>
        </p:nvSpPr>
        <p:spPr>
          <a:xfrm>
            <a:off x="624396" y="1285912"/>
            <a:ext cx="47821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SG" dirty="0" smtClean="0"/>
              <a:t>https://www.arduino.cc/reference/en/language/structure/boolean-operators/logicaland/</a:t>
            </a:r>
            <a:endParaRPr lang="en-S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878" y="2300471"/>
            <a:ext cx="10582275" cy="199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356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92963" y="284085"/>
            <a:ext cx="6542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 smtClean="0"/>
              <a:t>Loading Hex file into </a:t>
            </a:r>
            <a:r>
              <a:rPr lang="en-SG" b="1" dirty="0" err="1" smtClean="0"/>
              <a:t>arduino</a:t>
            </a:r>
            <a:r>
              <a:rPr lang="en-SG" b="1" dirty="0" smtClean="0"/>
              <a:t> in </a:t>
            </a:r>
            <a:r>
              <a:rPr lang="en-SG" b="1" dirty="0" err="1" smtClean="0"/>
              <a:t>proteus</a:t>
            </a:r>
            <a:r>
              <a:rPr lang="en-SG" b="1" dirty="0" smtClean="0"/>
              <a:t> </a:t>
            </a:r>
            <a:endParaRPr lang="en-SG" b="1" dirty="0"/>
          </a:p>
        </p:txBody>
      </p:sp>
      <p:sp>
        <p:nvSpPr>
          <p:cNvPr id="2" name="Rectangle 1"/>
          <p:cNvSpPr/>
          <p:nvPr/>
        </p:nvSpPr>
        <p:spPr>
          <a:xfrm>
            <a:off x="292962" y="975194"/>
            <a:ext cx="1074198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SG" dirty="0" smtClean="0"/>
          </a:p>
          <a:p>
            <a:endParaRPr lang="en-SG" dirty="0"/>
          </a:p>
          <a:p>
            <a:r>
              <a:rPr lang="en-SG" dirty="0" smtClean="0"/>
              <a:t>1. </a:t>
            </a:r>
          </a:p>
          <a:p>
            <a:r>
              <a:rPr lang="en-SG" dirty="0" smtClean="0"/>
              <a:t>Adding </a:t>
            </a:r>
            <a:r>
              <a:rPr lang="en-SG" dirty="0" err="1" smtClean="0"/>
              <a:t>arduino</a:t>
            </a:r>
            <a:r>
              <a:rPr lang="en-SG" dirty="0" smtClean="0"/>
              <a:t> library </a:t>
            </a:r>
          </a:p>
          <a:p>
            <a:endParaRPr lang="en-SG" dirty="0"/>
          </a:p>
          <a:p>
            <a:r>
              <a:rPr lang="en-SG" dirty="0" smtClean="0">
                <a:hlinkClick r:id="rId2"/>
              </a:rPr>
              <a:t>https://maker.pro/arduino/projects/how-to-simulate-arduino-projects-using-proteus</a:t>
            </a:r>
            <a:r>
              <a:rPr lang="en-SG" dirty="0" smtClean="0"/>
              <a:t> </a:t>
            </a:r>
          </a:p>
          <a:p>
            <a:endParaRPr lang="en-SG" dirty="0"/>
          </a:p>
          <a:p>
            <a:r>
              <a:rPr lang="en-SG" dirty="0" smtClean="0"/>
              <a:t>2. </a:t>
            </a:r>
          </a:p>
          <a:p>
            <a:endParaRPr lang="en-SG" dirty="0"/>
          </a:p>
          <a:p>
            <a:r>
              <a:rPr lang="en-SG" dirty="0" smtClean="0"/>
              <a:t>Loading hex file in </a:t>
            </a:r>
            <a:r>
              <a:rPr lang="en-SG" dirty="0" err="1" smtClean="0"/>
              <a:t>proteus</a:t>
            </a:r>
            <a:r>
              <a:rPr lang="en-SG" dirty="0"/>
              <a:t> </a:t>
            </a:r>
            <a:r>
              <a:rPr lang="en-SG" dirty="0" smtClean="0"/>
              <a:t>environment </a:t>
            </a:r>
            <a:endParaRPr lang="en-SG" dirty="0"/>
          </a:p>
          <a:p>
            <a:endParaRPr lang="en-SG" dirty="0" smtClean="0"/>
          </a:p>
          <a:p>
            <a:r>
              <a:rPr lang="en-SG" dirty="0" smtClean="0">
                <a:hlinkClick r:id="rId3"/>
              </a:rPr>
              <a:t>https://www.instructables.com/How-to-Simulate-Arduino-in-Proteus/</a:t>
            </a:r>
            <a:r>
              <a:rPr lang="en-SG" dirty="0" smtClean="0"/>
              <a:t> 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647256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92963" y="284085"/>
            <a:ext cx="6542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 smtClean="0"/>
              <a:t>Trace maximum power consumption condition : Input + Output</a:t>
            </a:r>
            <a:endParaRPr lang="en-SG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8843344"/>
              </p:ext>
            </p:extLst>
          </p:nvPr>
        </p:nvGraphicFramePr>
        <p:xfrm>
          <a:off x="457238" y="938262"/>
          <a:ext cx="5792640" cy="42906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4943"/>
                <a:gridCol w="704943"/>
                <a:gridCol w="705693"/>
                <a:gridCol w="710193"/>
                <a:gridCol w="706443"/>
                <a:gridCol w="706443"/>
                <a:gridCol w="706443"/>
                <a:gridCol w="706443"/>
                <a:gridCol w="141096"/>
              </a:tblGrid>
              <a:tr h="332649">
                <a:tc gridSpan="4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100" dirty="0">
                          <a:effectLst/>
                        </a:rPr>
                        <a:t>Input</a:t>
                      </a:r>
                      <a:endParaRPr lang="en-SG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100">
                          <a:effectLst/>
                        </a:rPr>
                        <a:t>Output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</a:tr>
              <a:tr h="33264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100" dirty="0">
                          <a:effectLst/>
                        </a:rPr>
                        <a:t>I3</a:t>
                      </a:r>
                      <a:endParaRPr lang="en-SG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100">
                          <a:effectLst/>
                        </a:rPr>
                        <a:t>I2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100">
                          <a:effectLst/>
                        </a:rPr>
                        <a:t>I1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100">
                          <a:effectLst/>
                        </a:rPr>
                        <a:t>I0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100">
                          <a:effectLst/>
                        </a:rPr>
                        <a:t>O3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100">
                          <a:effectLst/>
                        </a:rPr>
                        <a:t>O2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100">
                          <a:effectLst/>
                        </a:rPr>
                        <a:t>O2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100">
                          <a:effectLst/>
                        </a:rPr>
                        <a:t>O1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100">
                          <a:effectLst/>
                        </a:rPr>
                        <a:t> 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</a:tr>
              <a:tr h="22658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100">
                          <a:effectLst/>
                        </a:rPr>
                        <a:t>0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100">
                          <a:effectLst/>
                        </a:rPr>
                        <a:t>0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100">
                          <a:effectLst/>
                        </a:rPr>
                        <a:t>0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100">
                          <a:effectLst/>
                        </a:rPr>
                        <a:t>0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100">
                          <a:effectLst/>
                        </a:rPr>
                        <a:t>1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100">
                          <a:effectLst/>
                        </a:rPr>
                        <a:t>1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100">
                          <a:effectLst/>
                        </a:rPr>
                        <a:t>0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100">
                          <a:effectLst/>
                        </a:rPr>
                        <a:t>0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100">
                          <a:effectLst/>
                        </a:rPr>
                        <a:t> 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</a:tr>
              <a:tr h="22658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100">
                          <a:effectLst/>
                        </a:rPr>
                        <a:t>1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100">
                          <a:effectLst/>
                        </a:rPr>
                        <a:t>0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100">
                          <a:effectLst/>
                        </a:rPr>
                        <a:t>0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100">
                          <a:effectLst/>
                        </a:rPr>
                        <a:t>0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100">
                          <a:effectLst/>
                        </a:rPr>
                        <a:t>1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100">
                          <a:effectLst/>
                        </a:rPr>
                        <a:t>1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100">
                          <a:effectLst/>
                        </a:rPr>
                        <a:t>0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100">
                          <a:effectLst/>
                        </a:rPr>
                        <a:t>1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100">
                          <a:effectLst/>
                        </a:rPr>
                        <a:t> 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</a:tr>
              <a:tr h="22658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100">
                          <a:effectLst/>
                        </a:rPr>
                        <a:t>0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100">
                          <a:effectLst/>
                        </a:rPr>
                        <a:t>1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100">
                          <a:effectLst/>
                        </a:rPr>
                        <a:t>0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100">
                          <a:effectLst/>
                        </a:rPr>
                        <a:t>0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100">
                          <a:effectLst/>
                        </a:rPr>
                        <a:t>0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100">
                          <a:effectLst/>
                        </a:rPr>
                        <a:t>1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100">
                          <a:effectLst/>
                        </a:rPr>
                        <a:t>1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100">
                          <a:effectLst/>
                        </a:rPr>
                        <a:t>0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100">
                          <a:effectLst/>
                        </a:rPr>
                        <a:t> 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</a:tr>
              <a:tr h="22658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100">
                          <a:effectLst/>
                        </a:rPr>
                        <a:t>1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100">
                          <a:effectLst/>
                        </a:rPr>
                        <a:t>1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100">
                          <a:effectLst/>
                        </a:rPr>
                        <a:t>0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100">
                          <a:effectLst/>
                        </a:rPr>
                        <a:t>0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100">
                          <a:effectLst/>
                        </a:rPr>
                        <a:t>1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100">
                          <a:effectLst/>
                        </a:rPr>
                        <a:t>1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100">
                          <a:effectLst/>
                        </a:rPr>
                        <a:t>0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100">
                          <a:effectLst/>
                        </a:rPr>
                        <a:t>0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100">
                          <a:effectLst/>
                        </a:rPr>
                        <a:t> 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</a:tr>
              <a:tr h="22658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100">
                          <a:effectLst/>
                        </a:rPr>
                        <a:t>0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100">
                          <a:effectLst/>
                        </a:rPr>
                        <a:t>0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100">
                          <a:effectLst/>
                        </a:rPr>
                        <a:t>1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100">
                          <a:effectLst/>
                        </a:rPr>
                        <a:t>0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100">
                          <a:effectLst/>
                        </a:rPr>
                        <a:t>1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100">
                          <a:effectLst/>
                        </a:rPr>
                        <a:t>0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100">
                          <a:effectLst/>
                        </a:rPr>
                        <a:t>1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100">
                          <a:effectLst/>
                        </a:rPr>
                        <a:t>1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100">
                          <a:effectLst/>
                        </a:rPr>
                        <a:t> 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</a:tr>
              <a:tr h="22658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100">
                          <a:effectLst/>
                        </a:rPr>
                        <a:t>1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100">
                          <a:effectLst/>
                        </a:rPr>
                        <a:t>0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100">
                          <a:effectLst/>
                        </a:rPr>
                        <a:t>1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100">
                          <a:effectLst/>
                        </a:rPr>
                        <a:t>0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100">
                          <a:effectLst/>
                        </a:rPr>
                        <a:t>1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100">
                          <a:effectLst/>
                        </a:rPr>
                        <a:t>0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100">
                          <a:effectLst/>
                        </a:rPr>
                        <a:t>1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100">
                          <a:effectLst/>
                        </a:rPr>
                        <a:t>0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100">
                          <a:effectLst/>
                        </a:rPr>
                        <a:t> 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</a:tr>
              <a:tr h="22658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100">
                          <a:effectLst/>
                        </a:rPr>
                        <a:t>0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100">
                          <a:effectLst/>
                        </a:rPr>
                        <a:t>1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100">
                          <a:effectLst/>
                        </a:rPr>
                        <a:t>1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100">
                          <a:effectLst/>
                        </a:rPr>
                        <a:t>0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100">
                          <a:effectLst/>
                        </a:rPr>
                        <a:t>1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100">
                          <a:effectLst/>
                        </a:rPr>
                        <a:t>0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100">
                          <a:effectLst/>
                        </a:rPr>
                        <a:t>1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100">
                          <a:effectLst/>
                        </a:rPr>
                        <a:t>1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100">
                          <a:effectLst/>
                        </a:rPr>
                        <a:t> 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</a:tr>
              <a:tr h="22658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100">
                          <a:effectLst/>
                        </a:rPr>
                        <a:t>1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100">
                          <a:effectLst/>
                        </a:rPr>
                        <a:t>1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100">
                          <a:effectLst/>
                        </a:rPr>
                        <a:t>1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100">
                          <a:effectLst/>
                        </a:rPr>
                        <a:t>0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100">
                          <a:effectLst/>
                        </a:rPr>
                        <a:t>0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100">
                          <a:effectLst/>
                        </a:rPr>
                        <a:t>0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100">
                          <a:effectLst/>
                        </a:rPr>
                        <a:t>0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100">
                          <a:effectLst/>
                        </a:rPr>
                        <a:t>0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100">
                          <a:effectLst/>
                        </a:rPr>
                        <a:t> 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</a:tr>
              <a:tr h="22658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100">
                          <a:effectLst/>
                        </a:rPr>
                        <a:t>0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100">
                          <a:effectLst/>
                        </a:rPr>
                        <a:t>0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100">
                          <a:effectLst/>
                        </a:rPr>
                        <a:t>0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100">
                          <a:effectLst/>
                        </a:rPr>
                        <a:t>1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100">
                          <a:effectLst/>
                        </a:rPr>
                        <a:t>0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100">
                          <a:effectLst/>
                        </a:rPr>
                        <a:t>0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100">
                          <a:effectLst/>
                        </a:rPr>
                        <a:t>0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100">
                          <a:effectLst/>
                        </a:rPr>
                        <a:t>1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100">
                          <a:effectLst/>
                        </a:rPr>
                        <a:t> 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</a:tr>
              <a:tr h="22658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100">
                          <a:effectLst/>
                        </a:rPr>
                        <a:t>1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100">
                          <a:effectLst/>
                        </a:rPr>
                        <a:t>0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100">
                          <a:effectLst/>
                        </a:rPr>
                        <a:t>0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100">
                          <a:effectLst/>
                        </a:rPr>
                        <a:t>1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100">
                          <a:effectLst/>
                        </a:rPr>
                        <a:t>0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100">
                          <a:effectLst/>
                        </a:rPr>
                        <a:t>0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100">
                          <a:effectLst/>
                        </a:rPr>
                        <a:t>1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100">
                          <a:effectLst/>
                        </a:rPr>
                        <a:t>1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100">
                          <a:effectLst/>
                        </a:rPr>
                        <a:t> 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</a:tr>
              <a:tr h="22658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100">
                          <a:effectLst/>
                        </a:rPr>
                        <a:t>0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100">
                          <a:effectLst/>
                        </a:rPr>
                        <a:t>1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100">
                          <a:effectLst/>
                        </a:rPr>
                        <a:t>0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100">
                          <a:effectLst/>
                        </a:rPr>
                        <a:t>1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100">
                          <a:effectLst/>
                        </a:rPr>
                        <a:t>1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100">
                          <a:effectLst/>
                        </a:rPr>
                        <a:t>0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100">
                          <a:effectLst/>
                        </a:rPr>
                        <a:t>1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100">
                          <a:effectLst/>
                        </a:rPr>
                        <a:t>0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100">
                          <a:effectLst/>
                        </a:rPr>
                        <a:t> 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</a:tr>
              <a:tr h="22658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100">
                          <a:effectLst/>
                        </a:rPr>
                        <a:t>1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100">
                          <a:effectLst/>
                        </a:rPr>
                        <a:t>1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100">
                          <a:effectLst/>
                        </a:rPr>
                        <a:t>0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100">
                          <a:effectLst/>
                        </a:rPr>
                        <a:t>1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100">
                          <a:effectLst/>
                        </a:rPr>
                        <a:t>1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100">
                          <a:effectLst/>
                        </a:rPr>
                        <a:t>1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100">
                          <a:effectLst/>
                        </a:rPr>
                        <a:t>1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100">
                          <a:effectLst/>
                        </a:rPr>
                        <a:t>0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100">
                          <a:effectLst/>
                        </a:rPr>
                        <a:t> 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</a:tr>
              <a:tr h="22658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100">
                          <a:effectLst/>
                        </a:rPr>
                        <a:t>0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100">
                          <a:effectLst/>
                        </a:rPr>
                        <a:t>0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100">
                          <a:effectLst/>
                        </a:rPr>
                        <a:t>1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100">
                          <a:effectLst/>
                        </a:rPr>
                        <a:t>1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100">
                          <a:effectLst/>
                        </a:rPr>
                        <a:t>0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100">
                          <a:effectLst/>
                        </a:rPr>
                        <a:t>1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100">
                          <a:effectLst/>
                        </a:rPr>
                        <a:t>0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100">
                          <a:effectLst/>
                        </a:rPr>
                        <a:t>0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100">
                          <a:effectLst/>
                        </a:rPr>
                        <a:t> 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</a:tr>
              <a:tr h="22658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100">
                          <a:effectLst/>
                        </a:rPr>
                        <a:t>1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100">
                          <a:effectLst/>
                        </a:rPr>
                        <a:t>0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100">
                          <a:effectLst/>
                        </a:rPr>
                        <a:t>1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100">
                          <a:effectLst/>
                        </a:rPr>
                        <a:t>1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100">
                          <a:effectLst/>
                        </a:rPr>
                        <a:t>1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100">
                          <a:effectLst/>
                        </a:rPr>
                        <a:t>1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100">
                          <a:effectLst/>
                        </a:rPr>
                        <a:t>0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100">
                          <a:effectLst/>
                        </a:rPr>
                        <a:t>0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100">
                          <a:effectLst/>
                        </a:rPr>
                        <a:t> 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</a:tr>
              <a:tr h="22658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100">
                          <a:effectLst/>
                        </a:rPr>
                        <a:t>0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100">
                          <a:effectLst/>
                        </a:rPr>
                        <a:t>1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100">
                          <a:effectLst/>
                        </a:rPr>
                        <a:t>1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100">
                          <a:effectLst/>
                        </a:rPr>
                        <a:t>1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100">
                          <a:effectLst/>
                        </a:rPr>
                        <a:t>1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100">
                          <a:effectLst/>
                        </a:rPr>
                        <a:t>1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100">
                          <a:effectLst/>
                        </a:rPr>
                        <a:t>1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100">
                          <a:effectLst/>
                        </a:rPr>
                        <a:t>0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100">
                          <a:effectLst/>
                        </a:rPr>
                        <a:t> 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</a:tr>
              <a:tr h="22658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100">
                          <a:effectLst/>
                        </a:rPr>
                        <a:t>1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100">
                          <a:effectLst/>
                        </a:rPr>
                        <a:t>1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100">
                          <a:effectLst/>
                        </a:rPr>
                        <a:t>1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100">
                          <a:effectLst/>
                        </a:rPr>
                        <a:t>1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100">
                          <a:effectLst/>
                        </a:rPr>
                        <a:t>1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100">
                          <a:effectLst/>
                        </a:rPr>
                        <a:t>1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100">
                          <a:effectLst/>
                        </a:rPr>
                        <a:t>0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100">
                          <a:effectLst/>
                        </a:rPr>
                        <a:t>0</a:t>
                      </a:r>
                      <a:endParaRPr lang="en-SG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SG" sz="1100" dirty="0">
                          <a:effectLst/>
                        </a:rPr>
                        <a:t> </a:t>
                      </a:r>
                      <a:endParaRPr lang="en-SG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805" y="183109"/>
            <a:ext cx="2811872" cy="196528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3933" y="2585455"/>
            <a:ext cx="2831746" cy="227301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7998781" y="1740023"/>
            <a:ext cx="1358283" cy="2752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Rectangle 8"/>
          <p:cNvSpPr/>
          <p:nvPr/>
        </p:nvSpPr>
        <p:spPr>
          <a:xfrm>
            <a:off x="8241741" y="498105"/>
            <a:ext cx="763111" cy="32770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64084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92963" y="284085"/>
            <a:ext cx="6542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dirty="0" smtClean="0"/>
              <a:t>Rechargeable battery </a:t>
            </a:r>
            <a:endParaRPr lang="en-SG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2612" y="811841"/>
            <a:ext cx="8957168" cy="5179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400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557</TotalTime>
  <Words>927</Words>
  <Application>Microsoft Office PowerPoint</Application>
  <PresentationFormat>Widescreen</PresentationFormat>
  <Paragraphs>260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105</cp:revision>
  <dcterms:created xsi:type="dcterms:W3CDTF">2020-11-01T03:09:50Z</dcterms:created>
  <dcterms:modified xsi:type="dcterms:W3CDTF">2022-10-16T13:07:39Z</dcterms:modified>
</cp:coreProperties>
</file>