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295" r:id="rId4"/>
    <p:sldId id="296" r:id="rId5"/>
    <p:sldId id="297" r:id="rId6"/>
    <p:sldId id="298" r:id="rId7"/>
    <p:sldId id="307" r:id="rId8"/>
    <p:sldId id="309" r:id="rId9"/>
    <p:sldId id="310" r:id="rId10"/>
    <p:sldId id="308" r:id="rId11"/>
    <p:sldId id="299" r:id="rId12"/>
    <p:sldId id="300" r:id="rId13"/>
    <p:sldId id="301" r:id="rId14"/>
    <p:sldId id="302" r:id="rId15"/>
    <p:sldId id="303" r:id="rId16"/>
    <p:sldId id="305" r:id="rId17"/>
    <p:sldId id="278" r:id="rId18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PT Serif" panose="020A0603040505020204" pitchFamily="18" charset="0"/>
      <p:regular r:id="rId25"/>
      <p:bold r:id="rId26"/>
      <p:italic r:id="rId27"/>
      <p:boldItalic r:id="rId28"/>
    </p:embeddedFont>
    <p:embeddedFont>
      <p:font typeface="Segoe UI Historic" panose="020B0502040204020203" pitchFamily="34" charset="0"/>
      <p:regular r:id="rId29"/>
    </p:embeddedFont>
    <p:embeddedFont>
      <p:font typeface="Source Sans Pro" panose="020B0503030403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44D327-C8C6-4163-A623-057FE4961991}">
  <a:tblStyle styleId="{A644D327-C8C6-4163-A623-057FE49619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F84729-DA0B-49D1-B9D5-606E54AD43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153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931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231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345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530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688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022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432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682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30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908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170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698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5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8142711" y="3918330"/>
            <a:ext cx="943913" cy="133739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2" name="Google Shape;22;p2"/>
          <p:cNvSpPr/>
          <p:nvPr/>
        </p:nvSpPr>
        <p:spPr>
          <a:xfrm>
            <a:off x="8246778" y="1061814"/>
            <a:ext cx="565397" cy="7946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" name="Google Shape;23;p2"/>
          <p:cNvSpPr/>
          <p:nvPr/>
        </p:nvSpPr>
        <p:spPr>
          <a:xfrm>
            <a:off x="7302238" y="4554392"/>
            <a:ext cx="623239" cy="668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4" name="Google Shape;24;p2"/>
          <p:cNvSpPr/>
          <p:nvPr/>
        </p:nvSpPr>
        <p:spPr>
          <a:xfrm>
            <a:off x="8812176" y="313545"/>
            <a:ext cx="505297" cy="6494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5" name="Google Shape;25;p2"/>
          <p:cNvSpPr/>
          <p:nvPr/>
        </p:nvSpPr>
        <p:spPr>
          <a:xfrm>
            <a:off x="7486177" y="4101249"/>
            <a:ext cx="218857" cy="3385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6" name="Google Shape;26;p2"/>
          <p:cNvSpPr/>
          <p:nvPr/>
        </p:nvSpPr>
        <p:spPr>
          <a:xfrm>
            <a:off x="6980299" y="-88163"/>
            <a:ext cx="707299" cy="10564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7" name="Google Shape;27;p2"/>
          <p:cNvSpPr/>
          <p:nvPr/>
        </p:nvSpPr>
        <p:spPr>
          <a:xfrm>
            <a:off x="8353588" y="325842"/>
            <a:ext cx="315620" cy="4363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8" name="Google Shape;28;p2"/>
          <p:cNvSpPr/>
          <p:nvPr/>
        </p:nvSpPr>
        <p:spPr>
          <a:xfrm>
            <a:off x="7687616" y="916471"/>
            <a:ext cx="245359" cy="4531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9" name="Google Shape;29;p2"/>
          <p:cNvSpPr/>
          <p:nvPr/>
        </p:nvSpPr>
        <p:spPr>
          <a:xfrm>
            <a:off x="8637153" y="2924174"/>
            <a:ext cx="816948" cy="11061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30" name="Google Shape;30;p2"/>
          <p:cNvSpPr/>
          <p:nvPr/>
        </p:nvSpPr>
        <p:spPr>
          <a:xfrm rot="-5400000">
            <a:off x="6840000" y="4568068"/>
            <a:ext cx="417000" cy="328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5400000">
            <a:off x="6496124" y="-12475"/>
            <a:ext cx="589800" cy="407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08235" y="3375182"/>
            <a:ext cx="218854" cy="3098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33" name="Google Shape;33;p2"/>
          <p:cNvSpPr/>
          <p:nvPr/>
        </p:nvSpPr>
        <p:spPr>
          <a:xfrm>
            <a:off x="8013853" y="659316"/>
            <a:ext cx="258850" cy="3089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34" name="Google Shape;34;p2"/>
          <p:cNvSpPr/>
          <p:nvPr/>
        </p:nvSpPr>
        <p:spPr>
          <a:xfrm>
            <a:off x="7828438" y="4163755"/>
            <a:ext cx="206506" cy="2135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35" name="Google Shape;35;p2"/>
          <p:cNvSpPr/>
          <p:nvPr/>
        </p:nvSpPr>
        <p:spPr>
          <a:xfrm>
            <a:off x="8003439" y="1292797"/>
            <a:ext cx="172864" cy="2111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36" name="Google Shape;36;p2"/>
          <p:cNvSpPr/>
          <p:nvPr/>
        </p:nvSpPr>
        <p:spPr>
          <a:xfrm>
            <a:off x="7939495" y="-95340"/>
            <a:ext cx="476421" cy="661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37" name="Google Shape;37;p2"/>
          <p:cNvSpPr/>
          <p:nvPr/>
        </p:nvSpPr>
        <p:spPr>
          <a:xfrm>
            <a:off x="7709340" y="156126"/>
            <a:ext cx="64053" cy="1582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38" name="Google Shape;38;p2"/>
          <p:cNvSpPr/>
          <p:nvPr/>
        </p:nvSpPr>
        <p:spPr>
          <a:xfrm>
            <a:off x="9017902" y="4284544"/>
            <a:ext cx="121390" cy="1663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39" name="Google Shape;39;p2"/>
          <p:cNvSpPr/>
          <p:nvPr/>
        </p:nvSpPr>
        <p:spPr>
          <a:xfrm>
            <a:off x="8736528" y="68644"/>
            <a:ext cx="172852" cy="2515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40" name="Google Shape;40;p2"/>
          <p:cNvSpPr/>
          <p:nvPr/>
        </p:nvSpPr>
        <p:spPr>
          <a:xfrm>
            <a:off x="9053841" y="1122374"/>
            <a:ext cx="172853" cy="2221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1661700" y="1991825"/>
            <a:ext cx="582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40789" y="-249878"/>
            <a:ext cx="1325150" cy="18389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43" name="Google Shape;43;p2"/>
          <p:cNvSpPr/>
          <p:nvPr/>
        </p:nvSpPr>
        <p:spPr>
          <a:xfrm>
            <a:off x="1462669" y="359548"/>
            <a:ext cx="684178" cy="835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44" name="Google Shape;44;p2"/>
          <p:cNvSpPr/>
          <p:nvPr/>
        </p:nvSpPr>
        <p:spPr>
          <a:xfrm>
            <a:off x="-145673" y="1499255"/>
            <a:ext cx="545851" cy="8153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45" name="Google Shape;45;p2"/>
          <p:cNvSpPr/>
          <p:nvPr/>
        </p:nvSpPr>
        <p:spPr>
          <a:xfrm>
            <a:off x="468639" y="3330899"/>
            <a:ext cx="596301" cy="7118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0</a:t>
            </a:r>
          </a:p>
        </p:txBody>
      </p:sp>
      <p:sp>
        <p:nvSpPr>
          <p:cNvPr id="46" name="Google Shape;46;p2"/>
          <p:cNvSpPr/>
          <p:nvPr/>
        </p:nvSpPr>
        <p:spPr>
          <a:xfrm>
            <a:off x="2715924" y="4728432"/>
            <a:ext cx="422823" cy="5434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8</a:t>
            </a:r>
          </a:p>
        </p:txBody>
      </p:sp>
      <p:sp>
        <p:nvSpPr>
          <p:cNvPr id="47" name="Google Shape;47;p2"/>
          <p:cNvSpPr/>
          <p:nvPr/>
        </p:nvSpPr>
        <p:spPr>
          <a:xfrm>
            <a:off x="857004" y="4218046"/>
            <a:ext cx="948321" cy="10172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48" name="Google Shape;48;p2"/>
          <p:cNvSpPr/>
          <p:nvPr/>
        </p:nvSpPr>
        <p:spPr>
          <a:xfrm>
            <a:off x="6477124" y="659323"/>
            <a:ext cx="375994" cy="4184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¥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001208" y="4048123"/>
            <a:ext cx="340184" cy="4966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2</a:t>
            </a:r>
          </a:p>
        </p:txBody>
      </p:sp>
      <p:sp>
        <p:nvSpPr>
          <p:cNvPr id="50" name="Google Shape;50;p2"/>
          <p:cNvSpPr/>
          <p:nvPr/>
        </p:nvSpPr>
        <p:spPr>
          <a:xfrm>
            <a:off x="-202825" y="3641301"/>
            <a:ext cx="863938" cy="1198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9</a:t>
            </a:r>
          </a:p>
        </p:txBody>
      </p:sp>
      <p:sp>
        <p:nvSpPr>
          <p:cNvPr id="51" name="Google Shape;51;p2"/>
          <p:cNvSpPr/>
          <p:nvPr/>
        </p:nvSpPr>
        <p:spPr>
          <a:xfrm rot="-5400000">
            <a:off x="1953573" y="-64893"/>
            <a:ext cx="756300" cy="595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5400000">
            <a:off x="2309286" y="4286696"/>
            <a:ext cx="746700" cy="5151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909496" y="3809336"/>
            <a:ext cx="234870" cy="3321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3</a:t>
            </a:r>
          </a:p>
        </p:txBody>
      </p:sp>
      <p:sp>
        <p:nvSpPr>
          <p:cNvPr id="54" name="Google Shape;54;p2"/>
          <p:cNvSpPr/>
          <p:nvPr/>
        </p:nvSpPr>
        <p:spPr>
          <a:xfrm>
            <a:off x="180514" y="977226"/>
            <a:ext cx="178753" cy="33011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1</a:t>
            </a:r>
          </a:p>
        </p:txBody>
      </p:sp>
      <p:sp>
        <p:nvSpPr>
          <p:cNvPr id="55" name="Google Shape;55;p2"/>
          <p:cNvSpPr/>
          <p:nvPr/>
        </p:nvSpPr>
        <p:spPr>
          <a:xfrm>
            <a:off x="2001208" y="4738570"/>
            <a:ext cx="172436" cy="2450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£</a:t>
            </a:r>
          </a:p>
        </p:txBody>
      </p:sp>
      <p:sp>
        <p:nvSpPr>
          <p:cNvPr id="56" name="Google Shape;56;p2"/>
          <p:cNvSpPr/>
          <p:nvPr/>
        </p:nvSpPr>
        <p:spPr>
          <a:xfrm>
            <a:off x="3322800" y="4742227"/>
            <a:ext cx="163350" cy="2377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5</a:t>
            </a:r>
          </a:p>
        </p:txBody>
      </p:sp>
      <p:sp>
        <p:nvSpPr>
          <p:cNvPr id="57" name="Google Shape;57;p2"/>
          <p:cNvSpPr/>
          <p:nvPr/>
        </p:nvSpPr>
        <p:spPr>
          <a:xfrm>
            <a:off x="2629623" y="359546"/>
            <a:ext cx="461790" cy="639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7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65335" y="101130"/>
            <a:ext cx="123829" cy="1753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59" name="Google Shape;59;p2"/>
          <p:cNvSpPr/>
          <p:nvPr/>
        </p:nvSpPr>
        <p:spPr>
          <a:xfrm>
            <a:off x="575656" y="4769892"/>
            <a:ext cx="128737" cy="1824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5</a:t>
            </a:r>
          </a:p>
        </p:txBody>
      </p:sp>
      <p:sp>
        <p:nvSpPr>
          <p:cNvPr id="60" name="Google Shape;60;p2"/>
          <p:cNvSpPr/>
          <p:nvPr/>
        </p:nvSpPr>
        <p:spPr>
          <a:xfrm>
            <a:off x="735785" y="1757713"/>
            <a:ext cx="212661" cy="2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6</a:t>
            </a:r>
          </a:p>
        </p:txBody>
      </p:sp>
      <p:sp>
        <p:nvSpPr>
          <p:cNvPr id="61" name="Google Shape;61;p2"/>
          <p:cNvSpPr/>
          <p:nvPr/>
        </p:nvSpPr>
        <p:spPr>
          <a:xfrm>
            <a:off x="1617563" y="68452"/>
            <a:ext cx="187263" cy="2406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134" name="Google Shape;134;p6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135" name="Google Shape;135;p6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136" name="Google Shape;136;p6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137" name="Google Shape;137;p6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138" name="Google Shape;138;p6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139" name="Google Shape;139;p6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140" name="Google Shape;140;p6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141" name="Google Shape;141;p6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142" name="Google Shape;142;p6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145" name="Google Shape;145;p6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146" name="Google Shape;146;p6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147" name="Google Shape;147;p6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148" name="Google Shape;148;p6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149" name="Google Shape;149;p6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150" name="Google Shape;150;p6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151" name="Google Shape;151;p6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152" name="Google Shape;152;p6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735875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2"/>
          </p:nvPr>
        </p:nvSpPr>
        <p:spPr>
          <a:xfrm>
            <a:off x="3563910" y="1478400"/>
            <a:ext cx="26676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⊸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⋅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>
            <a:off x="7123399" y="2945300"/>
            <a:ext cx="1604425" cy="22732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5</a:t>
            </a:r>
          </a:p>
        </p:txBody>
      </p:sp>
      <p:sp>
        <p:nvSpPr>
          <p:cNvPr id="231" name="Google Shape;231;p10"/>
          <p:cNvSpPr/>
          <p:nvPr/>
        </p:nvSpPr>
        <p:spPr>
          <a:xfrm>
            <a:off x="8411549" y="1666550"/>
            <a:ext cx="774325" cy="10882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3</a:t>
            </a:r>
          </a:p>
        </p:txBody>
      </p:sp>
      <p:sp>
        <p:nvSpPr>
          <p:cNvPr id="232" name="Google Shape;232;p10"/>
          <p:cNvSpPr/>
          <p:nvPr/>
        </p:nvSpPr>
        <p:spPr>
          <a:xfrm>
            <a:off x="6567123" y="2997749"/>
            <a:ext cx="844060" cy="9054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€</a:t>
            </a:r>
          </a:p>
        </p:txBody>
      </p:sp>
      <p:sp>
        <p:nvSpPr>
          <p:cNvPr id="233" name="Google Shape;233;p10"/>
          <p:cNvSpPr/>
          <p:nvPr/>
        </p:nvSpPr>
        <p:spPr>
          <a:xfrm>
            <a:off x="7702425" y="944674"/>
            <a:ext cx="692017" cy="88938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9</a:t>
            </a:r>
          </a:p>
        </p:txBody>
      </p:sp>
      <p:sp>
        <p:nvSpPr>
          <p:cNvPr id="234" name="Google Shape;234;p10"/>
          <p:cNvSpPr/>
          <p:nvPr/>
        </p:nvSpPr>
        <p:spPr>
          <a:xfrm>
            <a:off x="8482541" y="3571675"/>
            <a:ext cx="432249" cy="66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7</a:t>
            </a:r>
          </a:p>
        </p:txBody>
      </p:sp>
      <p:sp>
        <p:nvSpPr>
          <p:cNvPr id="235" name="Google Shape;235;p10"/>
          <p:cNvSpPr/>
          <p:nvPr/>
        </p:nvSpPr>
        <p:spPr>
          <a:xfrm>
            <a:off x="7956575" y="-147125"/>
            <a:ext cx="968665" cy="14468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Montserrat"/>
              </a:rPr>
              <a:t>$</a:t>
            </a:r>
          </a:p>
        </p:txBody>
      </p:sp>
      <p:sp>
        <p:nvSpPr>
          <p:cNvPr id="236" name="Google Shape;236;p10"/>
          <p:cNvSpPr/>
          <p:nvPr/>
        </p:nvSpPr>
        <p:spPr>
          <a:xfrm>
            <a:off x="7524777" y="-48672"/>
            <a:ext cx="432250" cy="5975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£</a:t>
            </a:r>
          </a:p>
        </p:txBody>
      </p:sp>
      <p:sp>
        <p:nvSpPr>
          <p:cNvPr id="237" name="Google Shape;237;p10"/>
          <p:cNvSpPr/>
          <p:nvPr/>
        </p:nvSpPr>
        <p:spPr>
          <a:xfrm>
            <a:off x="7153450" y="1200149"/>
            <a:ext cx="336025" cy="6205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BFC9">
                    <a:alpha val="45000"/>
                  </a:srgbClr>
                </a:solidFill>
                <a:latin typeface="Abril Fatface"/>
              </a:rPr>
              <a:t>1</a:t>
            </a:r>
          </a:p>
        </p:txBody>
      </p:sp>
      <p:sp>
        <p:nvSpPr>
          <p:cNvPr id="238" name="Google Shape;238;p10"/>
          <p:cNvSpPr/>
          <p:nvPr/>
        </p:nvSpPr>
        <p:spPr>
          <a:xfrm>
            <a:off x="7524775" y="1713000"/>
            <a:ext cx="1106400" cy="1498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8</a:t>
            </a:r>
          </a:p>
        </p:txBody>
      </p:sp>
      <p:sp>
        <p:nvSpPr>
          <p:cNvPr id="239" name="Google Shape;239;p10"/>
          <p:cNvSpPr/>
          <p:nvPr/>
        </p:nvSpPr>
        <p:spPr>
          <a:xfrm rot="-5400000">
            <a:off x="7167502" y="893428"/>
            <a:ext cx="564600" cy="444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0"/>
          <p:cNvSpPr/>
          <p:nvPr/>
        </p:nvSpPr>
        <p:spPr>
          <a:xfrm rot="5400000">
            <a:off x="8455975" y="4580950"/>
            <a:ext cx="485400" cy="33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70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7301600" y="2427892"/>
            <a:ext cx="296397" cy="4196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2</a:t>
            </a:r>
          </a:p>
        </p:txBody>
      </p:sp>
      <p:sp>
        <p:nvSpPr>
          <p:cNvPr id="242" name="Google Shape;242;p10"/>
          <p:cNvSpPr/>
          <p:nvPr/>
        </p:nvSpPr>
        <p:spPr>
          <a:xfrm>
            <a:off x="8668228" y="988756"/>
            <a:ext cx="354503" cy="423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0</a:t>
            </a:r>
          </a:p>
        </p:txBody>
      </p:sp>
      <p:sp>
        <p:nvSpPr>
          <p:cNvPr id="243" name="Google Shape;243;p10"/>
          <p:cNvSpPr/>
          <p:nvPr/>
        </p:nvSpPr>
        <p:spPr>
          <a:xfrm>
            <a:off x="8763900" y="3127993"/>
            <a:ext cx="279674" cy="2892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¥</a:t>
            </a:r>
          </a:p>
        </p:txBody>
      </p:sp>
      <p:sp>
        <p:nvSpPr>
          <p:cNvPr id="244" name="Google Shape;244;p10"/>
          <p:cNvSpPr/>
          <p:nvPr/>
        </p:nvSpPr>
        <p:spPr>
          <a:xfrm>
            <a:off x="7233391" y="1950962"/>
            <a:ext cx="236741" cy="289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Abril Fatface"/>
              </a:rPr>
              <a:t>4</a:t>
            </a:r>
          </a:p>
        </p:txBody>
      </p:sp>
      <p:sp>
        <p:nvSpPr>
          <p:cNvPr id="245" name="Google Shape;245;p10"/>
          <p:cNvSpPr/>
          <p:nvPr/>
        </p:nvSpPr>
        <p:spPr>
          <a:xfrm>
            <a:off x="6811905" y="-87455"/>
            <a:ext cx="652469" cy="9054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00FFFF">
                    <a:alpha val="13460"/>
                  </a:srgbClr>
                </a:solidFill>
                <a:latin typeface="Montserrat"/>
              </a:rPr>
              <a:t>6</a:t>
            </a:r>
          </a:p>
        </p:txBody>
      </p:sp>
      <p:sp>
        <p:nvSpPr>
          <p:cNvPr id="246" name="Google Shape;246;p10"/>
          <p:cNvSpPr/>
          <p:nvPr/>
        </p:nvSpPr>
        <p:spPr>
          <a:xfrm>
            <a:off x="7662627" y="662323"/>
            <a:ext cx="87722" cy="2166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1</a:t>
            </a:r>
          </a:p>
        </p:txBody>
      </p:sp>
      <p:sp>
        <p:nvSpPr>
          <p:cNvPr id="247" name="Google Shape;247;p10"/>
          <p:cNvSpPr/>
          <p:nvPr/>
        </p:nvSpPr>
        <p:spPr>
          <a:xfrm>
            <a:off x="6992802" y="3859303"/>
            <a:ext cx="164400" cy="22532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AA84F"/>
                </a:solidFill>
                <a:latin typeface="Montserrat"/>
              </a:rPr>
              <a:t>4</a:t>
            </a:r>
          </a:p>
        </p:txBody>
      </p:sp>
      <p:sp>
        <p:nvSpPr>
          <p:cNvPr id="248" name="Google Shape;248;p10"/>
          <p:cNvSpPr/>
          <p:nvPr/>
        </p:nvSpPr>
        <p:spPr>
          <a:xfrm>
            <a:off x="6897399" y="729426"/>
            <a:ext cx="236725" cy="3445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5</a:t>
            </a:r>
          </a:p>
        </p:txBody>
      </p:sp>
      <p:sp>
        <p:nvSpPr>
          <p:cNvPr id="249" name="Google Shape;249;p10"/>
          <p:cNvSpPr/>
          <p:nvPr/>
        </p:nvSpPr>
        <p:spPr>
          <a:xfrm>
            <a:off x="8925943" y="4066263"/>
            <a:ext cx="236725" cy="3042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6AA84F"/>
                </a:solidFill>
                <a:latin typeface="Abril Fatface"/>
              </a:rPr>
              <a:t>8</a:t>
            </a:r>
          </a:p>
        </p:txBody>
      </p:sp>
      <p:sp>
        <p:nvSpPr>
          <p:cNvPr id="250" name="Google Shape;250;p10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825798" y="-750"/>
            <a:ext cx="7486405" cy="5145000"/>
            <a:chOff x="825798" y="-750"/>
            <a:chExt cx="7486405" cy="5145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825798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65762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489443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8312202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7480380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6648557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816734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984911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4153089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3321266" y="-750"/>
              <a:ext cx="0" cy="5145000"/>
            </a:xfrm>
            <a:prstGeom prst="straightConnector1">
              <a:avLst/>
            </a:prstGeom>
            <a:noFill/>
            <a:ln w="9525" cap="flat" cmpd="sng">
              <a:solidFill>
                <a:srgbClr val="005C65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735875" y="780900"/>
            <a:ext cx="59172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735875" y="1513574"/>
            <a:ext cx="59172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11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compilerconnection.com/companies/companies.htm" TargetMode="External"/><Relationship Id="rId3" Type="http://schemas.openxmlformats.org/officeDocument/2006/relationships/hyperlink" Target="https://en.wikipedia.org/wiki/JOVIAL#Applications" TargetMode="External"/><Relationship Id="rId7" Type="http://schemas.openxmlformats.org/officeDocument/2006/relationships/hyperlink" Target="http://cs.ecs.baylor.edu/~maurer/SieveE/jovial.ht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tic.mil/dtic/tr/fulltext/u2/a101061.pdf" TargetMode="External"/><Relationship Id="rId5" Type="http://schemas.openxmlformats.org/officeDocument/2006/relationships/hyperlink" Target="https://apps.dtic.mil/sti/pdfs/ADA123681.pdf" TargetMode="External"/><Relationship Id="rId10" Type="http://schemas.openxmlformats.org/officeDocument/2006/relationships/hyperlink" Target="https://craftofcoding.wordpress.com/2015/05/07/how-jovial-is-jovial/" TargetMode="External"/><Relationship Id="rId4" Type="http://schemas.openxmlformats.org/officeDocument/2006/relationships/hyperlink" Target="http://jovial.com/documents/p203-schwartz-jovial.pdf" TargetMode="External"/><Relationship Id="rId9" Type="http://schemas.openxmlformats.org/officeDocument/2006/relationships/hyperlink" Target="http://www.seadeo.com/SEA_Compilers.ht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57A101-ED94-4A74-A704-0C41901FB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234" y="1099551"/>
            <a:ext cx="5375532" cy="1682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AADF3A-A357-4E7D-84CF-2E8FA4B3DF5F}"/>
              </a:ext>
            </a:extLst>
          </p:cNvPr>
          <p:cNvSpPr txBox="1"/>
          <p:nvPr/>
        </p:nvSpPr>
        <p:spPr>
          <a:xfrm>
            <a:off x="2978447" y="545607"/>
            <a:ext cx="30973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PT Serif" panose="020A0603040505020204" pitchFamily="18" charset="0"/>
                <a:cs typeface="Times New Roman" panose="02020603050405020304" pitchFamily="18" charset="0"/>
              </a:rPr>
              <a:t>A </a:t>
            </a:r>
            <a:r>
              <a:rPr lang="en-US" sz="2200" b="1" dirty="0">
                <a:solidFill>
                  <a:srgbClr val="FFFF00"/>
                </a:solidFill>
                <a:latin typeface="PT Serif" panose="020A0603040505020204" pitchFamily="18" charset="0"/>
                <a:cs typeface="Times New Roman" panose="02020603050405020304" pitchFamily="18" charset="0"/>
              </a:rPr>
              <a:t>PRESENTATION</a:t>
            </a:r>
            <a:r>
              <a:rPr lang="en-US" sz="2000" b="1" dirty="0">
                <a:solidFill>
                  <a:srgbClr val="FFFF00"/>
                </a:solidFill>
                <a:latin typeface="PT Serif" panose="020A0603040505020204" pitchFamily="18" charset="0"/>
                <a:cs typeface="Times New Roman" panose="02020603050405020304" pitchFamily="18" charset="0"/>
              </a:rPr>
              <a:t>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94145-3509-4DBA-A165-D0DAE214DD20}"/>
              </a:ext>
            </a:extLst>
          </p:cNvPr>
          <p:cNvSpPr txBox="1"/>
          <p:nvPr/>
        </p:nvSpPr>
        <p:spPr>
          <a:xfrm>
            <a:off x="1427619" y="3242687"/>
            <a:ext cx="61989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800" b="1" dirty="0">
              <a:solidFill>
                <a:srgbClr val="FFFF00"/>
              </a:solidFill>
              <a:latin typeface="Montserrat" panose="000005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 err="1">
                <a:solidFill>
                  <a:srgbClr val="FFFF00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Arjuman</a:t>
            </a:r>
            <a:r>
              <a:rPr lang="en-US" sz="1800" b="1" dirty="0">
                <a:solidFill>
                  <a:srgbClr val="FFFF00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 Ara </a:t>
            </a:r>
            <a:r>
              <a:rPr lang="en-US" sz="1800" b="1" dirty="0" err="1">
                <a:solidFill>
                  <a:srgbClr val="FFFF00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Baishakhi</a:t>
            </a:r>
            <a:r>
              <a:rPr lang="en-US" sz="1800" b="1" dirty="0">
                <a:solidFill>
                  <a:srgbClr val="FFFF00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 - 1922116642</a:t>
            </a:r>
          </a:p>
          <a:p>
            <a:pPr algn="ctr"/>
            <a:r>
              <a:rPr lang="en-US" sz="1800" b="1" dirty="0">
                <a:solidFill>
                  <a:srgbClr val="FFFF00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Md. Rifat Ahmed - 1931725042</a:t>
            </a:r>
          </a:p>
          <a:p>
            <a:pPr algn="ctr"/>
            <a:r>
              <a:rPr lang="en-US" sz="1800" b="1" dirty="0">
                <a:solidFill>
                  <a:srgbClr val="FFFF00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Mohammad </a:t>
            </a:r>
            <a:r>
              <a:rPr lang="en-US" sz="1800" b="1" dirty="0" err="1">
                <a:solidFill>
                  <a:srgbClr val="FFFF00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Junayed</a:t>
            </a:r>
            <a:r>
              <a:rPr lang="en-US" sz="1800" b="1" dirty="0">
                <a:solidFill>
                  <a:srgbClr val="FFFF00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 Hasan - 2013480042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4FFEC-0279-4AC0-BC8C-BBF695DDE807}"/>
              </a:ext>
            </a:extLst>
          </p:cNvPr>
          <p:cNvSpPr txBox="1"/>
          <p:nvPr/>
        </p:nvSpPr>
        <p:spPr>
          <a:xfrm>
            <a:off x="3417671" y="2996573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FF00"/>
                </a:solidFill>
                <a:latin typeface="Montserrat" panose="00000500000000000000" pitchFamily="2" charset="0"/>
              </a:rPr>
              <a:t>By Group - 11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4" y="476100"/>
            <a:ext cx="6190705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Special Features</a:t>
            </a:r>
            <a:endParaRPr sz="3600" dirty="0"/>
          </a:p>
        </p:txBody>
      </p:sp>
      <p:sp>
        <p:nvSpPr>
          <p:cNvPr id="265" name="Google Shape;265;p13"/>
          <p:cNvSpPr txBox="1"/>
          <p:nvPr/>
        </p:nvSpPr>
        <p:spPr>
          <a:xfrm>
            <a:off x="743495" y="1109384"/>
            <a:ext cx="5761500" cy="375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 panose="020A0603040505020204" pitchFamily="18" charset="0"/>
                <a:ea typeface="PT Serif"/>
                <a:cs typeface="PT Serif"/>
                <a:sym typeface="PT Serif"/>
              </a:rPr>
              <a:t>I</a:t>
            </a:r>
            <a:r>
              <a:rPr lang="en-US" sz="1600" b="0" strike="noStrike" spc="-1" dirty="0">
                <a:solidFill>
                  <a:srgbClr val="FFFFFF"/>
                </a:solidFill>
                <a:latin typeface="PT Serif" panose="020A0603040505020204" pitchFamily="18" charset="0"/>
                <a:ea typeface="DejaVu Sans"/>
              </a:rPr>
              <a:t>ncludes features that are not found in standard ALGOL, such as items (now called structures), arrays of items, status variables (now called enumerations) and inline assembly language</a:t>
            </a:r>
            <a:endParaRPr lang="en-US" sz="1600" dirty="0">
              <a:solidFill>
                <a:srgbClr val="FFFFFF"/>
              </a:solidFill>
              <a:latin typeface="PT Serif" panose="020A0603040505020204" pitchFamily="18" charset="0"/>
              <a:ea typeface="PT Serif"/>
              <a:cs typeface="PT Serif"/>
              <a:sym typeface="PT Serif"/>
            </a:endParaRP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 panose="020A0603040505020204" pitchFamily="18" charset="0"/>
                <a:ea typeface="PT Serif"/>
                <a:cs typeface="PT Serif"/>
                <a:sym typeface="PT Serif"/>
              </a:rPr>
              <a:t>A</a:t>
            </a:r>
            <a:r>
              <a:rPr lang="en-US" sz="1600" b="0" strike="noStrike" spc="-1" dirty="0">
                <a:solidFill>
                  <a:srgbClr val="FFFFFF"/>
                </a:solidFill>
                <a:latin typeface="PT Serif" panose="020A0603040505020204" pitchFamily="18" charset="0"/>
                <a:ea typeface="DejaVu Sans"/>
              </a:rPr>
              <a:t>lso includes provisions for "packed" data within tables 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strike="noStrike" spc="-1" dirty="0">
                <a:solidFill>
                  <a:srgbClr val="FFFFFF"/>
                </a:solidFill>
                <a:latin typeface="PT Serif" panose="020A0603040505020204" pitchFamily="18" charset="0"/>
                <a:ea typeface="DejaVu Sans"/>
              </a:rPr>
              <a:t>The Communication Pool (COMPOOL) in Jovial is similar to libraries of header files for languages such as PL/I and C</a:t>
            </a:r>
            <a:endParaRPr sz="1600" dirty="0">
              <a:solidFill>
                <a:schemeClr val="accent6">
                  <a:lumMod val="50000"/>
                  <a:lumOff val="50000"/>
                </a:schemeClr>
              </a:solidFill>
              <a:latin typeface="PT Serif" panose="020A0603040505020204" pitchFamily="18" charset="0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592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4" y="476100"/>
            <a:ext cx="6190705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Application Domains</a:t>
            </a:r>
            <a:endParaRPr sz="3600" dirty="0"/>
          </a:p>
        </p:txBody>
      </p:sp>
      <p:sp>
        <p:nvSpPr>
          <p:cNvPr id="265" name="Google Shape;265;p13"/>
          <p:cNvSpPr txBox="1"/>
          <p:nvPr/>
        </p:nvSpPr>
        <p:spPr>
          <a:xfrm>
            <a:off x="743495" y="1109384"/>
            <a:ext cx="5761500" cy="375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Embedded systems that are specialized to perform certain dedicated functions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Mostly used in military aircrafts such as Fighter jets, Bombers, Cargos and Helicopters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Also used in defense systems and advanced cruise missiles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Used by NASA for their “National Airspace System”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Used for many Navigation systems</a:t>
            </a:r>
          </a:p>
          <a:p>
            <a:pPr marL="171450" indent="-1714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Most notable application is for the “</a:t>
            </a:r>
            <a:r>
              <a:rPr lang="en-US" sz="1600" dirty="0" err="1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Milstar</a:t>
            </a: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”, a communications satellite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107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4" y="476100"/>
            <a:ext cx="6190705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Installation</a:t>
            </a:r>
            <a:endParaRPr sz="3600" dirty="0"/>
          </a:p>
        </p:txBody>
      </p:sp>
      <p:sp>
        <p:nvSpPr>
          <p:cNvPr id="265" name="Google Shape;265;p13"/>
          <p:cNvSpPr txBox="1"/>
          <p:nvPr/>
        </p:nvSpPr>
        <p:spPr>
          <a:xfrm>
            <a:off x="743495" y="1109384"/>
            <a:ext cx="5761500" cy="375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Jovial compilers are very expensive and beyond the resources of an average programmer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Process of getting a Jovial compiler is very complicated without a government contract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DDC-I, Inc. &amp; SEA, Inc. are the most well known suppliers of Jovial compilers and embedded systems support tools</a:t>
            </a:r>
            <a:endParaRPr sz="1100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171450" lvl="0" indent="-171450" algn="l" rtl="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sz="1100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A8DC1-69C2-4DBE-AB01-CB2E8C68B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89" y="4022541"/>
            <a:ext cx="4138937" cy="697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0473E1-BC78-4156-BE3B-D94C3D5D5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086" y="3246874"/>
            <a:ext cx="2328914" cy="58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0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4" y="476100"/>
            <a:ext cx="6190705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Example</a:t>
            </a:r>
            <a:endParaRPr sz="3600" dirty="0"/>
          </a:p>
        </p:txBody>
      </p:sp>
      <p:sp>
        <p:nvSpPr>
          <p:cNvPr id="265" name="Google Shape;265;p13"/>
          <p:cNvSpPr txBox="1"/>
          <p:nvPr/>
        </p:nvSpPr>
        <p:spPr>
          <a:xfrm>
            <a:off x="743495" y="1109384"/>
            <a:ext cx="5761500" cy="375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PT Serif" panose="020A0603040505020204" pitchFamily="18" charset="0"/>
              </a:rPr>
              <a:t>Here’s an example of a Jovial function to calculate a factorial:</a:t>
            </a:r>
          </a:p>
          <a:p>
            <a:pPr lvl="0" algn="l" rtl="0">
              <a:spcBef>
                <a:spcPts val="1000"/>
              </a:spcBef>
              <a:spcAft>
                <a:spcPts val="0"/>
              </a:spcAft>
            </a:pPr>
            <a:endParaRPr lang="en-US" sz="300" b="0" i="0" dirty="0">
              <a:solidFill>
                <a:srgbClr val="FFFFFF"/>
              </a:solidFill>
              <a:effectLst/>
              <a:latin typeface="PT Serif" panose="020A0603040505020204" pitchFamily="18" charset="0"/>
              <a:sym typeface="PT Serif"/>
            </a:endParaRPr>
          </a:p>
          <a:p>
            <a:pPr lvl="0" algn="l" rtl="0">
              <a:spcBef>
                <a:spcPts val="200"/>
              </a:spcBef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           PROC FACTORIAL(ARG) U;</a:t>
            </a:r>
          </a:p>
          <a:p>
            <a:pPr lvl="0" algn="l" rtl="0">
              <a:spcBef>
                <a:spcPts val="200"/>
              </a:spcBef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                         </a:t>
            </a:r>
            <a:r>
              <a:rPr lang="en-US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BEGIN</a:t>
            </a:r>
            <a:endParaRPr lang="en-US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PT Serif"/>
            </a:endParaRPr>
          </a:p>
          <a:p>
            <a:pPr lvl="0" algn="l" rtl="0">
              <a:spcBef>
                <a:spcPts val="200"/>
              </a:spcBef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                         ITEM ARG U;</a:t>
            </a:r>
          </a:p>
          <a:p>
            <a:pPr lvl="0" algn="l" rtl="0">
              <a:spcBef>
                <a:spcPts val="200"/>
              </a:spcBef>
              <a:spcAft>
                <a:spcPts val="0"/>
              </a:spcAft>
            </a:pPr>
            <a:r>
              <a:rPr lang="en-US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                         ITEM TEMP U;</a:t>
            </a:r>
          </a:p>
          <a:p>
            <a:pPr lvl="0" algn="l" rtl="0">
              <a:spcBef>
                <a:spcPts val="200"/>
              </a:spcBef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                         TEMP = 1;</a:t>
            </a:r>
          </a:p>
          <a:p>
            <a:pPr lvl="0" algn="l" rtl="0">
              <a:spcBef>
                <a:spcPts val="200"/>
              </a:spcBef>
              <a:spcAft>
                <a:spcPts val="0"/>
              </a:spcAft>
            </a:pPr>
            <a:r>
              <a:rPr lang="en-US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                         FOR I:2 BY </a:t>
            </a: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1</a:t>
            </a:r>
            <a:r>
              <a:rPr lang="en-US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 WHI</a:t>
            </a: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LE I &lt;= ARG;</a:t>
            </a:r>
          </a:p>
          <a:p>
            <a:pPr lvl="1">
              <a:spcBef>
                <a:spcPts val="200"/>
              </a:spcBef>
            </a:pPr>
            <a:r>
              <a:rPr lang="en-US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     	           TEMP = TEMP*I;</a:t>
            </a:r>
          </a:p>
          <a:p>
            <a:pPr lvl="1">
              <a:spcBef>
                <a:spcPts val="200"/>
              </a:spcBef>
            </a:pP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                         FACTORIAL = TEMP;</a:t>
            </a:r>
          </a:p>
          <a:p>
            <a:pPr lvl="0" algn="l" rtl="0">
              <a:spcBef>
                <a:spcPts val="200"/>
              </a:spcBef>
              <a:spcAft>
                <a:spcPts val="0"/>
              </a:spcAft>
            </a:pPr>
            <a:r>
              <a:rPr lang="en-US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                         END</a:t>
            </a:r>
            <a:endParaRPr lang="en-US" b="0" i="0" dirty="0">
              <a:solidFill>
                <a:srgbClr val="FFFFF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0669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4" y="476100"/>
            <a:ext cx="6190705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Example</a:t>
            </a:r>
            <a:endParaRPr sz="3600" dirty="0"/>
          </a:p>
        </p:txBody>
      </p:sp>
      <p:sp>
        <p:nvSpPr>
          <p:cNvPr id="265" name="Google Shape;265;p13"/>
          <p:cNvSpPr txBox="1"/>
          <p:nvPr/>
        </p:nvSpPr>
        <p:spPr>
          <a:xfrm>
            <a:off x="743495" y="1109384"/>
            <a:ext cx="5761500" cy="375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PT Serif" panose="020A0603040505020204" pitchFamily="18" charset="0"/>
              </a:rPr>
              <a:t>Here’s another example of a Jovial function to retrieve the element of an array:</a:t>
            </a:r>
          </a:p>
          <a:p>
            <a:pPr lvl="0" algn="l" rtl="0">
              <a:spcBef>
                <a:spcPts val="1000"/>
              </a:spcBef>
              <a:spcAft>
                <a:spcPts val="0"/>
              </a:spcAft>
            </a:pPr>
            <a:endParaRPr lang="en-US" sz="300" b="0" i="0" dirty="0">
              <a:solidFill>
                <a:srgbClr val="FFFFFF"/>
              </a:solidFill>
              <a:effectLst/>
              <a:latin typeface="PT Serif" panose="020A0603040505020204" pitchFamily="18" charset="0"/>
              <a:sym typeface="PT Serif"/>
            </a:endParaRPr>
          </a:p>
          <a:p>
            <a:pPr lvl="0" algn="l" rtl="0">
              <a:spcBef>
                <a:spcPts val="200"/>
              </a:spcBef>
              <a:spcAft>
                <a:spcPts val="0"/>
              </a:spcAft>
            </a:pPr>
            <a:r>
              <a:rPr lang="en-US" sz="13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           PROC RETRIEVE(CODE:VALUE);</a:t>
            </a:r>
          </a:p>
          <a:p>
            <a:pPr lvl="0" algn="l" rtl="0">
              <a:spcBef>
                <a:spcPts val="200"/>
              </a:spcBef>
              <a:spcAft>
                <a:spcPts val="0"/>
              </a:spcAft>
            </a:pPr>
            <a:r>
              <a:rPr lang="en-US" sz="13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                         </a:t>
            </a:r>
            <a:r>
              <a:rPr lang="en-US" sz="1300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BEGIN</a:t>
            </a:r>
            <a:endParaRPr lang="en-US" sz="1300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PT Serif"/>
            </a:endParaRPr>
          </a:p>
          <a:p>
            <a:pPr lvl="0" algn="l" rtl="0">
              <a:spcBef>
                <a:spcPts val="200"/>
              </a:spcBef>
              <a:spcAft>
                <a:spcPts val="0"/>
              </a:spcAft>
            </a:pPr>
            <a:r>
              <a:rPr lang="en-US" sz="13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                         ITEM CODE U;</a:t>
            </a:r>
          </a:p>
          <a:p>
            <a:pPr lvl="0" algn="l" rtl="0">
              <a:spcBef>
                <a:spcPts val="200"/>
              </a:spcBef>
              <a:spcAft>
                <a:spcPts val="0"/>
              </a:spcAft>
            </a:pPr>
            <a:r>
              <a:rPr lang="en-US" sz="1300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                         ITEM VALUE F;</a:t>
            </a:r>
          </a:p>
          <a:p>
            <a:pPr lvl="0" algn="l" rtl="0">
              <a:spcBef>
                <a:spcPts val="200"/>
              </a:spcBef>
              <a:spcAft>
                <a:spcPts val="0"/>
              </a:spcAft>
            </a:pPr>
            <a:r>
              <a:rPr lang="en-US" sz="13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                         VALUE = -99999.;</a:t>
            </a:r>
          </a:p>
          <a:p>
            <a:pPr lvl="0" algn="l" rtl="0">
              <a:spcBef>
                <a:spcPts val="200"/>
              </a:spcBef>
              <a:spcAft>
                <a:spcPts val="0"/>
              </a:spcAft>
            </a:pPr>
            <a:r>
              <a:rPr lang="en-US" sz="1300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                         FOR I:0 BY </a:t>
            </a:r>
            <a:r>
              <a:rPr lang="en-US" sz="13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1</a:t>
            </a:r>
            <a:r>
              <a:rPr lang="en-US" sz="1300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 WHI</a:t>
            </a:r>
            <a:r>
              <a:rPr lang="en-US" sz="13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LE I &lt; 1000;</a:t>
            </a:r>
          </a:p>
          <a:p>
            <a:pPr lvl="1">
              <a:spcBef>
                <a:spcPts val="200"/>
              </a:spcBef>
            </a:pPr>
            <a:r>
              <a:rPr lang="en-US" sz="1300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     	           IF CODE = TABCODE(I);</a:t>
            </a:r>
          </a:p>
          <a:p>
            <a:pPr lvl="1">
              <a:spcBef>
                <a:spcPts val="200"/>
              </a:spcBef>
            </a:pPr>
            <a:r>
              <a:rPr lang="en-US" sz="1300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 	                      BEGIN</a:t>
            </a:r>
          </a:p>
          <a:p>
            <a:pPr lvl="1">
              <a:spcBef>
                <a:spcPts val="200"/>
              </a:spcBef>
            </a:pPr>
            <a:r>
              <a:rPr lang="en-US" sz="1300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 	                      VALUE = TABVALUE(I);</a:t>
            </a:r>
          </a:p>
          <a:p>
            <a:pPr lvl="1">
              <a:spcBef>
                <a:spcPts val="200"/>
              </a:spcBef>
            </a:pPr>
            <a:r>
              <a:rPr lang="en-US" sz="1300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 	                      EXIT;</a:t>
            </a:r>
          </a:p>
          <a:p>
            <a:pPr lvl="1">
              <a:spcBef>
                <a:spcPts val="200"/>
              </a:spcBef>
            </a:pPr>
            <a:r>
              <a:rPr lang="en-US" sz="1300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 	           END</a:t>
            </a:r>
          </a:p>
          <a:p>
            <a:pPr lvl="1">
              <a:spcBef>
                <a:spcPts val="200"/>
              </a:spcBef>
            </a:pPr>
            <a:r>
              <a:rPr lang="en-US" sz="1300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sym typeface="PT Serif"/>
              </a:rPr>
              <a:t>                         END</a:t>
            </a:r>
            <a:endParaRPr lang="en-US" sz="1300" b="0" i="0" dirty="0">
              <a:solidFill>
                <a:srgbClr val="FFFFFF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8159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4" y="476100"/>
            <a:ext cx="6190705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Conclusion</a:t>
            </a:r>
            <a:endParaRPr sz="3600" dirty="0"/>
          </a:p>
        </p:txBody>
      </p:sp>
      <p:sp>
        <p:nvSpPr>
          <p:cNvPr id="265" name="Google Shape;265;p13"/>
          <p:cNvSpPr txBox="1"/>
          <p:nvPr/>
        </p:nvSpPr>
        <p:spPr>
          <a:xfrm>
            <a:off x="743495" y="1109384"/>
            <a:ext cx="5761500" cy="375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 panose="020A0603040505020204" pitchFamily="18" charset="0"/>
                <a:ea typeface="PT Serif"/>
                <a:cs typeface="PT Serif"/>
                <a:sym typeface="PT Serif"/>
              </a:rPr>
              <a:t>Jovial was developed as a new “high-order” programming language based on ALGOL 58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 panose="020A0603040505020204" pitchFamily="18" charset="0"/>
                <a:ea typeface="PT Serif"/>
                <a:cs typeface="PT Serif"/>
                <a:sym typeface="PT Serif"/>
              </a:rPr>
              <a:t>Used to 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PT Serif" panose="020A0603040505020204" pitchFamily="18" charset="0"/>
              </a:rPr>
              <a:t>develop software for a broad range of military and aerospace systems</a:t>
            </a:r>
            <a:endParaRPr lang="en-US" sz="1600" dirty="0">
              <a:solidFill>
                <a:srgbClr val="FFFFFF"/>
              </a:solidFill>
              <a:latin typeface="PT Serif" panose="020A0603040505020204" pitchFamily="18" charset="0"/>
              <a:ea typeface="PT Serif"/>
              <a:cs typeface="PT Serif"/>
              <a:sym typeface="PT Serif"/>
            </a:endParaRP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 panose="020A0603040505020204" pitchFamily="18" charset="0"/>
                <a:ea typeface="PT Serif"/>
                <a:cs typeface="PT Serif"/>
                <a:sym typeface="PT Serif"/>
              </a:rPr>
              <a:t>Influenced languages like CORAL, SYMPL, SPL and CMS-2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 panose="020A0603040505020204" pitchFamily="18" charset="0"/>
                <a:ea typeface="PT Serif"/>
                <a:cs typeface="PT Serif"/>
                <a:sym typeface="PT Serif"/>
              </a:rPr>
              <a:t>But most systems are being replaced by more Agile systems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 panose="020A0603040505020204" pitchFamily="18" charset="0"/>
                <a:ea typeface="PT Serif"/>
                <a:cs typeface="PT Serif"/>
                <a:sym typeface="PT Serif"/>
              </a:rPr>
              <a:t>Only systems with old infrastructures uses Jovial now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2726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4" y="476100"/>
            <a:ext cx="6190705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References</a:t>
            </a:r>
            <a:endParaRPr sz="3600" dirty="0"/>
          </a:p>
        </p:txBody>
      </p:sp>
      <p:sp>
        <p:nvSpPr>
          <p:cNvPr id="265" name="Google Shape;265;p13"/>
          <p:cNvSpPr txBox="1"/>
          <p:nvPr/>
        </p:nvSpPr>
        <p:spPr>
          <a:xfrm>
            <a:off x="743495" y="1109384"/>
            <a:ext cx="5761500" cy="375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JOVIAL – Wikipedia</a:t>
            </a:r>
            <a:endParaRPr lang="en-US" dirty="0"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r:id="rId4"/>
              </a:rPr>
              <a:t>http://jovial.com/documents/p203-schwartz-jovial.pdf</a:t>
            </a:r>
            <a:endParaRPr lang="en-US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effectLst/>
                <a:latin typeface="Segoe UI Historic" panose="020B0502040204020203" pitchFamily="34" charset="0"/>
                <a:hlinkClick r:id="rId5"/>
              </a:rPr>
              <a:t>https://apps.dtic.mil/sti/pdfs/ADA123681.pdf</a:t>
            </a:r>
            <a:endParaRPr lang="en-US" b="0" i="0" u="sng" dirty="0">
              <a:solidFill>
                <a:srgbClr val="FFFFFF"/>
              </a:solidFill>
              <a:effectLst/>
              <a:latin typeface="PT Serif"/>
              <a:sym typeface="PT Serif"/>
            </a:endParaRP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  <a:hlinkClick r:id="rId6"/>
              </a:rPr>
              <a:t>http://www.dtic.mil/dtic/tr/fulltext/u2/a101061.pdf</a:t>
            </a:r>
            <a:endParaRPr lang="en-US" u="sng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Jovial (baylor.edu)</a:t>
            </a:r>
            <a:endParaRPr lang="en-US" u="sng" dirty="0">
              <a:solidFill>
                <a:srgbClr val="FFFFFF"/>
              </a:solidFill>
              <a:latin typeface="PT Serif"/>
              <a:sym typeface="PT Serif"/>
            </a:endParaRP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Compiler Companies that Develop and Market Production Compilers (compilerconnection.com)</a:t>
            </a:r>
            <a:endParaRPr lang="en-US" dirty="0"/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JOVIAL Compilers (seadeo.com)</a:t>
            </a:r>
            <a:endParaRPr lang="en-US" u="sng" dirty="0">
              <a:solidFill>
                <a:srgbClr val="FFFFFF"/>
              </a:solidFill>
              <a:latin typeface="PT Serif"/>
              <a:sym typeface="PT Serif"/>
            </a:endParaRP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How jovial is Jovial? – The Craft of Coding (wordpress.com)</a:t>
            </a:r>
            <a:endParaRPr lang="en-US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874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4"/>
          <p:cNvSpPr txBox="1">
            <a:spLocks noGrp="1"/>
          </p:cNvSpPr>
          <p:nvPr>
            <p:ph type="ctrTitle" idx="4294967295"/>
          </p:nvPr>
        </p:nvSpPr>
        <p:spPr>
          <a:xfrm>
            <a:off x="638175" y="12023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Thanks!</a:t>
            </a:r>
            <a:endParaRPr sz="9600"/>
          </a:p>
        </p:txBody>
      </p:sp>
      <p:sp>
        <p:nvSpPr>
          <p:cNvPr id="469" name="Google Shape;469;p34"/>
          <p:cNvSpPr txBox="1">
            <a:spLocks noGrp="1"/>
          </p:cNvSpPr>
          <p:nvPr>
            <p:ph type="subTitle" idx="4294967295"/>
          </p:nvPr>
        </p:nvSpPr>
        <p:spPr>
          <a:xfrm>
            <a:off x="714375" y="2401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Any Questions?</a:t>
            </a:r>
            <a:endParaRPr sz="3600" dirty="0"/>
          </a:p>
        </p:txBody>
      </p:sp>
      <p:sp>
        <p:nvSpPr>
          <p:cNvPr id="471" name="Google Shape;471;p34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5" y="476100"/>
            <a:ext cx="5917200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Introduction</a:t>
            </a:r>
            <a:endParaRPr sz="3600" dirty="0"/>
          </a:p>
        </p:txBody>
      </p:sp>
      <p:sp>
        <p:nvSpPr>
          <p:cNvPr id="265" name="Google Shape;265;p13"/>
          <p:cNvSpPr txBox="1"/>
          <p:nvPr/>
        </p:nvSpPr>
        <p:spPr>
          <a:xfrm>
            <a:off x="735875" y="1109384"/>
            <a:ext cx="5761500" cy="3558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Jovial is a high-level, procedural, imperative and structured programming language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It is based on and influenced by ALGOL 58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It is specialized for developing embedded systems (combination of hardware and software to perform any specific task)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It was designed by System Development Corporation(SDC), a software company in California, USA in the late 1950s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Designed based on static scoping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>
              <a:solidFill>
                <a:schemeClr val="accent6">
                  <a:lumMod val="50000"/>
                  <a:lumOff val="50000"/>
                </a:schemeClr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171450" lvl="0" indent="-171450" algn="l" rtl="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sz="1100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4" y="476100"/>
            <a:ext cx="6190705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Background and History</a:t>
            </a:r>
            <a:endParaRPr sz="3600" dirty="0"/>
          </a:p>
        </p:txBody>
      </p:sp>
      <p:sp>
        <p:nvSpPr>
          <p:cNvPr id="265" name="Google Shape;265;p13"/>
          <p:cNvSpPr txBox="1"/>
          <p:nvPr/>
        </p:nvSpPr>
        <p:spPr>
          <a:xfrm>
            <a:off x="735875" y="1109384"/>
            <a:ext cx="5761500" cy="375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Primarily, four events motivated the creation of Jovial, the SAGE program, the project CLIP, the publication of ALGOL and the SACCS program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The history is divided into two parts: the early period and the late period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The early period (1959 – 1973) included versions J0, J1, J2, J3, JS, JX.2, J4, J5, J6 AND J70) : all related to J3, the standard version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The later period started in 1973 when the version J73 was produced. All later versions are related to J73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As of 2010, the USAF are no longer using and maintaining Jovial because of difficult maintenance and major failures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>
              <a:solidFill>
                <a:schemeClr val="accent6">
                  <a:lumMod val="50000"/>
                  <a:lumOff val="50000"/>
                </a:schemeClr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171450" lvl="0" indent="-171450" algn="l" rtl="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sz="1100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151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4" y="476100"/>
            <a:ext cx="6190705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Evaluation: Readability</a:t>
            </a:r>
            <a:endParaRPr sz="3600" dirty="0"/>
          </a:p>
        </p:txBody>
      </p:sp>
      <p:sp>
        <p:nvSpPr>
          <p:cNvPr id="265" name="Google Shape;265;p13"/>
          <p:cNvSpPr txBox="1"/>
          <p:nvPr/>
        </p:nvSpPr>
        <p:spPr>
          <a:xfrm>
            <a:off x="743495" y="1109384"/>
            <a:ext cx="5761500" cy="375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Maintains simplicity: Minimal feature multiplicity, minimal operator overloading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Maintains good orthogonality: Few constructs, a small number of primitives, a small set of rules for combining them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Data types include: integer, floating point, fixed point, octal, Boolean, literal, status and entry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Maintains syntax considerations: Flexible composition, compound statements and meaningful keywords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>
              <a:solidFill>
                <a:schemeClr val="accent6">
                  <a:lumMod val="50000"/>
                  <a:lumOff val="50000"/>
                </a:schemeClr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171450" lvl="0" indent="-171450" algn="l" rtl="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sz="1100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965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4" y="476100"/>
            <a:ext cx="6190705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Evaluation: Writability</a:t>
            </a:r>
            <a:endParaRPr sz="3600" dirty="0"/>
          </a:p>
        </p:txBody>
      </p:sp>
      <p:sp>
        <p:nvSpPr>
          <p:cNvPr id="265" name="Google Shape;265;p13"/>
          <p:cNvSpPr txBox="1"/>
          <p:nvPr/>
        </p:nvSpPr>
        <p:spPr>
          <a:xfrm>
            <a:off x="743495" y="1109384"/>
            <a:ext cx="5761500" cy="375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Maintains simplicity: Minimal feature multiplicity, minimal operator overloading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Maintains good orthogonality: Few constructs, a small number of primitives, a small set of rules for combining them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Supports abstraction: Is able to define and use complex structures  or operations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Maintains good expressivity: A set of relatively convenient ways of specifying operations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>
              <a:solidFill>
                <a:schemeClr val="accent6">
                  <a:lumMod val="50000"/>
                  <a:lumOff val="50000"/>
                </a:schemeClr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171450" lvl="0" indent="-171450" algn="l" rtl="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sz="1100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289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4" y="476100"/>
            <a:ext cx="6190705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Evaluation: Reliabality</a:t>
            </a:r>
            <a:endParaRPr sz="3600" dirty="0"/>
          </a:p>
        </p:txBody>
      </p:sp>
      <p:sp>
        <p:nvSpPr>
          <p:cNvPr id="265" name="Google Shape;265;p13"/>
          <p:cNvSpPr txBox="1"/>
          <p:nvPr/>
        </p:nvSpPr>
        <p:spPr>
          <a:xfrm>
            <a:off x="743495" y="1109384"/>
            <a:ext cx="5761500" cy="375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Supports compile-time type checking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Supports run-time exception handling to intercept errors and take corrective measures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Supports aliasing in the later versions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Good readability and writability, which leads to higher reliability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>
              <a:solidFill>
                <a:schemeClr val="accent6">
                  <a:lumMod val="50000"/>
                  <a:lumOff val="50000"/>
                </a:schemeClr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171450" lvl="0" indent="-171450" algn="l" rtl="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sz="1100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760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4" y="476100"/>
            <a:ext cx="6190705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Evaluation: Cost</a:t>
            </a:r>
            <a:endParaRPr sz="3600" dirty="0"/>
          </a:p>
        </p:txBody>
      </p:sp>
      <p:sp>
        <p:nvSpPr>
          <p:cNvPr id="265" name="Google Shape;265;p13"/>
          <p:cNvSpPr txBox="1"/>
          <p:nvPr/>
        </p:nvSpPr>
        <p:spPr>
          <a:xfrm>
            <a:off x="743495" y="1109384"/>
            <a:ext cx="5761500" cy="375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It has usage in communications satellite, aircrafts, missiles etc. so it’s pretty costly in implementation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Being a backdated language and having complex work principle, the cost of training programmers is pretty high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Compilers are very expensive, free ones in the market aren’t much reliable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Maintenance cost is also getting more expensive day by day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>
              <a:solidFill>
                <a:schemeClr val="accent6">
                  <a:lumMod val="50000"/>
                  <a:lumOff val="50000"/>
                </a:schemeClr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171450" lvl="0" indent="-171450" algn="l" rtl="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sz="1100" dirty="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485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4" y="476100"/>
            <a:ext cx="6190705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Advantages</a:t>
            </a:r>
            <a:endParaRPr sz="3600" dirty="0"/>
          </a:p>
        </p:txBody>
      </p:sp>
      <p:sp>
        <p:nvSpPr>
          <p:cNvPr id="265" name="Google Shape;265;p13"/>
          <p:cNvSpPr txBox="1"/>
          <p:nvPr/>
        </p:nvSpPr>
        <p:spPr>
          <a:xfrm>
            <a:off x="743495" y="1109384"/>
            <a:ext cx="5761500" cy="375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 panose="020A0603040505020204" pitchFamily="18" charset="0"/>
                <a:ea typeface="PT Serif"/>
                <a:cs typeface="PT Serif"/>
                <a:sym typeface="PT Serif"/>
              </a:rPr>
              <a:t>It </a:t>
            </a:r>
            <a:r>
              <a:rPr lang="en-US" sz="1600" b="0" strike="noStrike" spc="-1" dirty="0">
                <a:solidFill>
                  <a:srgbClr val="FFFFFF"/>
                </a:solidFill>
                <a:latin typeface="PT Serif" panose="020A0603040505020204" pitchFamily="18" charset="0"/>
                <a:ea typeface="DejaVu Sans"/>
              </a:rPr>
              <a:t>provides consistent notations for the designation and manipulation of numeric (in both fixed and floating point representation), complex numeric, alphanumeric, status, Boolean, table, and multi-dimensional array of values</a:t>
            </a:r>
            <a:endParaRPr lang="en-US" sz="1600" dirty="0">
              <a:solidFill>
                <a:srgbClr val="FFFFFF"/>
              </a:solidFill>
              <a:latin typeface="PT Serif" panose="020A0603040505020204" pitchFamily="18" charset="0"/>
              <a:ea typeface="PT Serif"/>
              <a:cs typeface="PT Serif"/>
              <a:sym typeface="PT Serif"/>
            </a:endParaRP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 panose="020A0603040505020204" pitchFamily="18" charset="0"/>
                <a:ea typeface="PT Serif"/>
                <a:cs typeface="PT Serif"/>
                <a:sym typeface="PT Serif"/>
              </a:rPr>
              <a:t>Scientific </a:t>
            </a:r>
            <a:r>
              <a:rPr lang="en-US" sz="1600" b="0" strike="noStrike" spc="-1" dirty="0">
                <a:solidFill>
                  <a:srgbClr val="FFFFFF"/>
                </a:solidFill>
                <a:latin typeface="PT Serif" panose="020A0603040505020204" pitchFamily="18" charset="0"/>
                <a:ea typeface="DejaVu Sans"/>
              </a:rPr>
              <a:t> and engineering applications involving problems of numerical analysis, business applications involving input-output movement of data, and logically complex applications involving non-numeric data are all conveniently expressible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 panose="020A0603040505020204" pitchFamily="18" charset="0"/>
                <a:ea typeface="PT Serif"/>
                <a:cs typeface="PT Serif"/>
                <a:sym typeface="PT Serif"/>
              </a:rPr>
              <a:t>English </a:t>
            </a:r>
            <a:r>
              <a:rPr lang="en-US" sz="1600" b="0" strike="noStrike" spc="-1" dirty="0">
                <a:solidFill>
                  <a:srgbClr val="FFFFFF"/>
                </a:solidFill>
                <a:latin typeface="PT Serif" panose="020A0603040505020204" pitchFamily="18" charset="0"/>
                <a:ea typeface="DejaVu Sans"/>
              </a:rPr>
              <a:t>words are used, making JOVIAL largely self-explanatory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FFFFFF"/>
                </a:solidFill>
                <a:latin typeface="PT Serif" panose="020A0603040505020204" pitchFamily="18" charset="0"/>
                <a:ea typeface="PT Serif"/>
                <a:cs typeface="PT Serif"/>
                <a:sym typeface="PT Serif"/>
              </a:rPr>
              <a:t>Jovial has no format restrictions</a:t>
            </a:r>
            <a:endParaRPr sz="1600" dirty="0">
              <a:solidFill>
                <a:srgbClr val="FFFFFF"/>
              </a:solidFill>
              <a:latin typeface="PT Serif" panose="020A0603040505020204" pitchFamily="18" charset="0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575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735874" y="476100"/>
            <a:ext cx="6190705" cy="69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Disadvantages</a:t>
            </a:r>
            <a:endParaRPr sz="3600" dirty="0"/>
          </a:p>
        </p:txBody>
      </p:sp>
      <p:sp>
        <p:nvSpPr>
          <p:cNvPr id="265" name="Google Shape;265;p13"/>
          <p:cNvSpPr txBox="1"/>
          <p:nvPr/>
        </p:nvSpPr>
        <p:spPr>
          <a:xfrm>
            <a:off x="743495" y="1109384"/>
            <a:ext cx="5761500" cy="375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 panose="020A0603040505020204" pitchFamily="18" charset="0"/>
                <a:ea typeface="PT Serif"/>
                <a:cs typeface="PT Serif"/>
                <a:sym typeface="PT Serif"/>
              </a:rPr>
              <a:t>Most Jovial implemented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PT Serif" panose="020A0603040505020204" pitchFamily="18" charset="0"/>
                <a:ea typeface="DejaVu Sans"/>
              </a:rPr>
              <a:t>softwares</a:t>
            </a:r>
            <a:r>
              <a:rPr lang="en-US" sz="1600" b="0" strike="noStrike" spc="-1" dirty="0">
                <a:solidFill>
                  <a:srgbClr val="FFFFFF"/>
                </a:solidFill>
                <a:latin typeface="PT Serif" panose="020A0603040505020204" pitchFamily="18" charset="0"/>
                <a:ea typeface="DejaVu Sans"/>
              </a:rPr>
              <a:t> are mission critical, and the maintenance is growing more difficult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spc="-1" dirty="0">
                <a:solidFill>
                  <a:srgbClr val="FFFFFF"/>
                </a:solidFill>
                <a:latin typeface="PT Serif" panose="020A0603040505020204" pitchFamily="18" charset="0"/>
                <a:ea typeface="PT Serif"/>
                <a:cs typeface="PT Serif"/>
                <a:sym typeface="PT Serif"/>
              </a:rPr>
              <a:t>Needs a lot of effort to train new programmers as Jovial is a complex and backdated language</a:t>
            </a:r>
            <a:endParaRPr lang="en-US" sz="1600" dirty="0">
              <a:solidFill>
                <a:srgbClr val="FFFFFF"/>
              </a:solidFill>
              <a:latin typeface="PT Serif" panose="020A0603040505020204" pitchFamily="18" charset="0"/>
              <a:ea typeface="PT Serif"/>
              <a:cs typeface="PT Serif"/>
              <a:sym typeface="PT Serif"/>
            </a:endParaRP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 panose="020A0603040505020204" pitchFamily="18" charset="0"/>
                <a:ea typeface="PT Serif"/>
                <a:cs typeface="PT Serif"/>
                <a:sym typeface="PT Serif"/>
              </a:rPr>
              <a:t>It </a:t>
            </a:r>
            <a:r>
              <a:rPr lang="en-US" sz="1600" b="0" strike="noStrike" spc="-1" dirty="0">
                <a:solidFill>
                  <a:srgbClr val="FFFFFF"/>
                </a:solidFill>
                <a:latin typeface="PT Serif" panose="020A0603040505020204" pitchFamily="18" charset="0"/>
                <a:ea typeface="DejaVu Sans"/>
              </a:rPr>
              <a:t>takes additional translation times to translate the source to machine code</a:t>
            </a:r>
          </a:p>
          <a:p>
            <a:pPr marL="171450" lvl="0" indent="-17145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PT Serif" panose="020A0603040505020204" pitchFamily="18" charset="0"/>
                <a:ea typeface="PT Serif"/>
                <a:cs typeface="PT Serif"/>
                <a:sym typeface="PT Serif"/>
              </a:rPr>
              <a:t>Cannot </a:t>
            </a:r>
            <a:r>
              <a:rPr lang="en-US" sz="1600" b="0" strike="noStrike" spc="-1" dirty="0">
                <a:solidFill>
                  <a:srgbClr val="FFFFFF"/>
                </a:solidFill>
                <a:latin typeface="PT Serif" panose="020A0603040505020204" pitchFamily="18" charset="0"/>
                <a:ea typeface="DejaVu Sans"/>
              </a:rPr>
              <a:t>communicate directly with the hardware</a:t>
            </a:r>
            <a:endParaRPr sz="1600" dirty="0">
              <a:solidFill>
                <a:srgbClr val="FFFFFF"/>
              </a:solidFill>
              <a:latin typeface="PT Serif" panose="020A0603040505020204" pitchFamily="18" charset="0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76200" y="39925"/>
            <a:ext cx="548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7229196"/>
      </p:ext>
    </p:extLst>
  </p:cSld>
  <p:clrMapOvr>
    <a:masterClrMapping/>
  </p:clrMapOvr>
</p:sld>
</file>

<file path=ppt/theme/theme1.xml><?xml version="1.0" encoding="utf-8"?>
<a:theme xmlns:a="http://schemas.openxmlformats.org/drawingml/2006/main" name="Balthasar template">
  <a:themeElements>
    <a:clrScheme name="Custom 347">
      <a:dk1>
        <a:srgbClr val="EFEFEF"/>
      </a:dk1>
      <a:lt1>
        <a:srgbClr val="004046"/>
      </a:lt1>
      <a:dk2>
        <a:srgbClr val="6AA84F"/>
      </a:dk2>
      <a:lt2>
        <a:srgbClr val="007074"/>
      </a:lt2>
      <a:accent1>
        <a:srgbClr val="00BFC9"/>
      </a:accent1>
      <a:accent2>
        <a:srgbClr val="00FFFF"/>
      </a:accent2>
      <a:accent3>
        <a:srgbClr val="DDFFFF"/>
      </a:accent3>
      <a:accent4>
        <a:srgbClr val="B6D7A8"/>
      </a:accent4>
      <a:accent5>
        <a:srgbClr val="D9D9D9"/>
      </a:accent5>
      <a:accent6>
        <a:srgbClr val="004046"/>
      </a:accent6>
      <a:hlink>
        <a:srgbClr val="00BFC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1073</Words>
  <Application>Microsoft Office PowerPoint</Application>
  <PresentationFormat>On-screen Show (16:9)</PresentationFormat>
  <Paragraphs>123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Abril Fatface</vt:lpstr>
      <vt:lpstr>Source Sans Pro</vt:lpstr>
      <vt:lpstr>PT Serif</vt:lpstr>
      <vt:lpstr>Montserrat</vt:lpstr>
      <vt:lpstr>Segoe UI Historic</vt:lpstr>
      <vt:lpstr>Arial</vt:lpstr>
      <vt:lpstr>Balthasar template</vt:lpstr>
      <vt:lpstr>PowerPoint Presentation</vt:lpstr>
      <vt:lpstr>Introduction</vt:lpstr>
      <vt:lpstr>Background and History</vt:lpstr>
      <vt:lpstr>Evaluation: Readability</vt:lpstr>
      <vt:lpstr>Evaluation: Writability</vt:lpstr>
      <vt:lpstr>Evaluation: Reliabality</vt:lpstr>
      <vt:lpstr>Evaluation: Cost</vt:lpstr>
      <vt:lpstr>Advantages</vt:lpstr>
      <vt:lpstr>Disadvantages</vt:lpstr>
      <vt:lpstr>Special Features</vt:lpstr>
      <vt:lpstr>Application Domains</vt:lpstr>
      <vt:lpstr>Installation</vt:lpstr>
      <vt:lpstr>Example</vt:lpstr>
      <vt:lpstr>Example</vt:lpstr>
      <vt:lpstr>Conclusion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Junayed Hasan</dc:creator>
  <cp:lastModifiedBy>Rifat Ahmed</cp:lastModifiedBy>
  <cp:revision>42</cp:revision>
  <dcterms:modified xsi:type="dcterms:W3CDTF">2022-03-21T02:42:09Z</dcterms:modified>
</cp:coreProperties>
</file>