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Thin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Thin-regular.fntdata"/><Relationship Id="rId16" Type="http://schemas.openxmlformats.org/officeDocument/2006/relationships/slide" Target="slides/slide11.xml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308c6c47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308c6c47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08c6c47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308c6c47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39c1a5f7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39c1a5f7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308c6c4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308c6c4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08c6c47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308c6c47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08c6c47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08c6c47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08c6c47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308c6c47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08c6c47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308c6c47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539c1a5f7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539c1a5f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308c6c47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308c6c47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Chatbot for Psychiatric Counseling in Mental Healthcare Service Based on Emotional Dialogue Analysis and Sentence Generation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20">
                <a:solidFill>
                  <a:schemeClr val="dk1"/>
                </a:solidFill>
              </a:rPr>
              <a:t>Kyo-Joong Oh, DongKun Lee, ByungSoo Ko, Ho-Jin Choi </a:t>
            </a:r>
            <a:endParaRPr b="1" sz="132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935"/>
              <a:buNone/>
            </a:pPr>
            <a:r>
              <a:rPr lang="en" sz="1150">
                <a:solidFill>
                  <a:schemeClr val="dk1"/>
                </a:solidFill>
              </a:rPr>
              <a:t>School of Computing, Korea Advanced Institute of Science and Technology (KAIST), Daejeon, Republic of Korea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6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/>
        </p:nvSpPr>
        <p:spPr>
          <a:xfrm flipH="1">
            <a:off x="1654775" y="2142025"/>
            <a:ext cx="567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Future Aspirations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16" name="Google Shape;216;p22"/>
          <p:cNvSpPr txBox="1"/>
          <p:nvPr/>
        </p:nvSpPr>
        <p:spPr>
          <a:xfrm flipH="1" rot="10800000">
            <a:off x="1133300" y="4545350"/>
            <a:ext cx="5674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592998" y="3559750"/>
            <a:ext cx="5870393" cy="643500"/>
            <a:chOff x="1593000" y="2322568"/>
            <a:chExt cx="5957975" cy="643500"/>
          </a:xfrm>
        </p:grpSpPr>
        <p:sp>
          <p:nvSpPr>
            <p:cNvPr id="61" name="Google Shape;61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Yamin Ara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19301187</a:t>
              </a:r>
              <a:endParaRPr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1592998" y="2904875"/>
            <a:ext cx="5870393" cy="643500"/>
            <a:chOff x="1593000" y="2322568"/>
            <a:chExt cx="5957975" cy="643500"/>
          </a:xfrm>
        </p:grpSpPr>
        <p:sp>
          <p:nvSpPr>
            <p:cNvPr id="69" name="Google Shape;69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Rifat Sarker Aoyon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22341043</a:t>
              </a:r>
              <a:endParaRPr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1592998" y="2250000"/>
            <a:ext cx="5870393" cy="643500"/>
            <a:chOff x="1593000" y="2322568"/>
            <a:chExt cx="5957975" cy="643500"/>
          </a:xfrm>
        </p:grpSpPr>
        <p:sp>
          <p:nvSpPr>
            <p:cNvPr id="77" name="Google Shape;77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Tahseen Anzum Baptee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72A1E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72A1E"/>
                  </a:solidFill>
                </a:rPr>
                <a:t>22141041</a:t>
              </a:r>
              <a:endParaRPr sz="1800">
                <a:solidFill>
                  <a:srgbClr val="A72A1E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1592998" y="1595150"/>
            <a:ext cx="5870393" cy="643500"/>
            <a:chOff x="1593000" y="2322568"/>
            <a:chExt cx="5957975" cy="643500"/>
          </a:xfrm>
        </p:grpSpPr>
        <p:sp>
          <p:nvSpPr>
            <p:cNvPr id="85" name="Google Shape;85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Mehrin Afroz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72A1E"/>
                  </a:solidFill>
                </a:rPr>
                <a:t>21241078</a:t>
              </a:r>
              <a:endParaRPr sz="1800">
                <a:solidFill>
                  <a:srgbClr val="A72A1E"/>
                </a:solidFill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1593103" y="1019736"/>
            <a:ext cx="5870393" cy="564028"/>
            <a:chOff x="1593000" y="2322568"/>
            <a:chExt cx="5957975" cy="643500"/>
          </a:xfrm>
        </p:grpSpPr>
        <p:sp>
          <p:nvSpPr>
            <p:cNvPr id="93" name="Google Shape;93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rPr>
                <a:t>NAME</a:t>
              </a:r>
              <a:endParaRPr b="1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SL</a:t>
              </a:r>
              <a:endParaRPr sz="21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A72A1E"/>
                  </a:solidFill>
                  <a:latin typeface="Comfortaa"/>
                  <a:ea typeface="Comfortaa"/>
                  <a:cs typeface="Comfortaa"/>
                  <a:sym typeface="Comfortaa"/>
                </a:rPr>
                <a:t>ID</a:t>
              </a:r>
              <a:endParaRPr sz="1700">
                <a:solidFill>
                  <a:srgbClr val="A72A1E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1792950" y="324975"/>
            <a:ext cx="486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Presented By ( Group Number : 5 )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435375" y="128600"/>
            <a:ext cx="5109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Introduction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21050" y="728900"/>
            <a:ext cx="85443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Large amount of emotional-labeled data is used to train various emotion classification models.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Emotion identification techniques are still being used in only a few applications.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Self-diagnosis and basic consultation services must be encouraged in order to motivate specialist medical institutions to treat patients.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One-on-one interactions  can help individuals with mental illnesses feel less isolated.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an unintentional mental condition occurs, the service alerts the person.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chat bot cannot adapt to long-term mental disease, because there is no continuous observation.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Most significant aspect of psychoanalytic treatment is linguistic engagement.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conversational service causes the patient's self-awareness, personality, and conduct to alter in a healthy way.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372875" y="888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Introduction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7175" y="796350"/>
            <a:ext cx="38469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use</a:t>
            </a:r>
            <a:r>
              <a:rPr lang="en">
                <a:solidFill>
                  <a:schemeClr val="dk1"/>
                </a:solidFill>
              </a:rPr>
              <a:t> the chat assistant platform to quickly obtain counseling services.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chat bot recognizes the user's current emotions and communicates the results to the conversational service.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service will provide important information to boost mental health as well as goods to help you feel better.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075" y="494575"/>
            <a:ext cx="5141351" cy="42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675700" y="5782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Background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75700" y="1178525"/>
            <a:ext cx="60108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Necessity of developing multi-modal method that can obtains considering the strength of each modality, and various information at the same time.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soft attention mechanism was used to temporally align and fuse the audio and visual streams at the feature level.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Analyzing a speaker's sentiment in online videos containing movie reviews automatically.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framework based on deep CNN committee machines and its application to robust FER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One kind of intelligent assistant called  </a:t>
            </a:r>
            <a:r>
              <a:rPr lang="en">
                <a:solidFill>
                  <a:schemeClr val="dk1"/>
                </a:solidFill>
              </a:rPr>
              <a:t>MoSHCA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2633400" y="21851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1293736" y="834735"/>
            <a:ext cx="3031990" cy="2970315"/>
            <a:chOff x="1293736" y="834735"/>
            <a:chExt cx="3031990" cy="2970315"/>
          </a:xfrm>
        </p:grpSpPr>
        <p:sp>
          <p:nvSpPr>
            <p:cNvPr id="126" name="Google Shape;126;p1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 rot="-2700000">
              <a:off x="1434395" y="1742207"/>
              <a:ext cx="2977061" cy="990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		 	 	 		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			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				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					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</a:rPr>
                <a:t> NATURAL LANGUAGE UNDERSTANDING </a:t>
              </a:r>
              <a:endParaRPr b="1" sz="9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				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			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		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3203958" y="1058901"/>
            <a:ext cx="2726286" cy="2746149"/>
            <a:chOff x="3203958" y="1058901"/>
            <a:chExt cx="2726286" cy="2746149"/>
          </a:xfrm>
        </p:grpSpPr>
        <p:sp>
          <p:nvSpPr>
            <p:cNvPr id="131" name="Google Shape;131;p1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 rot="-2700000">
              <a:off x="3281765" y="1929872"/>
              <a:ext cx="2712320" cy="600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		 	 	 		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			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				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					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EMOTIONAL DIALOGUE ANALYSIS 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				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			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		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5123977" y="1243562"/>
            <a:ext cx="2726286" cy="2561488"/>
            <a:chOff x="5123977" y="1243562"/>
            <a:chExt cx="2726286" cy="2561488"/>
          </a:xfrm>
        </p:grpSpPr>
        <p:sp>
          <p:nvSpPr>
            <p:cNvPr id="136" name="Google Shape;136;p1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 rot="-2700000">
              <a:off x="5211767" y="1967341"/>
              <a:ext cx="2341513" cy="710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		 	 	 		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			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				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					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SENTENCE GENERATION FOR PSYCHIATRIC COUNSELING 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				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			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		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" name="Google Shape;140;p18"/>
          <p:cNvSpPr txBox="1"/>
          <p:nvPr/>
        </p:nvSpPr>
        <p:spPr>
          <a:xfrm>
            <a:off x="2655800" y="329800"/>
            <a:ext cx="499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Steps for making a chatbot for </a:t>
            </a:r>
            <a:r>
              <a:rPr b="1" lang="en" sz="1700"/>
              <a:t>Psychiatric Counseling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2633400" y="21851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6038025" y="2411210"/>
            <a:ext cx="2469661" cy="1384500"/>
            <a:chOff x="6038025" y="2598925"/>
            <a:chExt cx="2469661" cy="1384500"/>
          </a:xfrm>
        </p:grpSpPr>
        <p:cxnSp>
          <p:nvCxnSpPr>
            <p:cNvPr id="147" name="Google Shape;147;p1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 	 	 		</a:t>
              </a:r>
              <a:endParaRPr sz="1100"/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100"/>
                <a:t>			</a:t>
              </a:r>
              <a:endParaRPr sz="1100"/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100"/>
                <a:t>				</a:t>
              </a:r>
              <a:endParaRPr sz="1100"/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100"/>
                <a:t>					</a:t>
              </a:r>
              <a:r>
                <a:rPr b="1" lang="en" sz="1200"/>
                <a:t>Spatial-Temporal Context Analysis </a:t>
              </a:r>
              <a:endParaRPr b="1" sz="1200"/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100"/>
                <a:t>				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</a:t>
              </a:r>
              <a:endParaRPr sz="1100"/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100"/>
                <a:t>		</a:t>
              </a:r>
              <a:endParaRPr sz="1100"/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636321" y="1638728"/>
            <a:ext cx="2994729" cy="1384500"/>
            <a:chOff x="636321" y="1844098"/>
            <a:chExt cx="2994729" cy="1384500"/>
          </a:xfrm>
        </p:grpSpPr>
        <p:sp>
          <p:nvSpPr>
            <p:cNvPr id="152" name="Google Shape;152;p1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 	 	 		</a:t>
              </a:r>
              <a:endParaRPr sz="1100"/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</a:t>
              </a:r>
              <a:endParaRPr sz="1100"/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	</a:t>
              </a:r>
              <a:endParaRPr sz="1100"/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		</a:t>
              </a:r>
              <a:endParaRPr sz="1100"/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1200"/>
                <a:t>Classification of Sentence Domain and Utterance Intention </a:t>
              </a:r>
              <a:endParaRPr b="1" sz="1200"/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100"/>
                <a:t>				</a:t>
              </a:r>
              <a:endParaRPr sz="1100"/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</a:t>
              </a:r>
              <a:endParaRPr sz="1100"/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</a:t>
              </a:r>
              <a:endParaRPr sz="1100"/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" name="Google Shape;153;p1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4908100" y="737545"/>
            <a:ext cx="3599586" cy="1384500"/>
            <a:chOff x="4908100" y="889950"/>
            <a:chExt cx="3599586" cy="1384500"/>
          </a:xfrm>
        </p:grpSpPr>
        <p:cxnSp>
          <p:nvCxnSpPr>
            <p:cNvPr id="157" name="Google Shape;157;p1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 	 	 		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	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</a:t>
              </a:r>
              <a:r>
                <a:rPr b="1" lang="en" sz="1200"/>
                <a:t>Understanding Sentence Entailment </a:t>
              </a:r>
              <a:endParaRPr b="1" sz="12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	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	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		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2814594" y="945750"/>
            <a:ext cx="3514811" cy="3252003"/>
            <a:chOff x="2991269" y="1153325"/>
            <a:chExt cx="3514811" cy="3252003"/>
          </a:xfrm>
        </p:grpSpPr>
        <p:sp>
          <p:nvSpPr>
            <p:cNvPr id="162" name="Google Shape;162;p1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3" name="Google Shape;163;p1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64" name="Google Shape;164;p1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65" name="Google Shape;165;p1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6" name="Google Shape;166;p1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67" name="Google Shape;167;p1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68" name="Google Shape;168;p1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69" name="Google Shape;169;p1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  <p:sp>
        <p:nvSpPr>
          <p:cNvPr id="170" name="Google Shape;170;p19"/>
          <p:cNvSpPr txBox="1"/>
          <p:nvPr/>
        </p:nvSpPr>
        <p:spPr>
          <a:xfrm>
            <a:off x="1591225" y="134475"/>
            <a:ext cx="62865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NATURAL LANGUAGE UNDERSTANDING 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178" name="Google Shape;178;p2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Continuous Emotional Monitoring </a:t>
              </a:r>
              <a:endParaRPr sz="10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185" name="Google Shape;185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Emotion Recognition and Inference </a:t>
              </a:r>
              <a:endParaRPr sz="10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5E5E5E"/>
                </a:solidFill>
              </a:endParaRPr>
            </a:p>
          </p:txBody>
        </p:sp>
      </p:grpSp>
      <p:sp>
        <p:nvSpPr>
          <p:cNvPr id="190" name="Google Shape;190;p20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192" name="Google Shape;192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b="1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Collecting Training Data for Emotion Recognition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0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199" name="Google Shape;199;p20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b="1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Defining Emotional Expression Model to Categorize 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0"/>
          <p:cNvSpPr txBox="1"/>
          <p:nvPr/>
        </p:nvSpPr>
        <p:spPr>
          <a:xfrm>
            <a:off x="2023800" y="229425"/>
            <a:ext cx="4768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EMOTIONAL DIALOGUE ANALYSIS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/>
        </p:nvSpPr>
        <p:spPr>
          <a:xfrm>
            <a:off x="918975" y="820200"/>
            <a:ext cx="731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SENTENCE GENERATION FOR PSYCHIATRIC COUNSELING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918975" y="2571750"/>
            <a:ext cx="73152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Emotional expression and communications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Psychiatric intervention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Response generation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Ethical response and behavior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