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076E73-BA50-4206-AB09-ACCED4977A1C}">
  <a:tblStyle styleId="{66076E73-BA50-4206-AB09-ACCED4977A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d46dd362_2_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e5d46dd362_2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1f9b4af9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e71f9b4af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71f9b4af9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e71f9b4af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71f9b4af9_0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e71f9b4af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5d46dd362_2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e5d46dd362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5d46dd362_2_1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e5d46dd362_2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5d46dd362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e5d46dd362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d46dd362_2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e5d46dd362_2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5d46dd362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e5d46dd362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5d46dd362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e5d46dd362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5d46dd362_2_1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e5d46dd362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5d46dd362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e5d46dd362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5d46dd362_2_2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e5d46dd362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5d46dd362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e5d46dd362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5d46dd362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e5d46dd362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5d46dd362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e5d46dd362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44b2e0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44b2e0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5434a27a1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e5434a27a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46b6ab1bd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e46b6ab1b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5d46dd362_2_1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e5d46dd362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1171281" y="1568447"/>
            <a:ext cx="6801300" cy="1943100"/>
          </a:xfrm>
          <a:prstGeom prst="rect">
            <a:avLst/>
          </a:prstGeom>
          <a:noFill/>
          <a:ln>
            <a:noFill/>
          </a:ln>
        </p:spPr>
        <p:txBody>
          <a:bodyPr anchorCtr="0" anchor="ctr" bIns="34275" lIns="68575" spcFirstLastPara="1" rIns="68575" wrap="square" tIns="34275">
            <a:noAutofit/>
          </a:bodyPr>
          <a:lstStyle>
            <a:lvl1pPr lvl="0" rtl="0" algn="ctr">
              <a:lnSpc>
                <a:spcPct val="83000"/>
              </a:lnSpc>
              <a:spcBef>
                <a:spcPts val="0"/>
              </a:spcBef>
              <a:spcAft>
                <a:spcPts val="0"/>
              </a:spcAft>
              <a:buClr>
                <a:srgbClr val="262626"/>
              </a:buClr>
              <a:buSzPts val="5400"/>
              <a:buFont typeface="Arial"/>
              <a:buNone/>
              <a:defRPr b="0" sz="5400" cap="none">
                <a:solidFill>
                  <a:srgbClr val="262626"/>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subTitle"/>
          </p:nvPr>
        </p:nvSpPr>
        <p:spPr>
          <a:xfrm>
            <a:off x="1171575" y="3511547"/>
            <a:ext cx="6803100" cy="342900"/>
          </a:xfrm>
          <a:prstGeom prst="rect">
            <a:avLst/>
          </a:prstGeom>
          <a:noFill/>
          <a:ln>
            <a:noFill/>
          </a:ln>
        </p:spPr>
        <p:txBody>
          <a:bodyPr anchorCtr="0" anchor="t" bIns="34275" lIns="68575" spcFirstLastPara="1" rIns="68575" wrap="square" tIns="34275">
            <a:normAutofit/>
          </a:bodyPr>
          <a:lstStyle>
            <a:lvl1pPr lvl="0" rtl="0" algn="ctr">
              <a:lnSpc>
                <a:spcPct val="100000"/>
              </a:lnSpc>
              <a:spcBef>
                <a:spcPts val="0"/>
              </a:spcBef>
              <a:spcAft>
                <a:spcPts val="0"/>
              </a:spcAft>
              <a:buSzPts val="1200"/>
              <a:buNone/>
              <a:defRPr sz="1200">
                <a:solidFill>
                  <a:schemeClr val="dk1"/>
                </a:solidFill>
              </a:defRPr>
            </a:lvl1pPr>
            <a:lvl2pPr lvl="1" rtl="0" algn="ctr">
              <a:lnSpc>
                <a:spcPct val="100000"/>
              </a:lnSpc>
              <a:spcBef>
                <a:spcPts val="400"/>
              </a:spcBef>
              <a:spcAft>
                <a:spcPts val="0"/>
              </a:spcAft>
              <a:buSzPts val="1200"/>
              <a:buNone/>
              <a:defRPr sz="1200"/>
            </a:lvl2pPr>
            <a:lvl3pPr lvl="2" rtl="0" algn="ctr">
              <a:lnSpc>
                <a:spcPct val="100000"/>
              </a:lnSpc>
              <a:spcBef>
                <a:spcPts val="400"/>
              </a:spcBef>
              <a:spcAft>
                <a:spcPts val="0"/>
              </a:spcAft>
              <a:buSzPts val="1200"/>
              <a:buNone/>
              <a:defRPr sz="1200"/>
            </a:lvl3pPr>
            <a:lvl4pPr lvl="3" rtl="0" algn="ctr">
              <a:lnSpc>
                <a:spcPct val="100000"/>
              </a:lnSpc>
              <a:spcBef>
                <a:spcPts val="400"/>
              </a:spcBef>
              <a:spcAft>
                <a:spcPts val="0"/>
              </a:spcAft>
              <a:buSzPts val="1200"/>
              <a:buNone/>
              <a:defRPr sz="1200"/>
            </a:lvl4pPr>
            <a:lvl5pPr lvl="4" rtl="0" algn="ctr">
              <a:lnSpc>
                <a:spcPct val="100000"/>
              </a:lnSpc>
              <a:spcBef>
                <a:spcPts val="400"/>
              </a:spcBef>
              <a:spcAft>
                <a:spcPts val="0"/>
              </a:spcAft>
              <a:buSzPts val="1200"/>
              <a:buNone/>
              <a:defRPr sz="1200"/>
            </a:lvl5pPr>
            <a:lvl6pPr lvl="5" rtl="0" algn="ctr">
              <a:lnSpc>
                <a:spcPct val="100000"/>
              </a:lnSpc>
              <a:spcBef>
                <a:spcPts val="400"/>
              </a:spcBef>
              <a:spcAft>
                <a:spcPts val="0"/>
              </a:spcAft>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SzPts val="1200"/>
              <a:buNone/>
              <a:defRPr sz="1200"/>
            </a:lvl9pPr>
          </a:lstStyle>
          <a:p/>
        </p:txBody>
      </p:sp>
      <p:sp>
        <p:nvSpPr>
          <p:cNvPr id="61" name="Google Shape;61;p14"/>
          <p:cNvSpPr txBox="1"/>
          <p:nvPr>
            <p:ph idx="11" type="ftr"/>
          </p:nvPr>
        </p:nvSpPr>
        <p:spPr>
          <a:xfrm>
            <a:off x="1090422" y="3908295"/>
            <a:ext cx="4429200" cy="171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solidFill>
                  <a:srgbClr val="3F3F3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2" type="sldNum"/>
          </p:nvPr>
        </p:nvSpPr>
        <p:spPr>
          <a:xfrm>
            <a:off x="6455189" y="3909060"/>
            <a:ext cx="1584000" cy="1716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1" i="0" sz="1100" u="none" cap="none" strike="noStrike">
                <a:solidFill>
                  <a:srgbClr val="3F3F3F"/>
                </a:solidFill>
                <a:latin typeface="Arial"/>
                <a:ea typeface="Arial"/>
                <a:cs typeface="Arial"/>
                <a:sym typeface="Arial"/>
              </a:defRPr>
            </a:lvl1pPr>
            <a:lvl2pPr indent="0" lvl="1" marL="0" rtl="0" algn="r">
              <a:spcBef>
                <a:spcPts val="0"/>
              </a:spcBef>
              <a:buNone/>
              <a:defRPr b="1" i="0" sz="1100" u="none" cap="none" strike="noStrike">
                <a:solidFill>
                  <a:srgbClr val="3F3F3F"/>
                </a:solidFill>
                <a:latin typeface="Arial"/>
                <a:ea typeface="Arial"/>
                <a:cs typeface="Arial"/>
                <a:sym typeface="Arial"/>
              </a:defRPr>
            </a:lvl2pPr>
            <a:lvl3pPr indent="0" lvl="2" marL="0" rtl="0" algn="r">
              <a:spcBef>
                <a:spcPts val="0"/>
              </a:spcBef>
              <a:buNone/>
              <a:defRPr b="1" i="0" sz="1100" u="none" cap="none" strike="noStrike">
                <a:solidFill>
                  <a:srgbClr val="3F3F3F"/>
                </a:solidFill>
                <a:latin typeface="Arial"/>
                <a:ea typeface="Arial"/>
                <a:cs typeface="Arial"/>
                <a:sym typeface="Arial"/>
              </a:defRPr>
            </a:lvl3pPr>
            <a:lvl4pPr indent="0" lvl="3" marL="0" rtl="0" algn="r">
              <a:spcBef>
                <a:spcPts val="0"/>
              </a:spcBef>
              <a:buNone/>
              <a:defRPr b="1" i="0" sz="1100" u="none" cap="none" strike="noStrike">
                <a:solidFill>
                  <a:srgbClr val="3F3F3F"/>
                </a:solidFill>
                <a:latin typeface="Arial"/>
                <a:ea typeface="Arial"/>
                <a:cs typeface="Arial"/>
                <a:sym typeface="Arial"/>
              </a:defRPr>
            </a:lvl4pPr>
            <a:lvl5pPr indent="0" lvl="4" marL="0" rtl="0" algn="r">
              <a:spcBef>
                <a:spcPts val="0"/>
              </a:spcBef>
              <a:buNone/>
              <a:defRPr b="1" i="0" sz="1100" u="none" cap="none" strike="noStrike">
                <a:solidFill>
                  <a:srgbClr val="3F3F3F"/>
                </a:solidFill>
                <a:latin typeface="Arial"/>
                <a:ea typeface="Arial"/>
                <a:cs typeface="Arial"/>
                <a:sym typeface="Arial"/>
              </a:defRPr>
            </a:lvl5pPr>
            <a:lvl6pPr indent="0" lvl="5" marL="0" rtl="0" algn="r">
              <a:spcBef>
                <a:spcPts val="0"/>
              </a:spcBef>
              <a:buNone/>
              <a:defRPr b="1" i="0" sz="1100" u="none" cap="none" strike="noStrike">
                <a:solidFill>
                  <a:srgbClr val="3F3F3F"/>
                </a:solidFill>
                <a:latin typeface="Arial"/>
                <a:ea typeface="Arial"/>
                <a:cs typeface="Arial"/>
                <a:sym typeface="Arial"/>
              </a:defRPr>
            </a:lvl6pPr>
            <a:lvl7pPr indent="0" lvl="6" marL="0" rtl="0" algn="r">
              <a:spcBef>
                <a:spcPts val="0"/>
              </a:spcBef>
              <a:buNone/>
              <a:defRPr b="1" i="0" sz="1100" u="none" cap="none" strike="noStrike">
                <a:solidFill>
                  <a:srgbClr val="3F3F3F"/>
                </a:solidFill>
                <a:latin typeface="Arial"/>
                <a:ea typeface="Arial"/>
                <a:cs typeface="Arial"/>
                <a:sym typeface="Arial"/>
              </a:defRPr>
            </a:lvl7pPr>
            <a:lvl8pPr indent="0" lvl="7" marL="0" rtl="0" algn="r">
              <a:spcBef>
                <a:spcPts val="0"/>
              </a:spcBef>
              <a:buNone/>
              <a:defRPr b="1" i="0" sz="1100" u="none" cap="none" strike="noStrike">
                <a:solidFill>
                  <a:srgbClr val="3F3F3F"/>
                </a:solidFill>
                <a:latin typeface="Arial"/>
                <a:ea typeface="Arial"/>
                <a:cs typeface="Arial"/>
                <a:sym typeface="Arial"/>
              </a:defRPr>
            </a:lvl8pPr>
            <a:lvl9pPr indent="0" lvl="8" marL="0" rtl="0" algn="r">
              <a:spcBef>
                <a:spcPts val="0"/>
              </a:spcBef>
              <a:buNone/>
              <a:defRPr b="1" i="0" sz="11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4"/>
          <p:cNvSpPr/>
          <p:nvPr/>
        </p:nvSpPr>
        <p:spPr>
          <a:xfrm>
            <a:off x="0" y="0"/>
            <a:ext cx="9144000" cy="1171800"/>
          </a:xfrm>
          <a:prstGeom prst="rect">
            <a:avLst/>
          </a:prstGeom>
          <a:solidFill>
            <a:srgbClr val="C00000"/>
          </a:solidFill>
          <a:ln cap="flat" cmpd="sng" w="12700">
            <a:solidFill>
              <a:srgbClr val="147EA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800" u="none" cap="none" strike="noStrike">
                <a:solidFill>
                  <a:schemeClr val="lt1"/>
                </a:solidFill>
                <a:latin typeface="Arial"/>
                <a:ea typeface="Arial"/>
                <a:cs typeface="Arial"/>
                <a:sym typeface="Arial"/>
              </a:rPr>
              <a:t>EEE 416 – Microprocessor and Embedded Systems Laboratory</a:t>
            </a:r>
            <a:endParaRPr sz="1100"/>
          </a:p>
          <a:p>
            <a:pPr indent="0" lvl="0" marL="0" marR="0" rtl="0" algn="ctr">
              <a:lnSpc>
                <a:spcPct val="100000"/>
              </a:lnSpc>
              <a:spcBef>
                <a:spcPts val="0"/>
              </a:spcBef>
              <a:spcAft>
                <a:spcPts val="0"/>
              </a:spcAft>
              <a:buClr>
                <a:schemeClr val="lt1"/>
              </a:buClr>
              <a:buSzPts val="2100"/>
              <a:buFont typeface="Arial"/>
              <a:buNone/>
            </a:pPr>
            <a:r>
              <a:rPr b="0" i="0" lang="en" sz="2100" u="none" cap="none" strike="noStrike">
                <a:solidFill>
                  <a:schemeClr val="lt1"/>
                </a:solidFill>
                <a:latin typeface="Arial"/>
                <a:ea typeface="Arial"/>
                <a:cs typeface="Arial"/>
                <a:sym typeface="Arial"/>
              </a:rPr>
              <a:t>Jan 2020 Level-4 Term-I Section A</a:t>
            </a:r>
            <a:endParaRPr sz="1100"/>
          </a:p>
          <a:p>
            <a:pPr indent="0" lvl="0" marL="0" marR="0" rtl="0" algn="ctr">
              <a:spcBef>
                <a:spcPts val="0"/>
              </a:spcBef>
              <a:spcAft>
                <a:spcPts val="0"/>
              </a:spcAft>
              <a:buNone/>
            </a:pPr>
            <a:r>
              <a:rPr b="0" i="0" lang="en" sz="2700" u="none" cap="none" strike="noStrike">
                <a:solidFill>
                  <a:schemeClr val="lt1"/>
                </a:solidFill>
                <a:latin typeface="Arial"/>
                <a:ea typeface="Arial"/>
                <a:cs typeface="Arial"/>
                <a:sym typeface="Arial"/>
              </a:rPr>
              <a:t>Final Project Demonstration</a:t>
            </a:r>
            <a:endParaRPr sz="1100"/>
          </a:p>
        </p:txBody>
      </p:sp>
      <p:sp>
        <p:nvSpPr>
          <p:cNvPr id="64" name="Google Shape;64;p14"/>
          <p:cNvSpPr/>
          <p:nvPr/>
        </p:nvSpPr>
        <p:spPr>
          <a:xfrm>
            <a:off x="0" y="4551218"/>
            <a:ext cx="9144000" cy="592200"/>
          </a:xfrm>
          <a:prstGeom prst="rect">
            <a:avLst/>
          </a:prstGeom>
          <a:solidFill>
            <a:srgbClr val="C00000"/>
          </a:solidFill>
          <a:ln cap="flat" cmpd="sng" w="12700">
            <a:solidFill>
              <a:srgbClr val="147EA6"/>
            </a:solidFill>
            <a:prstDash val="solid"/>
            <a:round/>
            <a:headEnd len="sm" w="sm" type="none"/>
            <a:tailEnd len="sm" w="sm" type="none"/>
          </a:ln>
        </p:spPr>
        <p:txBody>
          <a:bodyPr anchorCtr="0" anchor="ctr" bIns="34275" lIns="68575" spcFirstLastPara="1" rIns="68575" wrap="square" tIns="34275">
            <a:noAutofit/>
          </a:bodyPr>
          <a:lstStyle/>
          <a:p>
            <a:pPr indent="0" lvl="0" marL="2006600" marR="0" rtl="0" algn="l">
              <a:spcBef>
                <a:spcPts val="0"/>
              </a:spcBef>
              <a:spcAft>
                <a:spcPts val="0"/>
              </a:spcAft>
              <a:buNone/>
            </a:pPr>
            <a:r>
              <a:rPr b="0" i="0" lang="en" sz="1800" u="none" cap="none" strike="noStrike">
                <a:solidFill>
                  <a:schemeClr val="lt1"/>
                </a:solidFill>
                <a:latin typeface="Arial"/>
                <a:ea typeface="Arial"/>
                <a:cs typeface="Arial"/>
                <a:sym typeface="Arial"/>
              </a:rPr>
              <a:t>Department of Electrical and Electronics Engineering</a:t>
            </a:r>
            <a:endParaRPr sz="1100"/>
          </a:p>
          <a:p>
            <a:pPr indent="0" lvl="0" marL="2006600" marR="0" rtl="0" algn="l">
              <a:spcBef>
                <a:spcPts val="0"/>
              </a:spcBef>
              <a:spcAft>
                <a:spcPts val="0"/>
              </a:spcAft>
              <a:buNone/>
            </a:pPr>
            <a:r>
              <a:rPr b="0" i="0" lang="en" sz="1800" u="none" cap="none" strike="noStrike">
                <a:solidFill>
                  <a:schemeClr val="lt1"/>
                </a:solidFill>
                <a:latin typeface="Arial"/>
                <a:ea typeface="Arial"/>
                <a:cs typeface="Arial"/>
                <a:sym typeface="Arial"/>
              </a:rPr>
              <a:t>Bangladesh University of Engineering and Technology</a:t>
            </a:r>
            <a:endParaRPr sz="1100"/>
          </a:p>
        </p:txBody>
      </p:sp>
      <p:pic>
        <p:nvPicPr>
          <p:cNvPr id="65" name="Google Shape;65;p14"/>
          <p:cNvPicPr preferRelativeResize="0"/>
          <p:nvPr/>
        </p:nvPicPr>
        <p:blipFill rotWithShape="1">
          <a:blip r:embed="rId2">
            <a:alphaModFix/>
          </a:blip>
          <a:srcRect b="0" l="0" r="84047" t="0"/>
          <a:stretch/>
        </p:blipFill>
        <p:spPr>
          <a:xfrm>
            <a:off x="1371600" y="4592575"/>
            <a:ext cx="595223" cy="550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5"/>
          <p:cNvSpPr txBox="1"/>
          <p:nvPr>
            <p:ph idx="1" type="body"/>
          </p:nvPr>
        </p:nvSpPr>
        <p:spPr>
          <a:xfrm>
            <a:off x="800100" y="1120140"/>
            <a:ext cx="7543800" cy="34062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69" name="Google Shape;69;p15"/>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5"/>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5"/>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72" name="Shape 72"/>
        <p:cNvGrpSpPr/>
        <p:nvPr/>
      </p:nvGrpSpPr>
      <p:grpSpPr>
        <a:xfrm>
          <a:off x="0" y="0"/>
          <a:ext cx="0" cy="0"/>
          <a:chOff x="0" y="0"/>
          <a:chExt cx="0" cy="0"/>
        </a:xfrm>
      </p:grpSpPr>
      <p:grpSp>
        <p:nvGrpSpPr>
          <p:cNvPr id="73" name="Google Shape;73;p16"/>
          <p:cNvGrpSpPr/>
          <p:nvPr/>
        </p:nvGrpSpPr>
        <p:grpSpPr>
          <a:xfrm>
            <a:off x="3937718" y="950797"/>
            <a:ext cx="1268754" cy="483971"/>
            <a:chOff x="5318306" y="1386268"/>
            <a:chExt cx="1567331" cy="645295"/>
          </a:xfrm>
        </p:grpSpPr>
        <p:cxnSp>
          <p:nvCxnSpPr>
            <p:cNvPr id="74" name="Google Shape;74;p16"/>
            <p:cNvCxnSpPr/>
            <p:nvPr/>
          </p:nvCxnSpPr>
          <p:spPr>
            <a:xfrm>
              <a:off x="5318306"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75" name="Google Shape;75;p16"/>
            <p:cNvCxnSpPr/>
            <p:nvPr/>
          </p:nvCxnSpPr>
          <p:spPr>
            <a:xfrm>
              <a:off x="6885637"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76" name="Google Shape;76;p16"/>
            <p:cNvCxnSpPr/>
            <p:nvPr/>
          </p:nvCxnSpPr>
          <p:spPr>
            <a:xfrm>
              <a:off x="5318306" y="2031563"/>
              <a:ext cx="1567200"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77" name="Google Shape;77;p16"/>
          <p:cNvSpPr txBox="1"/>
          <p:nvPr>
            <p:ph type="title"/>
          </p:nvPr>
        </p:nvSpPr>
        <p:spPr>
          <a:xfrm>
            <a:off x="1172717" y="1570732"/>
            <a:ext cx="6803100" cy="1940700"/>
          </a:xfrm>
          <a:prstGeom prst="rect">
            <a:avLst/>
          </a:prstGeom>
          <a:noFill/>
          <a:ln>
            <a:noFill/>
          </a:ln>
        </p:spPr>
        <p:txBody>
          <a:bodyPr anchorCtr="0" anchor="ctr" bIns="34275" lIns="68575" spcFirstLastPara="1" rIns="68575" wrap="square" tIns="34275">
            <a:noAutofit/>
          </a:bodyPr>
          <a:lstStyle>
            <a:lvl1pPr lvl="0" rtl="0" algn="ctr">
              <a:lnSpc>
                <a:spcPct val="83000"/>
              </a:lnSpc>
              <a:spcBef>
                <a:spcPts val="0"/>
              </a:spcBef>
              <a:spcAft>
                <a:spcPts val="0"/>
              </a:spcAft>
              <a:buClr>
                <a:srgbClr val="262626"/>
              </a:buClr>
              <a:buSzPts val="5400"/>
              <a:buFont typeface="Arial"/>
              <a:buNone/>
              <a:defRPr sz="5400" cap="none">
                <a:solidFill>
                  <a:srgbClr val="262626"/>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6"/>
          <p:cNvSpPr txBox="1"/>
          <p:nvPr>
            <p:ph idx="1" type="body"/>
          </p:nvPr>
        </p:nvSpPr>
        <p:spPr>
          <a:xfrm>
            <a:off x="1172718" y="3511547"/>
            <a:ext cx="6803100" cy="3429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00000"/>
              </a:lnSpc>
              <a:spcBef>
                <a:spcPts val="700"/>
              </a:spcBef>
              <a:spcAft>
                <a:spcPts val="0"/>
              </a:spcAft>
              <a:buSzPts val="1200"/>
              <a:buNone/>
              <a:defRPr sz="1200">
                <a:solidFill>
                  <a:schemeClr val="dk1"/>
                </a:solidFill>
              </a:defRPr>
            </a:lvl1pPr>
            <a:lvl2pPr indent="-228600" lvl="1" marL="914400" rtl="0" algn="l">
              <a:lnSpc>
                <a:spcPct val="100000"/>
              </a:lnSpc>
              <a:spcBef>
                <a:spcPts val="400"/>
              </a:spcBef>
              <a:spcAft>
                <a:spcPts val="0"/>
              </a:spcAft>
              <a:buSzPts val="1200"/>
              <a:buNone/>
              <a:defRPr sz="1200">
                <a:solidFill>
                  <a:srgbClr val="888888"/>
                </a:solidFill>
              </a:defRPr>
            </a:lvl2pPr>
            <a:lvl3pPr indent="-228600" lvl="2" marL="1371600" rtl="0" algn="l">
              <a:lnSpc>
                <a:spcPct val="100000"/>
              </a:lnSpc>
              <a:spcBef>
                <a:spcPts val="400"/>
              </a:spcBef>
              <a:spcAft>
                <a:spcPts val="0"/>
              </a:spcAft>
              <a:buSzPts val="1200"/>
              <a:buNone/>
              <a:defRPr sz="1200">
                <a:solidFill>
                  <a:srgbClr val="888888"/>
                </a:solidFill>
              </a:defRPr>
            </a:lvl3pPr>
            <a:lvl4pPr indent="-228600" lvl="3" marL="1828800" rtl="0" algn="l">
              <a:lnSpc>
                <a:spcPct val="100000"/>
              </a:lnSpc>
              <a:spcBef>
                <a:spcPts val="400"/>
              </a:spcBef>
              <a:spcAft>
                <a:spcPts val="0"/>
              </a:spcAft>
              <a:buSzPts val="1100"/>
              <a:buNone/>
              <a:defRPr sz="1100">
                <a:solidFill>
                  <a:srgbClr val="888888"/>
                </a:solidFill>
              </a:defRPr>
            </a:lvl4pPr>
            <a:lvl5pPr indent="-228600" lvl="4" marL="2286000" rtl="0" algn="l">
              <a:lnSpc>
                <a:spcPct val="100000"/>
              </a:lnSpc>
              <a:spcBef>
                <a:spcPts val="400"/>
              </a:spcBef>
              <a:spcAft>
                <a:spcPts val="0"/>
              </a:spcAft>
              <a:buSzPts val="1100"/>
              <a:buNone/>
              <a:defRPr sz="1100">
                <a:solidFill>
                  <a:srgbClr val="888888"/>
                </a:solidFill>
              </a:defRPr>
            </a:lvl5pPr>
            <a:lvl6pPr indent="-228600" lvl="5" marL="2743200" rtl="0" algn="l">
              <a:lnSpc>
                <a:spcPct val="100000"/>
              </a:lnSpc>
              <a:spcBef>
                <a:spcPts val="400"/>
              </a:spcBef>
              <a:spcAft>
                <a:spcPts val="0"/>
              </a:spcAft>
              <a:buSzPts val="1100"/>
              <a:buNone/>
              <a:defRPr sz="1100">
                <a:solidFill>
                  <a:srgbClr val="888888"/>
                </a:solidFill>
              </a:defRPr>
            </a:lvl6pPr>
            <a:lvl7pPr indent="-228600" lvl="6" marL="3200400" rtl="0" algn="l">
              <a:lnSpc>
                <a:spcPct val="100000"/>
              </a:lnSpc>
              <a:spcBef>
                <a:spcPts val="400"/>
              </a:spcBef>
              <a:spcAft>
                <a:spcPts val="0"/>
              </a:spcAft>
              <a:buSzPts val="1100"/>
              <a:buNone/>
              <a:defRPr sz="1100">
                <a:solidFill>
                  <a:srgbClr val="888888"/>
                </a:solidFill>
              </a:defRPr>
            </a:lvl7pPr>
            <a:lvl8pPr indent="-228600" lvl="7" marL="3657600" rtl="0" algn="l">
              <a:lnSpc>
                <a:spcPct val="100000"/>
              </a:lnSpc>
              <a:spcBef>
                <a:spcPts val="400"/>
              </a:spcBef>
              <a:spcAft>
                <a:spcPts val="0"/>
              </a:spcAft>
              <a:buSzPts val="1100"/>
              <a:buNone/>
              <a:defRPr sz="1100">
                <a:solidFill>
                  <a:srgbClr val="888888"/>
                </a:solidFill>
              </a:defRPr>
            </a:lvl8pPr>
            <a:lvl9pPr indent="-228600" lvl="8" marL="4114800" rtl="0" algn="l">
              <a:lnSpc>
                <a:spcPct val="100000"/>
              </a:lnSpc>
              <a:spcBef>
                <a:spcPts val="400"/>
              </a:spcBef>
              <a:spcAft>
                <a:spcPts val="0"/>
              </a:spcAft>
              <a:buSzPts val="1100"/>
              <a:buNone/>
              <a:defRPr sz="1100">
                <a:solidFill>
                  <a:srgbClr val="888888"/>
                </a:solidFill>
              </a:defRPr>
            </a:lvl9pPr>
          </a:lstStyle>
          <a:p/>
        </p:txBody>
      </p:sp>
      <p:sp>
        <p:nvSpPr>
          <p:cNvPr id="79" name="Google Shape;79;p16"/>
          <p:cNvSpPr txBox="1"/>
          <p:nvPr>
            <p:ph idx="10" type="dt"/>
          </p:nvPr>
        </p:nvSpPr>
        <p:spPr>
          <a:xfrm>
            <a:off x="3991356" y="1008376"/>
            <a:ext cx="1165800" cy="3978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sz="1000">
                <a:solidFill>
                  <a:schemeClr val="dk1"/>
                </a:solidFill>
                <a:latin typeface="Arial"/>
                <a:ea typeface="Arial"/>
                <a:cs typeface="Arial"/>
                <a:sym typeface="Aria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6"/>
          <p:cNvSpPr txBox="1"/>
          <p:nvPr>
            <p:ph idx="11" type="ftr"/>
          </p:nvPr>
        </p:nvSpPr>
        <p:spPr>
          <a:xfrm>
            <a:off x="1090165" y="3908295"/>
            <a:ext cx="4430400" cy="171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6"/>
          <p:cNvSpPr txBox="1"/>
          <p:nvPr>
            <p:ph idx="12" type="sldNum"/>
          </p:nvPr>
        </p:nvSpPr>
        <p:spPr>
          <a:xfrm>
            <a:off x="6453378" y="3908295"/>
            <a:ext cx="1584300" cy="1716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7"/>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7"/>
          <p:cNvSpPr txBox="1"/>
          <p:nvPr>
            <p:ph idx="1" type="body"/>
          </p:nvPr>
        </p:nvSpPr>
        <p:spPr>
          <a:xfrm>
            <a:off x="800100" y="1577340"/>
            <a:ext cx="3566100" cy="28119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85" name="Google Shape;85;p17"/>
          <p:cNvSpPr txBox="1"/>
          <p:nvPr>
            <p:ph idx="2" type="body"/>
          </p:nvPr>
        </p:nvSpPr>
        <p:spPr>
          <a:xfrm>
            <a:off x="4777740" y="1577340"/>
            <a:ext cx="3566100" cy="28119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86" name="Google Shape;86;p17"/>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8"/>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18"/>
          <p:cNvSpPr txBox="1"/>
          <p:nvPr>
            <p:ph idx="1" type="body"/>
          </p:nvPr>
        </p:nvSpPr>
        <p:spPr>
          <a:xfrm>
            <a:off x="802386" y="1555750"/>
            <a:ext cx="3566100" cy="480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100000"/>
              </a:lnSpc>
              <a:spcBef>
                <a:spcPts val="0"/>
              </a:spcBef>
              <a:spcAft>
                <a:spcPts val="0"/>
              </a:spcAft>
              <a:buSzPts val="1400"/>
              <a:buNone/>
              <a:defRPr b="0" sz="1400">
                <a:solidFill>
                  <a:schemeClr val="dk2"/>
                </a:solidFill>
                <a:latin typeface="Arial"/>
                <a:ea typeface="Arial"/>
                <a:cs typeface="Arial"/>
                <a:sym typeface="Arial"/>
              </a:defRPr>
            </a:lvl1pPr>
            <a:lvl2pPr indent="-228600" lvl="1" marL="914400" rtl="0" algn="l">
              <a:lnSpc>
                <a:spcPct val="100000"/>
              </a:lnSpc>
              <a:spcBef>
                <a:spcPts val="400"/>
              </a:spcBef>
              <a:spcAft>
                <a:spcPts val="0"/>
              </a:spcAft>
              <a:buSzPts val="1400"/>
              <a:buNone/>
              <a:defRPr b="1" sz="1400"/>
            </a:lvl2pPr>
            <a:lvl3pPr indent="-228600" lvl="2" marL="1371600" rtl="0" algn="l">
              <a:lnSpc>
                <a:spcPct val="100000"/>
              </a:lnSpc>
              <a:spcBef>
                <a:spcPts val="400"/>
              </a:spcBef>
              <a:spcAft>
                <a:spcPts val="0"/>
              </a:spcAft>
              <a:buSzPts val="1400"/>
              <a:buNone/>
              <a:defRPr b="1" sz="1400"/>
            </a:lvl3pPr>
            <a:lvl4pPr indent="-228600" lvl="3" marL="1828800" rtl="0" algn="l">
              <a:lnSpc>
                <a:spcPct val="100000"/>
              </a:lnSpc>
              <a:spcBef>
                <a:spcPts val="400"/>
              </a:spcBef>
              <a:spcAft>
                <a:spcPts val="0"/>
              </a:spcAft>
              <a:buSzPts val="1200"/>
              <a:buNone/>
              <a:defRPr b="1" sz="1200"/>
            </a:lvl4pPr>
            <a:lvl5pPr indent="-228600" lvl="4" marL="2286000" rtl="0" algn="l">
              <a:lnSpc>
                <a:spcPct val="100000"/>
              </a:lnSpc>
              <a:spcBef>
                <a:spcPts val="400"/>
              </a:spcBef>
              <a:spcAft>
                <a:spcPts val="0"/>
              </a:spcAft>
              <a:buSzPts val="1200"/>
              <a:buNone/>
              <a:defRPr b="1" sz="1200"/>
            </a:lvl5pPr>
            <a:lvl6pPr indent="-228600" lvl="5" marL="2743200" rtl="0" algn="l">
              <a:lnSpc>
                <a:spcPct val="100000"/>
              </a:lnSpc>
              <a:spcBef>
                <a:spcPts val="400"/>
              </a:spcBef>
              <a:spcAft>
                <a:spcPts val="0"/>
              </a:spcAft>
              <a:buSzPts val="1200"/>
              <a:buNone/>
              <a:defRPr b="1" sz="1200"/>
            </a:lvl6pPr>
            <a:lvl7pPr indent="-228600" lvl="6" marL="3200400" rtl="0" algn="l">
              <a:lnSpc>
                <a:spcPct val="100000"/>
              </a:lnSpc>
              <a:spcBef>
                <a:spcPts val="400"/>
              </a:spcBef>
              <a:spcAft>
                <a:spcPts val="0"/>
              </a:spcAft>
              <a:buSzPts val="1200"/>
              <a:buNone/>
              <a:defRPr b="1" sz="1200"/>
            </a:lvl7pPr>
            <a:lvl8pPr indent="-228600" lvl="7" marL="3657600" rtl="0" algn="l">
              <a:lnSpc>
                <a:spcPct val="100000"/>
              </a:lnSpc>
              <a:spcBef>
                <a:spcPts val="400"/>
              </a:spcBef>
              <a:spcAft>
                <a:spcPts val="0"/>
              </a:spcAft>
              <a:buSzPts val="1200"/>
              <a:buNone/>
              <a:defRPr b="1" sz="1200"/>
            </a:lvl8pPr>
            <a:lvl9pPr indent="-228600" lvl="8" marL="4114800" rtl="0" algn="l">
              <a:lnSpc>
                <a:spcPct val="100000"/>
              </a:lnSpc>
              <a:spcBef>
                <a:spcPts val="400"/>
              </a:spcBef>
              <a:spcAft>
                <a:spcPts val="0"/>
              </a:spcAft>
              <a:buSzPts val="1200"/>
              <a:buNone/>
              <a:defRPr b="1" sz="1200"/>
            </a:lvl9pPr>
          </a:lstStyle>
          <a:p/>
        </p:txBody>
      </p:sp>
      <p:sp>
        <p:nvSpPr>
          <p:cNvPr id="92" name="Google Shape;92;p18"/>
          <p:cNvSpPr txBox="1"/>
          <p:nvPr>
            <p:ph idx="2" type="body"/>
          </p:nvPr>
        </p:nvSpPr>
        <p:spPr>
          <a:xfrm>
            <a:off x="802386" y="2066924"/>
            <a:ext cx="3566100" cy="24003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93" name="Google Shape;93;p18"/>
          <p:cNvSpPr txBox="1"/>
          <p:nvPr>
            <p:ph idx="3" type="body"/>
          </p:nvPr>
        </p:nvSpPr>
        <p:spPr>
          <a:xfrm>
            <a:off x="4780026" y="1555750"/>
            <a:ext cx="3566100" cy="480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100000"/>
              </a:lnSpc>
              <a:spcBef>
                <a:spcPts val="0"/>
              </a:spcBef>
              <a:spcAft>
                <a:spcPts val="0"/>
              </a:spcAft>
              <a:buSzPts val="1400"/>
              <a:buNone/>
              <a:defRPr b="0" sz="1400">
                <a:solidFill>
                  <a:schemeClr val="dk2"/>
                </a:solidFill>
              </a:defRPr>
            </a:lvl1pPr>
            <a:lvl2pPr indent="-228600" lvl="1" marL="914400" rtl="0" algn="l">
              <a:lnSpc>
                <a:spcPct val="100000"/>
              </a:lnSpc>
              <a:spcBef>
                <a:spcPts val="400"/>
              </a:spcBef>
              <a:spcAft>
                <a:spcPts val="0"/>
              </a:spcAft>
              <a:buSzPts val="1400"/>
              <a:buNone/>
              <a:defRPr b="1" sz="1400"/>
            </a:lvl2pPr>
            <a:lvl3pPr indent="-228600" lvl="2" marL="1371600" rtl="0" algn="l">
              <a:lnSpc>
                <a:spcPct val="100000"/>
              </a:lnSpc>
              <a:spcBef>
                <a:spcPts val="400"/>
              </a:spcBef>
              <a:spcAft>
                <a:spcPts val="0"/>
              </a:spcAft>
              <a:buSzPts val="1400"/>
              <a:buNone/>
              <a:defRPr b="1" sz="1400"/>
            </a:lvl3pPr>
            <a:lvl4pPr indent="-228600" lvl="3" marL="1828800" rtl="0" algn="l">
              <a:lnSpc>
                <a:spcPct val="100000"/>
              </a:lnSpc>
              <a:spcBef>
                <a:spcPts val="400"/>
              </a:spcBef>
              <a:spcAft>
                <a:spcPts val="0"/>
              </a:spcAft>
              <a:buSzPts val="1200"/>
              <a:buNone/>
              <a:defRPr b="1" sz="1200"/>
            </a:lvl4pPr>
            <a:lvl5pPr indent="-228600" lvl="4" marL="2286000" rtl="0" algn="l">
              <a:lnSpc>
                <a:spcPct val="100000"/>
              </a:lnSpc>
              <a:spcBef>
                <a:spcPts val="400"/>
              </a:spcBef>
              <a:spcAft>
                <a:spcPts val="0"/>
              </a:spcAft>
              <a:buSzPts val="1200"/>
              <a:buNone/>
              <a:defRPr b="1" sz="1200"/>
            </a:lvl5pPr>
            <a:lvl6pPr indent="-228600" lvl="5" marL="2743200" rtl="0" algn="l">
              <a:lnSpc>
                <a:spcPct val="100000"/>
              </a:lnSpc>
              <a:spcBef>
                <a:spcPts val="400"/>
              </a:spcBef>
              <a:spcAft>
                <a:spcPts val="0"/>
              </a:spcAft>
              <a:buSzPts val="1200"/>
              <a:buNone/>
              <a:defRPr b="1" sz="1200"/>
            </a:lvl6pPr>
            <a:lvl7pPr indent="-228600" lvl="6" marL="3200400" rtl="0" algn="l">
              <a:lnSpc>
                <a:spcPct val="100000"/>
              </a:lnSpc>
              <a:spcBef>
                <a:spcPts val="400"/>
              </a:spcBef>
              <a:spcAft>
                <a:spcPts val="0"/>
              </a:spcAft>
              <a:buSzPts val="1200"/>
              <a:buNone/>
              <a:defRPr b="1" sz="1200"/>
            </a:lvl7pPr>
            <a:lvl8pPr indent="-228600" lvl="7" marL="3657600" rtl="0" algn="l">
              <a:lnSpc>
                <a:spcPct val="100000"/>
              </a:lnSpc>
              <a:spcBef>
                <a:spcPts val="400"/>
              </a:spcBef>
              <a:spcAft>
                <a:spcPts val="0"/>
              </a:spcAft>
              <a:buSzPts val="1200"/>
              <a:buNone/>
              <a:defRPr b="1" sz="1200"/>
            </a:lvl8pPr>
            <a:lvl9pPr indent="-228600" lvl="8" marL="4114800" rtl="0" algn="l">
              <a:lnSpc>
                <a:spcPct val="100000"/>
              </a:lnSpc>
              <a:spcBef>
                <a:spcPts val="400"/>
              </a:spcBef>
              <a:spcAft>
                <a:spcPts val="0"/>
              </a:spcAft>
              <a:buSzPts val="1200"/>
              <a:buNone/>
              <a:defRPr b="1" sz="1200"/>
            </a:lvl9pPr>
          </a:lstStyle>
          <a:p/>
        </p:txBody>
      </p:sp>
      <p:sp>
        <p:nvSpPr>
          <p:cNvPr id="94" name="Google Shape;94;p18"/>
          <p:cNvSpPr txBox="1"/>
          <p:nvPr>
            <p:ph idx="4" type="body"/>
          </p:nvPr>
        </p:nvSpPr>
        <p:spPr>
          <a:xfrm>
            <a:off x="4780026" y="2067436"/>
            <a:ext cx="3566100" cy="24003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95" name="Google Shape;95;p18"/>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8"/>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9"/>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9"/>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38344" y="4842892"/>
            <a:ext cx="9144000" cy="309900"/>
          </a:xfrm>
          <a:prstGeom prst="rect">
            <a:avLst/>
          </a:prstGeom>
          <a:solidFill>
            <a:srgbClr val="C00000"/>
          </a:solidFill>
          <a:ln cap="flat" cmpd="sng" w="12700">
            <a:solidFill>
              <a:srgbClr val="147EA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 name="Google Shape;52;p13"/>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262626"/>
              </a:buClr>
              <a:buSzPts val="3300"/>
              <a:buFont typeface="Arial"/>
              <a:buNone/>
              <a:defRPr b="0" i="0" sz="3300" u="none" cap="none" strike="noStrike">
                <a:solidFill>
                  <a:srgbClr val="262626"/>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3"/>
          <p:cNvSpPr txBox="1"/>
          <p:nvPr>
            <p:ph idx="1" type="body"/>
          </p:nvPr>
        </p:nvSpPr>
        <p:spPr>
          <a:xfrm>
            <a:off x="800100" y="1120140"/>
            <a:ext cx="7543800" cy="34062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100000"/>
              </a:lnSpc>
              <a:spcBef>
                <a:spcPts val="700"/>
              </a:spcBef>
              <a:spcAft>
                <a:spcPts val="0"/>
              </a:spcAft>
              <a:buClr>
                <a:srgbClr val="262626"/>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rgbClr val="262626"/>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4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4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100000"/>
              </a:lnSpc>
              <a:spcBef>
                <a:spcPts val="400"/>
              </a:spcBef>
              <a:spcAft>
                <a:spcPts val="0"/>
              </a:spcAft>
              <a:buClr>
                <a:srgbClr val="262626"/>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400"/>
              </a:spcBef>
              <a:spcAft>
                <a:spcPts val="0"/>
              </a:spcAft>
              <a:buClr>
                <a:srgbClr val="262626"/>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400"/>
              </a:spcBef>
              <a:spcAft>
                <a:spcPts val="0"/>
              </a:spcAft>
              <a:buClr>
                <a:srgbClr val="262626"/>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400"/>
              </a:spcBef>
              <a:spcAft>
                <a:spcPts val="0"/>
              </a:spcAft>
              <a:buClr>
                <a:srgbClr val="262626"/>
              </a:buClr>
              <a:buSzPts val="1100"/>
              <a:buFont typeface="Arial"/>
              <a:buChar char="◦"/>
              <a:defRPr b="0" i="0" sz="1100" u="none" cap="none" strike="noStrike">
                <a:solidFill>
                  <a:schemeClr val="dk1"/>
                </a:solidFill>
                <a:latin typeface="Arial"/>
                <a:ea typeface="Arial"/>
                <a:cs typeface="Arial"/>
                <a:sym typeface="Arial"/>
              </a:defRPr>
            </a:lvl9pPr>
          </a:lstStyle>
          <a:p/>
        </p:txBody>
      </p:sp>
      <p:sp>
        <p:nvSpPr>
          <p:cNvPr id="54" name="Google Shape;54;p13"/>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1" i="0" sz="1100" u="none" cap="none" strike="noStrike">
                <a:solidFill>
                  <a:schemeClr val="lt1"/>
                </a:solidFill>
                <a:latin typeface="Arial"/>
                <a:ea typeface="Arial"/>
                <a:cs typeface="Arial"/>
                <a:sym typeface="Arial"/>
              </a:defRPr>
            </a:lvl1pPr>
            <a:lvl2pPr indent="0" lvl="1" marL="0" marR="0" rtl="0" algn="r">
              <a:spcBef>
                <a:spcPts val="0"/>
              </a:spcBef>
              <a:buNone/>
              <a:defRPr b="1" i="0" sz="1100" u="none" cap="none" strike="noStrike">
                <a:solidFill>
                  <a:schemeClr val="lt1"/>
                </a:solidFill>
                <a:latin typeface="Arial"/>
                <a:ea typeface="Arial"/>
                <a:cs typeface="Arial"/>
                <a:sym typeface="Arial"/>
              </a:defRPr>
            </a:lvl2pPr>
            <a:lvl3pPr indent="0" lvl="2" marL="0" marR="0" rtl="0" algn="r">
              <a:spcBef>
                <a:spcPts val="0"/>
              </a:spcBef>
              <a:buNone/>
              <a:defRPr b="1" i="0" sz="1100" u="none" cap="none" strike="noStrike">
                <a:solidFill>
                  <a:schemeClr val="lt1"/>
                </a:solidFill>
                <a:latin typeface="Arial"/>
                <a:ea typeface="Arial"/>
                <a:cs typeface="Arial"/>
                <a:sym typeface="Arial"/>
              </a:defRPr>
            </a:lvl3pPr>
            <a:lvl4pPr indent="0" lvl="3" marL="0" marR="0" rtl="0" algn="r">
              <a:spcBef>
                <a:spcPts val="0"/>
              </a:spcBef>
              <a:buNone/>
              <a:defRPr b="1" i="0" sz="1100" u="none" cap="none" strike="noStrike">
                <a:solidFill>
                  <a:schemeClr val="lt1"/>
                </a:solidFill>
                <a:latin typeface="Arial"/>
                <a:ea typeface="Arial"/>
                <a:cs typeface="Arial"/>
                <a:sym typeface="Arial"/>
              </a:defRPr>
            </a:lvl4pPr>
            <a:lvl5pPr indent="0" lvl="4" marL="0" marR="0" rtl="0" algn="r">
              <a:spcBef>
                <a:spcPts val="0"/>
              </a:spcBef>
              <a:buNone/>
              <a:defRPr b="1" i="0" sz="1100" u="none" cap="none" strike="noStrike">
                <a:solidFill>
                  <a:schemeClr val="lt1"/>
                </a:solidFill>
                <a:latin typeface="Arial"/>
                <a:ea typeface="Arial"/>
                <a:cs typeface="Arial"/>
                <a:sym typeface="Arial"/>
              </a:defRPr>
            </a:lvl5pPr>
            <a:lvl6pPr indent="0" lvl="5" marL="0" marR="0" rtl="0" algn="r">
              <a:spcBef>
                <a:spcPts val="0"/>
              </a:spcBef>
              <a:buNone/>
              <a:defRPr b="1" i="0" sz="1100" u="none" cap="none" strike="noStrike">
                <a:solidFill>
                  <a:schemeClr val="lt1"/>
                </a:solidFill>
                <a:latin typeface="Arial"/>
                <a:ea typeface="Arial"/>
                <a:cs typeface="Arial"/>
                <a:sym typeface="Arial"/>
              </a:defRPr>
            </a:lvl6pPr>
            <a:lvl7pPr indent="0" lvl="6" marL="0" marR="0" rtl="0" algn="r">
              <a:spcBef>
                <a:spcPts val="0"/>
              </a:spcBef>
              <a:buNone/>
              <a:defRPr b="1" i="0" sz="1100" u="none" cap="none" strike="noStrike">
                <a:solidFill>
                  <a:schemeClr val="lt1"/>
                </a:solidFill>
                <a:latin typeface="Arial"/>
                <a:ea typeface="Arial"/>
                <a:cs typeface="Arial"/>
                <a:sym typeface="Arial"/>
              </a:defRPr>
            </a:lvl7pPr>
            <a:lvl8pPr indent="0" lvl="7" marL="0" marR="0" rtl="0" algn="r">
              <a:spcBef>
                <a:spcPts val="0"/>
              </a:spcBef>
              <a:buNone/>
              <a:defRPr b="1" i="0" sz="1100" u="none" cap="none" strike="noStrike">
                <a:solidFill>
                  <a:schemeClr val="lt1"/>
                </a:solidFill>
                <a:latin typeface="Arial"/>
                <a:ea typeface="Arial"/>
                <a:cs typeface="Arial"/>
                <a:sym typeface="Arial"/>
              </a:defRPr>
            </a:lvl8pPr>
            <a:lvl9pPr indent="0" lvl="8" marL="0" marR="0" rtl="0" algn="r">
              <a:spcBef>
                <a:spcPts val="0"/>
              </a:spcBef>
              <a:buNone/>
              <a:defRPr b="1"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rotWithShape="1">
          <a:blip r:embed="rId1">
            <a:alphaModFix/>
          </a:blip>
          <a:srcRect b="0" l="0" r="84047" t="0"/>
          <a:stretch/>
        </p:blipFill>
        <p:spPr>
          <a:xfrm>
            <a:off x="38344" y="4842892"/>
            <a:ext cx="286021" cy="264734"/>
          </a:xfrm>
          <a:prstGeom prst="rect">
            <a:avLst/>
          </a:prstGeom>
          <a:noFill/>
          <a:ln>
            <a:noFill/>
          </a:ln>
        </p:spPr>
      </p:pic>
      <p:sp>
        <p:nvSpPr>
          <p:cNvPr id="56" name="Google Shape;56;p13"/>
          <p:cNvSpPr txBox="1"/>
          <p:nvPr>
            <p:ph idx="10" type="dt"/>
          </p:nvPr>
        </p:nvSpPr>
        <p:spPr>
          <a:xfrm>
            <a:off x="324364" y="4876228"/>
            <a:ext cx="3690300" cy="2955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7" name="Google Shape;57;p13"/>
          <p:cNvSpPr txBox="1"/>
          <p:nvPr>
            <p:ph idx="11" type="ftr"/>
          </p:nvPr>
        </p:nvSpPr>
        <p:spPr>
          <a:xfrm>
            <a:off x="4014788" y="4861941"/>
            <a:ext cx="4543500" cy="2817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5.jp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instructables.com/Esay-IoT-Weather-Station-With-Multiple-Sensors/" TargetMode="External"/><Relationship Id="rId4" Type="http://schemas.openxmlformats.org/officeDocument/2006/relationships/hyperlink" Target="https://www.theengineeringprojects.com/2018/07/rain-sensor-library-for-proteus.html?fbclid=IwAR2edI7tgtulZPBXtBUD5DgVVg0YkzwnXzOCDkp3H2i2BOplUq6G7m501Lo" TargetMode="External"/><Relationship Id="rId5" Type="http://schemas.openxmlformats.org/officeDocument/2006/relationships/hyperlink" Target="https://www.mouser.com/datasheet/2/758/DHT11-Technical-Data-Sheet-Translated-Version-1143054.pdf" TargetMode="External"/><Relationship Id="rId6" Type="http://schemas.openxmlformats.org/officeDocument/2006/relationships/hyperlink" Target="https://www.arduino.cc/reference/en/libraries/blynk/" TargetMode="External"/><Relationship Id="rId7" Type="http://schemas.openxmlformats.org/officeDocument/2006/relationships/hyperlink" Target="https://www.st.com/en/microcontrollers-microprocessors/stm32f103c6.html" TargetMode="External"/><Relationship Id="rId8" Type="http://schemas.openxmlformats.org/officeDocument/2006/relationships/hyperlink" Target="https://www.youtube.com/watch?v=-lcrrRrKdFg&amp;list=PLfIJKC1ud8gga7xeUUJ-bRUbeChfTOOB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instructables.com/Esay-IoT-Weather-Station-With-Multiple-Sensors/" TargetMode="External"/><Relationship Id="rId4" Type="http://schemas.openxmlformats.org/officeDocument/2006/relationships/hyperlink" Target="https://www.theengineeringprojects.com/2018/07/rain-sensor-library-for-proteus.html?fbclid=IwAR2edI7tgtulZPBXtBUD5DgVVg0YkzwnXzOCDkp3H2i2BOplUq6G7m501Lo" TargetMode="External"/><Relationship Id="rId5" Type="http://schemas.openxmlformats.org/officeDocument/2006/relationships/hyperlink" Target="https://www.mouser.com/datasheet/2/758/DHT11-Technical-Data-Sheet-Translated-Version-1143054.pdf" TargetMode="External"/><Relationship Id="rId6" Type="http://schemas.openxmlformats.org/officeDocument/2006/relationships/hyperlink" Target="https://www.arduino.cc/reference/en/libraries/blynk/" TargetMode="External"/><Relationship Id="rId7" Type="http://schemas.openxmlformats.org/officeDocument/2006/relationships/hyperlink" Target="https://www.st.com/en/microcontrollers-microprocessors/stm32f103c6.html" TargetMode="External"/><Relationship Id="rId8" Type="http://schemas.openxmlformats.org/officeDocument/2006/relationships/hyperlink" Target="https://www.youtube.com/watch?v=-lcrrRrKdFg&amp;list=PLfIJKC1ud8gga7xeUUJ-bRUbeChfTOOB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1328955" y="1331983"/>
            <a:ext cx="6801439" cy="1185304"/>
          </a:xfrm>
          <a:prstGeom prst="rect">
            <a:avLst/>
          </a:prstGeom>
          <a:noFill/>
          <a:ln>
            <a:noFill/>
          </a:ln>
        </p:spPr>
        <p:txBody>
          <a:bodyPr anchorCtr="0" anchor="ctr" bIns="34275" lIns="68575" spcFirstLastPara="1" rIns="68575" wrap="square" tIns="34275">
            <a:noAutofit/>
          </a:bodyPr>
          <a:lstStyle/>
          <a:p>
            <a:pPr indent="0" lvl="0" marL="0" rtl="0" algn="ctr">
              <a:lnSpc>
                <a:spcPct val="83000"/>
              </a:lnSpc>
              <a:spcBef>
                <a:spcPts val="0"/>
              </a:spcBef>
              <a:spcAft>
                <a:spcPts val="0"/>
              </a:spcAft>
              <a:buClr>
                <a:srgbClr val="262626"/>
              </a:buClr>
              <a:buSzPts val="4100"/>
              <a:buFont typeface="Arial"/>
              <a:buNone/>
            </a:pPr>
            <a:r>
              <a:rPr lang="en" sz="4100"/>
              <a:t>IOT Weather Sensor</a:t>
            </a:r>
            <a:endParaRPr sz="1100"/>
          </a:p>
        </p:txBody>
      </p:sp>
      <p:sp>
        <p:nvSpPr>
          <p:cNvPr id="112" name="Google Shape;112;p21"/>
          <p:cNvSpPr txBox="1"/>
          <p:nvPr>
            <p:ph idx="1" type="subTitle"/>
          </p:nvPr>
        </p:nvSpPr>
        <p:spPr>
          <a:xfrm>
            <a:off x="1118381" y="3994624"/>
            <a:ext cx="1762856" cy="664074"/>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900"/>
              <a:buNone/>
            </a:pPr>
            <a:r>
              <a:rPr lang="en" sz="900"/>
              <a:t>Ataher Sams</a:t>
            </a:r>
            <a:endParaRPr sz="1100"/>
          </a:p>
          <a:p>
            <a:pPr indent="0" lvl="0" marL="0" rtl="0" algn="ctr">
              <a:lnSpc>
                <a:spcPct val="100000"/>
              </a:lnSpc>
              <a:spcBef>
                <a:spcPts val="0"/>
              </a:spcBef>
              <a:spcAft>
                <a:spcPts val="0"/>
              </a:spcAft>
              <a:buSzPts val="1500"/>
              <a:buNone/>
            </a:pPr>
            <a:r>
              <a:rPr lang="en" sz="1500"/>
              <a:t>1606105</a:t>
            </a:r>
            <a:endParaRPr sz="1100"/>
          </a:p>
        </p:txBody>
      </p:sp>
      <p:sp>
        <p:nvSpPr>
          <p:cNvPr id="113" name="Google Shape;113;p21"/>
          <p:cNvSpPr txBox="1"/>
          <p:nvPr/>
        </p:nvSpPr>
        <p:spPr>
          <a:xfrm>
            <a:off x="2897943" y="3994624"/>
            <a:ext cx="1762856" cy="664074"/>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Clr>
                <a:srgbClr val="262626"/>
              </a:buClr>
              <a:buSzPts val="900"/>
              <a:buFont typeface="Arial"/>
              <a:buNone/>
            </a:pPr>
            <a:r>
              <a:rPr lang="en" sz="900">
                <a:solidFill>
                  <a:schemeClr val="dk1"/>
                </a:solidFill>
              </a:rPr>
              <a:t>Rifat Bin Rashid</a:t>
            </a:r>
            <a:endParaRPr sz="1100"/>
          </a:p>
          <a:p>
            <a:pPr indent="0" lvl="0" marL="0" marR="0" rtl="0" algn="ctr">
              <a:lnSpc>
                <a:spcPct val="100000"/>
              </a:lnSpc>
              <a:spcBef>
                <a:spcPts val="0"/>
              </a:spcBef>
              <a:spcAft>
                <a:spcPts val="0"/>
              </a:spcAft>
              <a:buClr>
                <a:srgbClr val="262626"/>
              </a:buClr>
              <a:buSzPts val="1500"/>
              <a:buFont typeface="Arial"/>
              <a:buNone/>
            </a:pPr>
            <a:r>
              <a:rPr b="0" i="0" lang="en" sz="1500" u="none" cap="none" strike="noStrike">
                <a:solidFill>
                  <a:schemeClr val="dk1"/>
                </a:solidFill>
                <a:latin typeface="Arial"/>
                <a:ea typeface="Arial"/>
                <a:cs typeface="Arial"/>
                <a:sym typeface="Arial"/>
              </a:rPr>
              <a:t>1606</a:t>
            </a:r>
            <a:r>
              <a:rPr lang="en" sz="1500">
                <a:solidFill>
                  <a:schemeClr val="dk1"/>
                </a:solidFill>
              </a:rPr>
              <a:t>117</a:t>
            </a:r>
            <a:endParaRPr b="0" i="0" sz="1500" u="none" cap="none" strike="noStrike">
              <a:solidFill>
                <a:schemeClr val="dk1"/>
              </a:solidFill>
              <a:latin typeface="Arial"/>
              <a:ea typeface="Arial"/>
              <a:cs typeface="Arial"/>
              <a:sym typeface="Arial"/>
            </a:endParaRPr>
          </a:p>
        </p:txBody>
      </p:sp>
      <p:sp>
        <p:nvSpPr>
          <p:cNvPr id="114" name="Google Shape;114;p21"/>
          <p:cNvSpPr txBox="1"/>
          <p:nvPr/>
        </p:nvSpPr>
        <p:spPr>
          <a:xfrm>
            <a:off x="4587832" y="3999900"/>
            <a:ext cx="1762856" cy="664074"/>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Clr>
                <a:srgbClr val="262626"/>
              </a:buClr>
              <a:buSzPts val="900"/>
              <a:buFont typeface="Arial"/>
              <a:buNone/>
            </a:pPr>
            <a:r>
              <a:rPr lang="en" sz="900">
                <a:solidFill>
                  <a:schemeClr val="dk1"/>
                </a:solidFill>
              </a:rPr>
              <a:t>Md. Tanvir Raihan</a:t>
            </a:r>
            <a:endParaRPr sz="1100"/>
          </a:p>
          <a:p>
            <a:pPr indent="0" lvl="0" marL="0" marR="0" rtl="0" algn="ctr">
              <a:lnSpc>
                <a:spcPct val="100000"/>
              </a:lnSpc>
              <a:spcBef>
                <a:spcPts val="0"/>
              </a:spcBef>
              <a:spcAft>
                <a:spcPts val="0"/>
              </a:spcAft>
              <a:buClr>
                <a:srgbClr val="262626"/>
              </a:buClr>
              <a:buSzPts val="1500"/>
              <a:buFont typeface="Arial"/>
              <a:buNone/>
            </a:pPr>
            <a:r>
              <a:rPr b="0" i="0" lang="en" sz="1500" u="none" cap="none" strike="noStrike">
                <a:solidFill>
                  <a:schemeClr val="dk1"/>
                </a:solidFill>
                <a:latin typeface="Arial"/>
                <a:ea typeface="Arial"/>
                <a:cs typeface="Arial"/>
                <a:sym typeface="Arial"/>
              </a:rPr>
              <a:t>1606</a:t>
            </a:r>
            <a:r>
              <a:rPr lang="en" sz="1500">
                <a:solidFill>
                  <a:schemeClr val="dk1"/>
                </a:solidFill>
              </a:rPr>
              <a:t>118</a:t>
            </a:r>
            <a:endParaRPr b="0" i="0" sz="1500" u="none" cap="none" strike="noStrike">
              <a:solidFill>
                <a:schemeClr val="dk1"/>
              </a:solidFill>
              <a:latin typeface="Arial"/>
              <a:ea typeface="Arial"/>
              <a:cs typeface="Arial"/>
              <a:sym typeface="Arial"/>
            </a:endParaRPr>
          </a:p>
        </p:txBody>
      </p:sp>
      <p:sp>
        <p:nvSpPr>
          <p:cNvPr id="115" name="Google Shape;115;p21"/>
          <p:cNvSpPr txBox="1"/>
          <p:nvPr/>
        </p:nvSpPr>
        <p:spPr>
          <a:xfrm>
            <a:off x="6367538" y="3992813"/>
            <a:ext cx="1762856" cy="664074"/>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Clr>
                <a:srgbClr val="262626"/>
              </a:buClr>
              <a:buSzPts val="900"/>
              <a:buFont typeface="Arial"/>
              <a:buNone/>
            </a:pPr>
            <a:r>
              <a:rPr lang="en" sz="900">
                <a:solidFill>
                  <a:schemeClr val="dk1"/>
                </a:solidFill>
              </a:rPr>
              <a:t>Sabit MD Abdal</a:t>
            </a:r>
            <a:endParaRPr sz="1100"/>
          </a:p>
          <a:p>
            <a:pPr indent="0" lvl="0" marL="0" marR="0" rtl="0" algn="ctr">
              <a:lnSpc>
                <a:spcPct val="100000"/>
              </a:lnSpc>
              <a:spcBef>
                <a:spcPts val="0"/>
              </a:spcBef>
              <a:spcAft>
                <a:spcPts val="0"/>
              </a:spcAft>
              <a:buClr>
                <a:srgbClr val="262626"/>
              </a:buClr>
              <a:buSzPts val="1500"/>
              <a:buFont typeface="Arial"/>
              <a:buNone/>
            </a:pPr>
            <a:r>
              <a:rPr b="0" i="0" lang="en" sz="1500" u="none" cap="none" strike="noStrike">
                <a:solidFill>
                  <a:schemeClr val="dk1"/>
                </a:solidFill>
                <a:latin typeface="Arial"/>
                <a:ea typeface="Arial"/>
                <a:cs typeface="Arial"/>
                <a:sym typeface="Arial"/>
              </a:rPr>
              <a:t>1606</a:t>
            </a:r>
            <a:r>
              <a:rPr lang="en" sz="1500">
                <a:solidFill>
                  <a:schemeClr val="dk1"/>
                </a:solidFill>
              </a:rPr>
              <a:t>119</a:t>
            </a:r>
            <a:endParaRPr b="0" i="0" sz="1500" u="none" cap="none" strike="noStrike">
              <a:solidFill>
                <a:schemeClr val="dk1"/>
              </a:solidFill>
              <a:latin typeface="Arial"/>
              <a:ea typeface="Arial"/>
              <a:cs typeface="Arial"/>
              <a:sym typeface="Arial"/>
            </a:endParaRPr>
          </a:p>
        </p:txBody>
      </p:sp>
      <p:sp>
        <p:nvSpPr>
          <p:cNvPr id="116" name="Google Shape;116;p21"/>
          <p:cNvSpPr txBox="1"/>
          <p:nvPr/>
        </p:nvSpPr>
        <p:spPr>
          <a:xfrm>
            <a:off x="3635946" y="2239640"/>
            <a:ext cx="2275200" cy="664200"/>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Clr>
                <a:srgbClr val="262626"/>
              </a:buClr>
              <a:buSzPts val="1200"/>
              <a:buFont typeface="Arial"/>
              <a:buNone/>
            </a:pPr>
            <a:r>
              <a:rPr b="0" i="0" lang="en" sz="1200" u="none" cap="small" strike="noStrike">
                <a:solidFill>
                  <a:schemeClr val="dk1"/>
                </a:solidFill>
                <a:latin typeface="Arial"/>
                <a:ea typeface="Arial"/>
                <a:cs typeface="Arial"/>
                <a:sym typeface="Arial"/>
              </a:rPr>
              <a:t>Submitted by – Group </a:t>
            </a:r>
            <a:r>
              <a:rPr lang="en" sz="1200" cap="small">
                <a:solidFill>
                  <a:schemeClr val="dk1"/>
                </a:solidFill>
              </a:rPr>
              <a:t>B2.7</a:t>
            </a:r>
            <a:endParaRPr b="0" i="0" sz="2100" u="none" cap="small" strike="noStrike">
              <a:solidFill>
                <a:schemeClr val="dk1"/>
              </a:solidFill>
              <a:latin typeface="Arial"/>
              <a:ea typeface="Arial"/>
              <a:cs typeface="Arial"/>
              <a:sym typeface="Arial"/>
            </a:endParaRPr>
          </a:p>
        </p:txBody>
      </p:sp>
      <p:sp>
        <p:nvSpPr>
          <p:cNvPr id="117" name="Google Shape;117;p21"/>
          <p:cNvSpPr txBox="1"/>
          <p:nvPr>
            <p:ph idx="12" type="sldNum"/>
          </p:nvPr>
        </p:nvSpPr>
        <p:spPr>
          <a:xfrm>
            <a:off x="6455189" y="4223385"/>
            <a:ext cx="1583911" cy="17145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18" name="Google Shape;118;p21"/>
          <p:cNvPicPr preferRelativeResize="0"/>
          <p:nvPr/>
        </p:nvPicPr>
        <p:blipFill>
          <a:blip r:embed="rId3">
            <a:alphaModFix/>
          </a:blip>
          <a:stretch>
            <a:fillRect/>
          </a:stretch>
        </p:blipFill>
        <p:spPr>
          <a:xfrm>
            <a:off x="1521963" y="2985225"/>
            <a:ext cx="955702" cy="1007600"/>
          </a:xfrm>
          <a:prstGeom prst="rect">
            <a:avLst/>
          </a:prstGeom>
          <a:noFill/>
          <a:ln>
            <a:noFill/>
          </a:ln>
        </p:spPr>
      </p:pic>
      <p:pic>
        <p:nvPicPr>
          <p:cNvPr id="119" name="Google Shape;119;p21"/>
          <p:cNvPicPr preferRelativeResize="0"/>
          <p:nvPr/>
        </p:nvPicPr>
        <p:blipFill>
          <a:blip r:embed="rId4">
            <a:alphaModFix/>
          </a:blip>
          <a:stretch>
            <a:fillRect/>
          </a:stretch>
        </p:blipFill>
        <p:spPr>
          <a:xfrm>
            <a:off x="3301525" y="2992300"/>
            <a:ext cx="955700" cy="1007600"/>
          </a:xfrm>
          <a:prstGeom prst="rect">
            <a:avLst/>
          </a:prstGeom>
          <a:noFill/>
          <a:ln>
            <a:noFill/>
          </a:ln>
        </p:spPr>
      </p:pic>
      <p:pic>
        <p:nvPicPr>
          <p:cNvPr id="120" name="Google Shape;120;p21"/>
          <p:cNvPicPr preferRelativeResize="0"/>
          <p:nvPr/>
        </p:nvPicPr>
        <p:blipFill>
          <a:blip r:embed="rId5">
            <a:alphaModFix/>
          </a:blip>
          <a:stretch>
            <a:fillRect/>
          </a:stretch>
        </p:blipFill>
        <p:spPr>
          <a:xfrm>
            <a:off x="6705123" y="3018522"/>
            <a:ext cx="955699" cy="940996"/>
          </a:xfrm>
          <a:prstGeom prst="rect">
            <a:avLst/>
          </a:prstGeom>
          <a:noFill/>
          <a:ln>
            <a:noFill/>
          </a:ln>
        </p:spPr>
      </p:pic>
      <p:pic>
        <p:nvPicPr>
          <p:cNvPr id="121" name="Google Shape;121;p21"/>
          <p:cNvPicPr preferRelativeResize="0"/>
          <p:nvPr/>
        </p:nvPicPr>
        <p:blipFill>
          <a:blip r:embed="rId6">
            <a:alphaModFix/>
          </a:blip>
          <a:stretch>
            <a:fillRect/>
          </a:stretch>
        </p:blipFill>
        <p:spPr>
          <a:xfrm>
            <a:off x="4973320" y="2992299"/>
            <a:ext cx="1081705" cy="100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835050" y="86200"/>
            <a:ext cx="76413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Simulation (Arduino) - Blynk App</a:t>
            </a:r>
            <a:endParaRPr b="1" sz="3600"/>
          </a:p>
        </p:txBody>
      </p:sp>
      <p:sp>
        <p:nvSpPr>
          <p:cNvPr id="216" name="Google Shape;216;p30"/>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17" name="Google Shape;217;p30"/>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218" name="Google Shape;218;p30"/>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pic>
        <p:nvPicPr>
          <p:cNvPr id="219" name="Google Shape;219;p30"/>
          <p:cNvPicPr preferRelativeResize="0"/>
          <p:nvPr/>
        </p:nvPicPr>
        <p:blipFill>
          <a:blip r:embed="rId3">
            <a:alphaModFix/>
          </a:blip>
          <a:stretch>
            <a:fillRect/>
          </a:stretch>
        </p:blipFill>
        <p:spPr>
          <a:xfrm>
            <a:off x="2430412" y="801487"/>
            <a:ext cx="3922762" cy="3922762"/>
          </a:xfrm>
          <a:prstGeom prst="rect">
            <a:avLst/>
          </a:prstGeom>
          <a:noFill/>
          <a:ln>
            <a:noFill/>
          </a:ln>
        </p:spPr>
      </p:pic>
      <p:sp>
        <p:nvSpPr>
          <p:cNvPr id="220" name="Google Shape;220;p30"/>
          <p:cNvSpPr/>
          <p:nvPr/>
        </p:nvSpPr>
        <p:spPr>
          <a:xfrm>
            <a:off x="758025" y="1096300"/>
            <a:ext cx="13641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Temperature</a:t>
            </a:r>
            <a:endParaRPr/>
          </a:p>
        </p:txBody>
      </p:sp>
      <p:sp>
        <p:nvSpPr>
          <p:cNvPr id="221" name="Google Shape;221;p30"/>
          <p:cNvSpPr/>
          <p:nvPr/>
        </p:nvSpPr>
        <p:spPr>
          <a:xfrm>
            <a:off x="6633600" y="1909450"/>
            <a:ext cx="1002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Humidity</a:t>
            </a:r>
            <a:endParaRPr/>
          </a:p>
        </p:txBody>
      </p:sp>
      <p:sp>
        <p:nvSpPr>
          <p:cNvPr id="222" name="Google Shape;222;p30"/>
          <p:cNvSpPr/>
          <p:nvPr/>
        </p:nvSpPr>
        <p:spPr>
          <a:xfrm>
            <a:off x="6661450" y="872150"/>
            <a:ext cx="6681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LDR</a:t>
            </a:r>
            <a:endParaRPr/>
          </a:p>
        </p:txBody>
      </p:sp>
      <p:sp>
        <p:nvSpPr>
          <p:cNvPr id="223" name="Google Shape;223;p30"/>
          <p:cNvSpPr/>
          <p:nvPr/>
        </p:nvSpPr>
        <p:spPr>
          <a:xfrm>
            <a:off x="1454025" y="1575250"/>
            <a:ext cx="6681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Rain</a:t>
            </a:r>
            <a:endParaRPr/>
          </a:p>
        </p:txBody>
      </p:sp>
      <p:sp>
        <p:nvSpPr>
          <p:cNvPr id="224" name="Google Shape;224;p30"/>
          <p:cNvSpPr/>
          <p:nvPr/>
        </p:nvSpPr>
        <p:spPr>
          <a:xfrm>
            <a:off x="1119225" y="2054200"/>
            <a:ext cx="1002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Pressure</a:t>
            </a:r>
            <a:endParaRPr/>
          </a:p>
        </p:txBody>
      </p:sp>
      <p:cxnSp>
        <p:nvCxnSpPr>
          <p:cNvPr id="225" name="Google Shape;225;p30"/>
          <p:cNvCxnSpPr>
            <a:stCxn id="220" idx="3"/>
          </p:cNvCxnSpPr>
          <p:nvPr/>
        </p:nvCxnSpPr>
        <p:spPr>
          <a:xfrm>
            <a:off x="2122125" y="1263400"/>
            <a:ext cx="424500" cy="696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0"/>
          <p:cNvCxnSpPr>
            <a:stCxn id="223" idx="3"/>
          </p:cNvCxnSpPr>
          <p:nvPr/>
        </p:nvCxnSpPr>
        <p:spPr>
          <a:xfrm flipH="1" rot="10800000">
            <a:off x="2122125" y="1388650"/>
            <a:ext cx="1273800" cy="3537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0"/>
          <p:cNvCxnSpPr>
            <a:stCxn id="224" idx="3"/>
          </p:cNvCxnSpPr>
          <p:nvPr/>
        </p:nvCxnSpPr>
        <p:spPr>
          <a:xfrm flipH="1" rot="10800000">
            <a:off x="2122125" y="2140300"/>
            <a:ext cx="417600" cy="810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30"/>
          <p:cNvCxnSpPr>
            <a:stCxn id="221" idx="1"/>
          </p:cNvCxnSpPr>
          <p:nvPr/>
        </p:nvCxnSpPr>
        <p:spPr>
          <a:xfrm rot="10800000">
            <a:off x="4801800" y="1430350"/>
            <a:ext cx="1831800" cy="6462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30"/>
          <p:cNvCxnSpPr>
            <a:stCxn id="222" idx="1"/>
          </p:cNvCxnSpPr>
          <p:nvPr/>
        </p:nvCxnSpPr>
        <p:spPr>
          <a:xfrm flipH="1">
            <a:off x="5901550" y="1039250"/>
            <a:ext cx="759900" cy="2241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0"/>
          <p:cNvSpPr/>
          <p:nvPr/>
        </p:nvSpPr>
        <p:spPr>
          <a:xfrm>
            <a:off x="681450" y="3622825"/>
            <a:ext cx="1085700" cy="54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Realtime Plot</a:t>
            </a:r>
            <a:endParaRPr/>
          </a:p>
        </p:txBody>
      </p:sp>
      <p:cxnSp>
        <p:nvCxnSpPr>
          <p:cNvPr id="231" name="Google Shape;231;p30"/>
          <p:cNvCxnSpPr>
            <a:stCxn id="230" idx="3"/>
          </p:cNvCxnSpPr>
          <p:nvPr/>
        </p:nvCxnSpPr>
        <p:spPr>
          <a:xfrm flipH="1" rot="10800000">
            <a:off x="1767150" y="3887275"/>
            <a:ext cx="640500" cy="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814025" y="163825"/>
            <a:ext cx="62097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Simulation (STMcube32)</a:t>
            </a:r>
            <a:endParaRPr b="1" sz="3600"/>
          </a:p>
        </p:txBody>
      </p:sp>
      <p:sp>
        <p:nvSpPr>
          <p:cNvPr id="237" name="Google Shape;237;p31"/>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38" name="Google Shape;238;p31"/>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239" name="Google Shape;239;p31"/>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pic>
        <p:nvPicPr>
          <p:cNvPr id="240" name="Google Shape;240;p31"/>
          <p:cNvPicPr preferRelativeResize="0"/>
          <p:nvPr/>
        </p:nvPicPr>
        <p:blipFill>
          <a:blip r:embed="rId3">
            <a:alphaModFix/>
          </a:blip>
          <a:stretch>
            <a:fillRect/>
          </a:stretch>
        </p:blipFill>
        <p:spPr>
          <a:xfrm>
            <a:off x="1224350" y="863850"/>
            <a:ext cx="6862650" cy="3761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814025" y="163825"/>
            <a:ext cx="49065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Output</a:t>
            </a:r>
            <a:r>
              <a:rPr b="1" lang="en" sz="3600"/>
              <a:t> (STMcube32)</a:t>
            </a:r>
            <a:endParaRPr b="1" sz="3600"/>
          </a:p>
        </p:txBody>
      </p:sp>
      <p:sp>
        <p:nvSpPr>
          <p:cNvPr id="246" name="Google Shape;246;p32"/>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47" name="Google Shape;247;p32"/>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248" name="Google Shape;248;p32"/>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pic>
        <p:nvPicPr>
          <p:cNvPr id="249" name="Google Shape;249;p32"/>
          <p:cNvPicPr preferRelativeResize="0"/>
          <p:nvPr/>
        </p:nvPicPr>
        <p:blipFill>
          <a:blip r:embed="rId3">
            <a:alphaModFix/>
          </a:blip>
          <a:stretch>
            <a:fillRect/>
          </a:stretch>
        </p:blipFill>
        <p:spPr>
          <a:xfrm>
            <a:off x="590900" y="884000"/>
            <a:ext cx="2600325" cy="3590925"/>
          </a:xfrm>
          <a:prstGeom prst="rect">
            <a:avLst/>
          </a:prstGeom>
          <a:noFill/>
          <a:ln cap="flat" cmpd="sng" w="152400">
            <a:solidFill>
              <a:schemeClr val="dk2"/>
            </a:solidFill>
            <a:prstDash val="solid"/>
            <a:round/>
            <a:headEnd len="sm" w="sm" type="none"/>
            <a:tailEnd len="sm" w="sm" type="none"/>
          </a:ln>
        </p:spPr>
      </p:pic>
      <p:pic>
        <p:nvPicPr>
          <p:cNvPr id="250" name="Google Shape;250;p32"/>
          <p:cNvPicPr preferRelativeResize="0"/>
          <p:nvPr/>
        </p:nvPicPr>
        <p:blipFill>
          <a:blip r:embed="rId4">
            <a:alphaModFix/>
          </a:blip>
          <a:stretch>
            <a:fillRect/>
          </a:stretch>
        </p:blipFill>
        <p:spPr>
          <a:xfrm>
            <a:off x="3740350" y="1026875"/>
            <a:ext cx="2667000" cy="3448050"/>
          </a:xfrm>
          <a:prstGeom prst="rect">
            <a:avLst/>
          </a:prstGeom>
          <a:noFill/>
          <a:ln cap="flat" cmpd="sng" w="152400">
            <a:solidFill>
              <a:schemeClr val="dk2"/>
            </a:solidFill>
            <a:prstDash val="solid"/>
            <a:round/>
            <a:headEnd len="sm" w="sm" type="none"/>
            <a:tailEnd len="sm" w="sm" type="none"/>
          </a:ln>
        </p:spPr>
      </p:pic>
      <p:cxnSp>
        <p:nvCxnSpPr>
          <p:cNvPr id="251" name="Google Shape;251;p32"/>
          <p:cNvCxnSpPr>
            <a:stCxn id="249" idx="2"/>
            <a:endCxn id="250" idx="0"/>
          </p:cNvCxnSpPr>
          <p:nvPr/>
        </p:nvCxnSpPr>
        <p:spPr>
          <a:xfrm rot="-5400000">
            <a:off x="1758313" y="1159475"/>
            <a:ext cx="3448200" cy="3182700"/>
          </a:xfrm>
          <a:prstGeom prst="bentConnector5">
            <a:avLst>
              <a:gd fmla="val -6906" name="adj1"/>
              <a:gd fmla="val 49478" name="adj2"/>
              <a:gd fmla="val 106901" name="adj3"/>
            </a:avLst>
          </a:prstGeom>
          <a:noFill/>
          <a:ln cap="flat" cmpd="sng" w="9525">
            <a:solidFill>
              <a:schemeClr val="dk2"/>
            </a:solidFill>
            <a:prstDash val="solid"/>
            <a:round/>
            <a:headEnd len="med" w="med" type="none"/>
            <a:tailEnd len="med" w="med" type="none"/>
          </a:ln>
        </p:spPr>
      </p:cxnSp>
      <p:cxnSp>
        <p:nvCxnSpPr>
          <p:cNvPr id="252" name="Google Shape;252;p32"/>
          <p:cNvCxnSpPr>
            <a:endCxn id="250" idx="0"/>
          </p:cNvCxnSpPr>
          <p:nvPr/>
        </p:nvCxnSpPr>
        <p:spPr>
          <a:xfrm>
            <a:off x="5066350" y="797075"/>
            <a:ext cx="7500" cy="2298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32"/>
          <p:cNvCxnSpPr>
            <a:stCxn id="249" idx="2"/>
          </p:cNvCxnSpPr>
          <p:nvPr/>
        </p:nvCxnSpPr>
        <p:spPr>
          <a:xfrm>
            <a:off x="1891063" y="4474925"/>
            <a:ext cx="15300" cy="2337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32"/>
          <p:cNvCxnSpPr/>
          <p:nvPr/>
        </p:nvCxnSpPr>
        <p:spPr>
          <a:xfrm>
            <a:off x="1913400" y="4701625"/>
            <a:ext cx="1538100" cy="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32"/>
          <p:cNvCxnSpPr/>
          <p:nvPr/>
        </p:nvCxnSpPr>
        <p:spPr>
          <a:xfrm rot="10800000">
            <a:off x="3465500" y="776200"/>
            <a:ext cx="0" cy="393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00100" y="344775"/>
            <a:ext cx="2519100" cy="54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b="1" lang="en" sz="3000"/>
              <a:t>PCB Layout</a:t>
            </a:r>
            <a:endParaRPr b="1" sz="3000"/>
          </a:p>
        </p:txBody>
      </p:sp>
      <p:sp>
        <p:nvSpPr>
          <p:cNvPr id="261" name="Google Shape;261;p33"/>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62" name="Google Shape;262;p33"/>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263" name="Google Shape;263;p33"/>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pic>
        <p:nvPicPr>
          <p:cNvPr id="264" name="Google Shape;264;p33"/>
          <p:cNvPicPr preferRelativeResize="0"/>
          <p:nvPr/>
        </p:nvPicPr>
        <p:blipFill>
          <a:blip r:embed="rId3">
            <a:alphaModFix/>
          </a:blip>
          <a:stretch>
            <a:fillRect/>
          </a:stretch>
        </p:blipFill>
        <p:spPr>
          <a:xfrm>
            <a:off x="324375" y="1081700"/>
            <a:ext cx="3933925" cy="2897612"/>
          </a:xfrm>
          <a:prstGeom prst="rect">
            <a:avLst/>
          </a:prstGeom>
          <a:noFill/>
          <a:ln cap="flat" cmpd="sng" w="19050">
            <a:solidFill>
              <a:schemeClr val="dk2"/>
            </a:solidFill>
            <a:prstDash val="solid"/>
            <a:round/>
            <a:headEnd len="sm" w="sm" type="none"/>
            <a:tailEnd len="sm" w="sm" type="none"/>
          </a:ln>
        </p:spPr>
      </p:pic>
      <p:pic>
        <p:nvPicPr>
          <p:cNvPr id="265" name="Google Shape;265;p33"/>
          <p:cNvPicPr preferRelativeResize="0"/>
          <p:nvPr/>
        </p:nvPicPr>
        <p:blipFill>
          <a:blip r:embed="rId4">
            <a:alphaModFix/>
          </a:blip>
          <a:stretch>
            <a:fillRect/>
          </a:stretch>
        </p:blipFill>
        <p:spPr>
          <a:xfrm>
            <a:off x="4762100" y="1081700"/>
            <a:ext cx="4130051" cy="2897600"/>
          </a:xfrm>
          <a:prstGeom prst="rect">
            <a:avLst/>
          </a:prstGeom>
          <a:noFill/>
          <a:ln cap="flat" cmpd="sng" w="19050">
            <a:solidFill>
              <a:schemeClr val="dk2"/>
            </a:solidFill>
            <a:prstDash val="solid"/>
            <a:round/>
            <a:headEnd len="sm" w="sm" type="none"/>
            <a:tailEnd len="sm" w="sm" type="none"/>
          </a:ln>
        </p:spPr>
      </p:pic>
      <p:sp>
        <p:nvSpPr>
          <p:cNvPr id="266" name="Google Shape;266;p33"/>
          <p:cNvSpPr/>
          <p:nvPr/>
        </p:nvSpPr>
        <p:spPr>
          <a:xfrm>
            <a:off x="1586200" y="4169325"/>
            <a:ext cx="13641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PCB Layout </a:t>
            </a:r>
            <a:endParaRPr/>
          </a:p>
        </p:txBody>
      </p:sp>
      <p:sp>
        <p:nvSpPr>
          <p:cNvPr id="267" name="Google Shape;267;p33"/>
          <p:cNvSpPr/>
          <p:nvPr/>
        </p:nvSpPr>
        <p:spPr>
          <a:xfrm>
            <a:off x="5702775" y="4169325"/>
            <a:ext cx="27294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3D Visualization of PCB Layout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lang="en" sz="3000"/>
              <a:t>Future Outlook</a:t>
            </a:r>
            <a:endParaRPr sz="3000"/>
          </a:p>
        </p:txBody>
      </p:sp>
      <p:sp>
        <p:nvSpPr>
          <p:cNvPr id="273" name="Google Shape;273;p34"/>
          <p:cNvSpPr txBox="1"/>
          <p:nvPr>
            <p:ph idx="1" type="body"/>
          </p:nvPr>
        </p:nvSpPr>
        <p:spPr>
          <a:xfrm>
            <a:off x="822200" y="1247196"/>
            <a:ext cx="7543800" cy="1945200"/>
          </a:xfrm>
          <a:prstGeom prst="rect">
            <a:avLst/>
          </a:prstGeom>
          <a:noFill/>
          <a:ln>
            <a:noFill/>
          </a:ln>
        </p:spPr>
        <p:txBody>
          <a:bodyPr anchorCtr="0" anchor="t" bIns="34275" lIns="68575" spcFirstLastPara="1" rIns="68575" wrap="square" tIns="34275">
            <a:noAutofit/>
          </a:bodyPr>
          <a:lstStyle/>
          <a:p>
            <a:pPr indent="-342900" lvl="0" marL="457200" rtl="0" algn="l">
              <a:lnSpc>
                <a:spcPct val="100000"/>
              </a:lnSpc>
              <a:spcBef>
                <a:spcPts val="0"/>
              </a:spcBef>
              <a:spcAft>
                <a:spcPts val="0"/>
              </a:spcAft>
              <a:buSzPts val="1800"/>
              <a:buChar char="❏"/>
            </a:pPr>
            <a:r>
              <a:rPr lang="en"/>
              <a:t>We can do a hardware implementation of this project with GSM that can be used in household settings. </a:t>
            </a:r>
            <a:endParaRPr/>
          </a:p>
          <a:p>
            <a:pPr indent="-342900" lvl="0" marL="457200" rtl="0" algn="l">
              <a:lnSpc>
                <a:spcPct val="100000"/>
              </a:lnSpc>
              <a:spcBef>
                <a:spcPts val="0"/>
              </a:spcBef>
              <a:spcAft>
                <a:spcPts val="0"/>
              </a:spcAft>
              <a:buSzPts val="1800"/>
              <a:buChar char="❏"/>
            </a:pPr>
            <a:r>
              <a:rPr lang="en">
                <a:highlight>
                  <a:srgbClr val="FFFFFF"/>
                </a:highlight>
              </a:rPr>
              <a:t>An alarm can be added to the circuit to notify the user in case of excess smoke conditions i.e. Smoke alarm.</a:t>
            </a:r>
            <a:endParaRPr>
              <a:highlight>
                <a:srgbClr val="FFFFFF"/>
              </a:highlight>
            </a:endParaRPr>
          </a:p>
          <a:p>
            <a:pPr indent="-317500" lvl="0" marL="457200" rtl="0" algn="l">
              <a:lnSpc>
                <a:spcPct val="100000"/>
              </a:lnSpc>
              <a:spcBef>
                <a:spcPts val="0"/>
              </a:spcBef>
              <a:spcAft>
                <a:spcPts val="0"/>
              </a:spcAft>
              <a:buSzPts val="1400"/>
              <a:buChar char="❏"/>
            </a:pPr>
            <a:r>
              <a:rPr lang="en">
                <a:highlight>
                  <a:srgbClr val="FFFFFF"/>
                </a:highlight>
              </a:rPr>
              <a:t>More sensors like dew point temperature, altitude, light intensity can be added with the device according to necessity to </a:t>
            </a:r>
            <a:r>
              <a:rPr lang="en">
                <a:highlight>
                  <a:srgbClr val="FFFFFF"/>
                </a:highlight>
              </a:rPr>
              <a:t>further</a:t>
            </a:r>
            <a:r>
              <a:rPr lang="en">
                <a:highlight>
                  <a:srgbClr val="FFFFFF"/>
                </a:highlight>
              </a:rPr>
              <a:t> improve the utility of the system. </a:t>
            </a:r>
            <a:endParaRPr>
              <a:highlight>
                <a:srgbClr val="FFFFFF"/>
              </a:highlight>
            </a:endParaRPr>
          </a:p>
          <a:p>
            <a:pPr indent="0" lvl="0" marL="457200" rtl="0" algn="l">
              <a:lnSpc>
                <a:spcPct val="100000"/>
              </a:lnSpc>
              <a:spcBef>
                <a:spcPts val="0"/>
              </a:spcBef>
              <a:spcAft>
                <a:spcPts val="0"/>
              </a:spcAft>
              <a:buNone/>
            </a:pPr>
            <a:r>
              <a:t/>
            </a:r>
            <a:endParaRPr>
              <a:highlight>
                <a:srgbClr val="FFFFFF"/>
              </a:highlight>
            </a:endParaRPr>
          </a:p>
        </p:txBody>
      </p:sp>
      <p:sp>
        <p:nvSpPr>
          <p:cNvPr id="274" name="Google Shape;274;p34"/>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75" name="Google Shape;275;p34"/>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276" name="Google Shape;276;p34"/>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ctrTitle"/>
          </p:nvPr>
        </p:nvSpPr>
        <p:spPr>
          <a:xfrm>
            <a:off x="1171281" y="1568447"/>
            <a:ext cx="6801300" cy="1943100"/>
          </a:xfrm>
          <a:prstGeom prst="rect">
            <a:avLst/>
          </a:prstGeom>
          <a:noFill/>
          <a:ln>
            <a:noFill/>
          </a:ln>
        </p:spPr>
        <p:txBody>
          <a:bodyPr anchorCtr="0" anchor="ctr" bIns="34275" lIns="68575" spcFirstLastPara="1" rIns="68575" wrap="square" tIns="34275">
            <a:noAutofit/>
          </a:bodyPr>
          <a:lstStyle/>
          <a:p>
            <a:pPr indent="0" lvl="0" marL="0" rtl="0" algn="ctr">
              <a:lnSpc>
                <a:spcPct val="83000"/>
              </a:lnSpc>
              <a:spcBef>
                <a:spcPts val="0"/>
              </a:spcBef>
              <a:spcAft>
                <a:spcPts val="0"/>
              </a:spcAft>
              <a:buClr>
                <a:srgbClr val="262626"/>
              </a:buClr>
              <a:buSzPts val="5400"/>
              <a:buFont typeface="Arial"/>
              <a:buNone/>
            </a:pPr>
            <a:r>
              <a:rPr lang="en" sz="1100"/>
              <a:t>ADDITIONAL SLIDES</a:t>
            </a:r>
            <a:endParaRPr sz="1100"/>
          </a:p>
        </p:txBody>
      </p:sp>
      <p:sp>
        <p:nvSpPr>
          <p:cNvPr id="282" name="Google Shape;282;p35"/>
          <p:cNvSpPr txBox="1"/>
          <p:nvPr>
            <p:ph idx="1" type="subTitle"/>
          </p:nvPr>
        </p:nvSpPr>
        <p:spPr>
          <a:xfrm>
            <a:off x="1171575" y="3511547"/>
            <a:ext cx="6803100" cy="3429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ctr">
              <a:lnSpc>
                <a:spcPct val="100000"/>
              </a:lnSpc>
              <a:spcBef>
                <a:spcPts val="0"/>
              </a:spcBef>
              <a:spcAft>
                <a:spcPts val="0"/>
              </a:spcAft>
              <a:buSzPct val="109090"/>
              <a:buNone/>
            </a:pPr>
            <a:r>
              <a:rPr lang="en" sz="1100"/>
              <a:t>Slides after this must be present in the PPT file, however, you don’t need to show them in the video</a:t>
            </a:r>
            <a:endParaRPr sz="1100"/>
          </a:p>
        </p:txBody>
      </p:sp>
      <p:sp>
        <p:nvSpPr>
          <p:cNvPr id="283" name="Google Shape;283;p35"/>
          <p:cNvSpPr txBox="1"/>
          <p:nvPr>
            <p:ph idx="12" type="sldNum"/>
          </p:nvPr>
        </p:nvSpPr>
        <p:spPr>
          <a:xfrm>
            <a:off x="6455189" y="3909060"/>
            <a:ext cx="1584000" cy="1716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lang="en" sz="3000"/>
              <a:t>References</a:t>
            </a:r>
            <a:endParaRPr sz="3000"/>
          </a:p>
        </p:txBody>
      </p:sp>
      <p:sp>
        <p:nvSpPr>
          <p:cNvPr id="289" name="Google Shape;289;p36"/>
          <p:cNvSpPr txBox="1"/>
          <p:nvPr>
            <p:ph idx="1" type="body"/>
          </p:nvPr>
        </p:nvSpPr>
        <p:spPr>
          <a:xfrm>
            <a:off x="695900" y="1180778"/>
            <a:ext cx="7543800" cy="3406200"/>
          </a:xfrm>
          <a:prstGeom prst="rect">
            <a:avLst/>
          </a:prstGeom>
          <a:noFill/>
          <a:ln>
            <a:noFill/>
          </a:ln>
        </p:spPr>
        <p:txBody>
          <a:bodyPr anchorCtr="0" anchor="t" bIns="34275" lIns="68575" spcFirstLastPara="1" rIns="68575" wrap="square" tIns="34275">
            <a:normAutofit/>
          </a:bodyPr>
          <a:lstStyle/>
          <a:p>
            <a:pPr indent="-298450" lvl="0" marL="457200" rtl="0" algn="l">
              <a:spcBef>
                <a:spcPts val="0"/>
              </a:spcBef>
              <a:spcAft>
                <a:spcPts val="0"/>
              </a:spcAft>
              <a:buClr>
                <a:srgbClr val="262626"/>
              </a:buClr>
              <a:buSzPts val="1100"/>
              <a:buChar char="●"/>
            </a:pPr>
            <a:r>
              <a:rPr lang="en" sz="1100" u="sng">
                <a:solidFill>
                  <a:schemeClr val="hlink"/>
                </a:solidFill>
                <a:hlinkClick r:id="rId3"/>
              </a:rPr>
              <a:t>https://www.instructables.com/Esay-IoT-Weather-Station-With-Multiple-Sensors/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Clr>
                <a:srgbClr val="262626"/>
              </a:buClr>
              <a:buSzPts val="1100"/>
              <a:buChar char="●"/>
            </a:pPr>
            <a:r>
              <a:rPr lang="en" sz="1100" u="sng">
                <a:solidFill>
                  <a:schemeClr val="hlink"/>
                </a:solidFill>
                <a:hlinkClick r:id="rId4"/>
              </a:rPr>
              <a:t>https://www.theengineeringprojects.com/2018/07/rain-sensor-library-for-proteus.html?fbclid=IwAR2edI7tgtulZPBXtBUD5DgVVg0YkzwnXzOCDkp3H2i2BOplUq6G7m501Lo</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u="sng">
                <a:solidFill>
                  <a:schemeClr val="hlink"/>
                </a:solidFill>
                <a:hlinkClick r:id="rId5"/>
              </a:rPr>
              <a:t>https://www.mouser.com/datasheet/2/758/DHT11-Technical-Data-Sheet-Translated-Version-1143054.pdf</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u="sng">
                <a:solidFill>
                  <a:schemeClr val="hlink"/>
                </a:solidFill>
                <a:hlinkClick r:id="rId6"/>
              </a:rPr>
              <a:t>https://www.arduino.cc/reference/en/libraries/blynk/</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u="sng">
                <a:solidFill>
                  <a:schemeClr val="hlink"/>
                </a:solidFill>
                <a:hlinkClick r:id="rId7"/>
              </a:rPr>
              <a:t>https://www.st.com/en/microcontrollers-microprocessors/stm32f103c6.html</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u="sng">
                <a:solidFill>
                  <a:schemeClr val="hlink"/>
                </a:solidFill>
                <a:hlinkClick r:id="rId8"/>
              </a:rPr>
              <a:t>https://www.youtube.com/watch?v=-lcrrRrKdFg&amp;list=PLfIJKC1ud8gga7xeUUJ-bRUbeChfTOOBd</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139700" rtl="0" algn="l">
              <a:lnSpc>
                <a:spcPct val="100000"/>
              </a:lnSpc>
              <a:spcBef>
                <a:spcPts val="0"/>
              </a:spcBef>
              <a:spcAft>
                <a:spcPts val="0"/>
              </a:spcAft>
              <a:buNone/>
            </a:pPr>
            <a:r>
              <a:t/>
            </a:r>
            <a:endParaRPr sz="1100"/>
          </a:p>
        </p:txBody>
      </p:sp>
      <p:sp>
        <p:nvSpPr>
          <p:cNvPr id="290" name="Google Shape;290;p36"/>
          <p:cNvSpPr txBox="1"/>
          <p:nvPr>
            <p:ph idx="10" type="dt"/>
          </p:nvPr>
        </p:nvSpPr>
        <p:spPr>
          <a:xfrm>
            <a:off x="324364" y="4876228"/>
            <a:ext cx="2604573" cy="26727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A 2020 – Final Project</a:t>
            </a:r>
            <a:endParaRPr sz="1100"/>
          </a:p>
        </p:txBody>
      </p:sp>
      <p:sp>
        <p:nvSpPr>
          <p:cNvPr id="291" name="Google Shape;291;p36"/>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697100" y="319025"/>
            <a:ext cx="28557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lang="en" sz="3000"/>
              <a:t>Bill of Materials</a:t>
            </a:r>
            <a:endParaRPr sz="3000"/>
          </a:p>
        </p:txBody>
      </p:sp>
      <p:sp>
        <p:nvSpPr>
          <p:cNvPr id="297" name="Google Shape;297;p37"/>
          <p:cNvSpPr txBox="1"/>
          <p:nvPr>
            <p:ph idx="10" type="dt"/>
          </p:nvPr>
        </p:nvSpPr>
        <p:spPr>
          <a:xfrm>
            <a:off x="324364" y="4876228"/>
            <a:ext cx="2718873" cy="26727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A 2020 – Final Project</a:t>
            </a:r>
            <a:endParaRPr sz="1100"/>
          </a:p>
        </p:txBody>
      </p:sp>
      <p:sp>
        <p:nvSpPr>
          <p:cNvPr id="298" name="Google Shape;298;p37"/>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graphicFrame>
        <p:nvGraphicFramePr>
          <p:cNvPr id="299" name="Google Shape;299;p37"/>
          <p:cNvGraphicFramePr/>
          <p:nvPr/>
        </p:nvGraphicFramePr>
        <p:xfrm>
          <a:off x="1662725" y="982500"/>
          <a:ext cx="3000000" cy="3000000"/>
        </p:xfrm>
        <a:graphic>
          <a:graphicData uri="http://schemas.openxmlformats.org/drawingml/2006/table">
            <a:tbl>
              <a:tblPr>
                <a:noFill/>
                <a:tableStyleId>{66076E73-BA50-4206-AB09-ACCED4977A1C}</a:tableStyleId>
              </a:tblPr>
              <a:tblGrid>
                <a:gridCol w="2257025"/>
              </a:tblGrid>
              <a:tr h="502725">
                <a:tc>
                  <a:txBody>
                    <a:bodyPr/>
                    <a:lstStyle/>
                    <a:p>
                      <a:pPr indent="0" lvl="0" marL="0" rtl="0" algn="l">
                        <a:spcBef>
                          <a:spcPts val="0"/>
                        </a:spcBef>
                        <a:spcAft>
                          <a:spcPts val="0"/>
                        </a:spcAft>
                        <a:buNone/>
                      </a:pPr>
                      <a:r>
                        <a:rPr lang="en" sz="1100"/>
                        <a:t>Arduino Uno</a:t>
                      </a:r>
                      <a:endParaRPr sz="1100"/>
                    </a:p>
                  </a:txBody>
                  <a:tcPr marT="91425" marB="91425" marR="91425" marL="91425">
                    <a:lnR cap="flat" cmpd="sng" w="9525">
                      <a:solidFill>
                        <a:schemeClr val="dk1"/>
                      </a:solidFill>
                      <a:prstDash val="solid"/>
                      <a:round/>
                      <a:headEnd len="sm" w="sm" type="none"/>
                      <a:tailEnd len="sm" w="sm" type="none"/>
                    </a:lnR>
                  </a:tcPr>
                </a:tc>
              </a:tr>
              <a:tr h="502725">
                <a:tc>
                  <a:txBody>
                    <a:bodyPr/>
                    <a:lstStyle/>
                    <a:p>
                      <a:pPr indent="0" lvl="0" marL="0" rtl="0" algn="l">
                        <a:spcBef>
                          <a:spcPts val="0"/>
                        </a:spcBef>
                        <a:spcAft>
                          <a:spcPts val="0"/>
                        </a:spcAft>
                        <a:buNone/>
                      </a:pPr>
                      <a:r>
                        <a:rPr lang="en" sz="1100"/>
                        <a:t>DHT11</a:t>
                      </a:r>
                      <a:endParaRPr sz="1100"/>
                    </a:p>
                  </a:txBody>
                  <a:tcPr marT="91425" marB="91425" marR="91425" marL="91425"/>
                </a:tc>
              </a:tr>
              <a:tr h="461875">
                <a:tc>
                  <a:txBody>
                    <a:bodyPr/>
                    <a:lstStyle/>
                    <a:p>
                      <a:pPr indent="0" lvl="0" marL="0" rtl="0" algn="l">
                        <a:spcBef>
                          <a:spcPts val="0"/>
                        </a:spcBef>
                        <a:spcAft>
                          <a:spcPts val="0"/>
                        </a:spcAft>
                        <a:buNone/>
                      </a:pPr>
                      <a:r>
                        <a:rPr lang="en" sz="1100"/>
                        <a:t>MPX4115</a:t>
                      </a:r>
                      <a:endParaRPr sz="1100"/>
                    </a:p>
                  </a:txBody>
                  <a:tcPr marT="91425" marB="91425" marR="91425" marL="91425"/>
                </a:tc>
              </a:tr>
              <a:tr h="502725">
                <a:tc>
                  <a:txBody>
                    <a:bodyPr/>
                    <a:lstStyle/>
                    <a:p>
                      <a:pPr indent="0" lvl="0" marL="0" rtl="0" algn="l">
                        <a:spcBef>
                          <a:spcPts val="0"/>
                        </a:spcBef>
                        <a:spcAft>
                          <a:spcPts val="0"/>
                        </a:spcAft>
                        <a:buNone/>
                      </a:pPr>
                      <a:r>
                        <a:rPr lang="en" sz="1100"/>
                        <a:t>Blynk library</a:t>
                      </a:r>
                      <a:endParaRPr sz="1100"/>
                    </a:p>
                  </a:txBody>
                  <a:tcPr marT="91425" marB="91425" marR="91425" marL="91425"/>
                </a:tc>
              </a:tr>
              <a:tr h="657400">
                <a:tc>
                  <a:txBody>
                    <a:bodyPr/>
                    <a:lstStyle/>
                    <a:p>
                      <a:pPr indent="0" lvl="0" marL="0" rtl="0" algn="l">
                        <a:spcBef>
                          <a:spcPts val="0"/>
                        </a:spcBef>
                        <a:spcAft>
                          <a:spcPts val="0"/>
                        </a:spcAft>
                        <a:buNone/>
                      </a:pPr>
                      <a:r>
                        <a:rPr lang="en" sz="1100"/>
                        <a:t>Virtual Serial</a:t>
                      </a:r>
                      <a:endParaRPr sz="1100"/>
                    </a:p>
                    <a:p>
                      <a:pPr indent="0" lvl="0" marL="0" rtl="0" algn="l">
                        <a:spcBef>
                          <a:spcPts val="0"/>
                        </a:spcBef>
                        <a:spcAft>
                          <a:spcPts val="0"/>
                        </a:spcAft>
                        <a:buNone/>
                      </a:pPr>
                      <a:r>
                        <a:rPr lang="en" sz="1100"/>
                        <a:t>Port Emulator</a:t>
                      </a:r>
                      <a:endParaRPr sz="1100"/>
                    </a:p>
                  </a:txBody>
                  <a:tcPr marT="91425" marB="91425" marR="91425" marL="91425"/>
                </a:tc>
              </a:tr>
              <a:tr h="502725">
                <a:tc>
                  <a:txBody>
                    <a:bodyPr/>
                    <a:lstStyle/>
                    <a:p>
                      <a:pPr indent="0" lvl="0" marL="0" rtl="0" algn="l">
                        <a:spcBef>
                          <a:spcPts val="0"/>
                        </a:spcBef>
                        <a:spcAft>
                          <a:spcPts val="0"/>
                        </a:spcAft>
                        <a:buNone/>
                      </a:pPr>
                      <a:r>
                        <a:rPr lang="en" sz="1100"/>
                        <a:t>COMPIN</a:t>
                      </a:r>
                      <a:endParaRPr sz="11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b="1" lang="en" sz="3000"/>
              <a:t>Software Used</a:t>
            </a:r>
            <a:endParaRPr b="1" sz="3000"/>
          </a:p>
        </p:txBody>
      </p:sp>
      <p:sp>
        <p:nvSpPr>
          <p:cNvPr id="305" name="Google Shape;305;p38"/>
          <p:cNvSpPr txBox="1"/>
          <p:nvPr>
            <p:ph idx="1" type="body"/>
          </p:nvPr>
        </p:nvSpPr>
        <p:spPr>
          <a:xfrm>
            <a:off x="1447400" y="1349850"/>
            <a:ext cx="4690800" cy="2057100"/>
          </a:xfrm>
          <a:prstGeom prst="rect">
            <a:avLst/>
          </a:prstGeom>
          <a:noFill/>
          <a:ln>
            <a:noFill/>
          </a:ln>
        </p:spPr>
        <p:txBody>
          <a:bodyPr anchorCtr="0" anchor="t" bIns="34275" lIns="68575" spcFirstLastPara="1" rIns="68575" wrap="square" tIns="34275">
            <a:normAutofit/>
          </a:bodyPr>
          <a:lstStyle/>
          <a:p>
            <a:pPr indent="-381000" lvl="0" marL="457200" rtl="0" algn="l">
              <a:lnSpc>
                <a:spcPct val="100000"/>
              </a:lnSpc>
              <a:spcBef>
                <a:spcPts val="700"/>
              </a:spcBef>
              <a:spcAft>
                <a:spcPts val="0"/>
              </a:spcAft>
              <a:buSzPts val="2400"/>
              <a:buChar char="●"/>
            </a:pPr>
            <a:r>
              <a:rPr lang="en" sz="2400"/>
              <a:t>Proteus 8.12 </a:t>
            </a:r>
            <a:endParaRPr sz="2400"/>
          </a:p>
          <a:p>
            <a:pPr indent="-381000" lvl="0" marL="457200" rtl="0" algn="l">
              <a:lnSpc>
                <a:spcPct val="100000"/>
              </a:lnSpc>
              <a:spcBef>
                <a:spcPts val="0"/>
              </a:spcBef>
              <a:spcAft>
                <a:spcPts val="0"/>
              </a:spcAft>
              <a:buSzPts val="2400"/>
              <a:buChar char="●"/>
            </a:pPr>
            <a:r>
              <a:rPr lang="en" sz="2400"/>
              <a:t>Arduino IDE</a:t>
            </a:r>
            <a:endParaRPr sz="2400"/>
          </a:p>
          <a:p>
            <a:pPr indent="-381000" lvl="0" marL="457200" rtl="0" algn="l">
              <a:lnSpc>
                <a:spcPct val="100000"/>
              </a:lnSpc>
              <a:spcBef>
                <a:spcPts val="0"/>
              </a:spcBef>
              <a:spcAft>
                <a:spcPts val="0"/>
              </a:spcAft>
              <a:buSzPts val="2400"/>
              <a:buChar char="●"/>
            </a:pPr>
            <a:r>
              <a:rPr lang="en" sz="2400"/>
              <a:t>STMCUBE32 IDE</a:t>
            </a:r>
            <a:endParaRPr sz="2400"/>
          </a:p>
          <a:p>
            <a:pPr indent="-381000" lvl="0" marL="457200" rtl="0" algn="l">
              <a:lnSpc>
                <a:spcPct val="100000"/>
              </a:lnSpc>
              <a:spcBef>
                <a:spcPts val="0"/>
              </a:spcBef>
              <a:spcAft>
                <a:spcPts val="0"/>
              </a:spcAft>
              <a:buSzPts val="2400"/>
              <a:buChar char="●"/>
            </a:pPr>
            <a:r>
              <a:rPr lang="en" sz="2400"/>
              <a:t>BLYNK APP</a:t>
            </a:r>
            <a:endParaRPr sz="2400"/>
          </a:p>
        </p:txBody>
      </p:sp>
      <p:sp>
        <p:nvSpPr>
          <p:cNvPr id="306" name="Google Shape;306;p38"/>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307" name="Google Shape;307;p38"/>
          <p:cNvSpPr txBox="1"/>
          <p:nvPr>
            <p:ph idx="10" type="dt"/>
          </p:nvPr>
        </p:nvSpPr>
        <p:spPr>
          <a:xfrm>
            <a:off x="324364" y="4876228"/>
            <a:ext cx="3618986" cy="28155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A.XY</a:t>
            </a:r>
            <a:endParaRPr sz="1100"/>
          </a:p>
        </p:txBody>
      </p:sp>
      <p:sp>
        <p:nvSpPr>
          <p:cNvPr id="308" name="Google Shape;308;p38"/>
          <p:cNvSpPr txBox="1"/>
          <p:nvPr>
            <p:ph idx="11" type="ftr"/>
          </p:nvPr>
        </p:nvSpPr>
        <p:spPr>
          <a:xfrm>
            <a:off x="3943350" y="4861941"/>
            <a:ext cx="4614862" cy="28155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Title of the Project</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2910550" y="0"/>
            <a:ext cx="2789700" cy="54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b="1" lang="en" sz="3000"/>
              <a:t>Source Codes</a:t>
            </a:r>
            <a:endParaRPr b="1" sz="3000"/>
          </a:p>
        </p:txBody>
      </p:sp>
      <p:sp>
        <p:nvSpPr>
          <p:cNvPr id="314" name="Google Shape;314;p39"/>
          <p:cNvSpPr txBox="1"/>
          <p:nvPr>
            <p:ph idx="10" type="dt"/>
          </p:nvPr>
        </p:nvSpPr>
        <p:spPr>
          <a:xfrm>
            <a:off x="324364" y="4876228"/>
            <a:ext cx="2733161" cy="26727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A 2020 – Final Project</a:t>
            </a:r>
            <a:endParaRPr sz="1100"/>
          </a:p>
        </p:txBody>
      </p:sp>
      <p:sp>
        <p:nvSpPr>
          <p:cNvPr id="315" name="Google Shape;315;p39"/>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316" name="Google Shape;316;p39"/>
          <p:cNvSpPr txBox="1"/>
          <p:nvPr/>
        </p:nvSpPr>
        <p:spPr>
          <a:xfrm>
            <a:off x="4977625" y="1355750"/>
            <a:ext cx="4453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p>
        </p:txBody>
      </p:sp>
      <p:sp>
        <p:nvSpPr>
          <p:cNvPr id="317" name="Google Shape;317;p39"/>
          <p:cNvSpPr/>
          <p:nvPr/>
        </p:nvSpPr>
        <p:spPr>
          <a:xfrm>
            <a:off x="844000" y="569275"/>
            <a:ext cx="3060600" cy="419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#include&lt;Wire.h&gt;</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#include &lt;BlynkSimpleStream.h&gt;</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#include &lt;DHT.h&gt;</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#define kpa2atm 0.00986923267</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BlynkTimer timer;</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char auth[]="BmvLmGz6n9ttWSyOYk12pvKhUS8u6NAx";</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DHT dht1(2,DHT11);</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pin defs</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int pressurePin = 0;</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int rainPin=3;</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int ldrPin=1;</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variables</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int val;</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float pkPa; // pressure in kPa</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float pAtm; // pressure in Atm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int ldr;</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float light;</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void sendToBlynk(){</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int t4=dht1.readTemperature();</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int h4=dht1.readHumidity();</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int hic4=dht1.computeHeatIndex(t4,h4,false);</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p:txBody>
      </p:sp>
      <p:sp>
        <p:nvSpPr>
          <p:cNvPr id="318" name="Google Shape;318;p39"/>
          <p:cNvSpPr/>
          <p:nvPr/>
        </p:nvSpPr>
        <p:spPr>
          <a:xfrm>
            <a:off x="4748588" y="558175"/>
            <a:ext cx="3060600" cy="422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rPr lang="en" sz="700">
                <a:solidFill>
                  <a:schemeClr val="dk1"/>
                </a:solidFill>
              </a:rPr>
              <a:t>  val = analogRead(pressurePin);</a:t>
            </a:r>
            <a:endParaRPr sz="700">
              <a:solidFill>
                <a:schemeClr val="dk1"/>
              </a:solidFill>
            </a:endParaRPr>
          </a:p>
          <a:p>
            <a:pPr indent="0" lvl="0" marL="0" rtl="0" algn="l">
              <a:spcBef>
                <a:spcPts val="0"/>
              </a:spcBef>
              <a:spcAft>
                <a:spcPts val="0"/>
              </a:spcAft>
              <a:buNone/>
            </a:pPr>
            <a:r>
              <a:rPr lang="en" sz="700">
                <a:solidFill>
                  <a:schemeClr val="dk1"/>
                </a:solidFill>
              </a:rPr>
              <a:t>  pkPa = ((float)val/(float)1023+0.095)/0.009;</a:t>
            </a:r>
            <a:endParaRPr sz="700">
              <a:solidFill>
                <a:schemeClr val="dk1"/>
              </a:solidFill>
            </a:endParaRPr>
          </a:p>
          <a:p>
            <a:pPr indent="0" lvl="0" marL="0" rtl="0" algn="l">
              <a:spcBef>
                <a:spcPts val="0"/>
              </a:spcBef>
              <a:spcAft>
                <a:spcPts val="0"/>
              </a:spcAft>
              <a:buNone/>
            </a:pPr>
            <a:r>
              <a:rPr lang="en" sz="700">
                <a:solidFill>
                  <a:schemeClr val="dk1"/>
                </a:solidFill>
              </a:rPr>
              <a:t>  pAtm = kpa2atm*pkPa;</a:t>
            </a:r>
            <a:endParaRPr sz="700">
              <a:solidFill>
                <a:schemeClr val="dk1"/>
              </a:solidFill>
            </a:endParaRPr>
          </a:p>
          <a:p>
            <a:pPr indent="0" lvl="0" marL="0" rtl="0" algn="l">
              <a:spcBef>
                <a:spcPts val="0"/>
              </a:spcBef>
              <a:spcAft>
                <a:spcPts val="0"/>
              </a:spcAft>
              <a:buNone/>
            </a:pPr>
            <a:r>
              <a:rPr lang="en" sz="700">
                <a:solidFill>
                  <a:schemeClr val="dk1"/>
                </a:solidFill>
              </a:rPr>
              <a:t>  int rain=digitalRead(rainPin);</a:t>
            </a:r>
            <a:endParaRPr sz="700">
              <a:solidFill>
                <a:schemeClr val="dk1"/>
              </a:solidFill>
            </a:endParaRPr>
          </a:p>
          <a:p>
            <a:pPr indent="0" lvl="0" marL="0" rtl="0" algn="l">
              <a:spcBef>
                <a:spcPts val="0"/>
              </a:spcBef>
              <a:spcAft>
                <a:spcPts val="0"/>
              </a:spcAft>
              <a:buNone/>
            </a:pPr>
            <a:r>
              <a:rPr lang="en" sz="700">
                <a:solidFill>
                  <a:schemeClr val="dk1"/>
                </a:solidFill>
              </a:rPr>
              <a:t>  ldr = analogRead(ldrPin);</a:t>
            </a:r>
            <a:endParaRPr sz="700">
              <a:solidFill>
                <a:schemeClr val="dk1"/>
              </a:solidFill>
            </a:endParaRPr>
          </a:p>
          <a:p>
            <a:pPr indent="0" lvl="0" marL="0" rtl="0" algn="l">
              <a:spcBef>
                <a:spcPts val="0"/>
              </a:spcBef>
              <a:spcAft>
                <a:spcPts val="0"/>
              </a:spcAft>
              <a:buNone/>
            </a:pPr>
            <a:r>
              <a:rPr lang="en" sz="700">
                <a:solidFill>
                  <a:schemeClr val="dk1"/>
                </a:solidFill>
              </a:rPr>
              <a:t>  Blynk.virtualWrite(V1,t4);</a:t>
            </a:r>
            <a:endParaRPr sz="700">
              <a:solidFill>
                <a:schemeClr val="dk1"/>
              </a:solidFill>
            </a:endParaRPr>
          </a:p>
          <a:p>
            <a:pPr indent="0" lvl="0" marL="0" rtl="0" algn="l">
              <a:spcBef>
                <a:spcPts val="0"/>
              </a:spcBef>
              <a:spcAft>
                <a:spcPts val="0"/>
              </a:spcAft>
              <a:buNone/>
            </a:pPr>
            <a:r>
              <a:rPr lang="en" sz="700">
                <a:solidFill>
                  <a:schemeClr val="dk1"/>
                </a:solidFill>
              </a:rPr>
              <a:t>  Blynk.virtualWrite(V2,h4);</a:t>
            </a:r>
            <a:endParaRPr sz="700">
              <a:solidFill>
                <a:schemeClr val="dk1"/>
              </a:solidFill>
            </a:endParaRPr>
          </a:p>
          <a:p>
            <a:pPr indent="0" lvl="0" marL="0" rtl="0" algn="l">
              <a:spcBef>
                <a:spcPts val="0"/>
              </a:spcBef>
              <a:spcAft>
                <a:spcPts val="0"/>
              </a:spcAft>
              <a:buNone/>
            </a:pPr>
            <a:r>
              <a:rPr lang="en" sz="700">
                <a:solidFill>
                  <a:schemeClr val="dk1"/>
                </a:solidFill>
              </a:rPr>
              <a:t>  Blynk.virtualWrite(V3,pkPa);</a:t>
            </a:r>
            <a:endParaRPr sz="700">
              <a:solidFill>
                <a:schemeClr val="dk1"/>
              </a:solidFill>
            </a:endParaRPr>
          </a:p>
          <a:p>
            <a:pPr indent="0" lvl="0" marL="0" rtl="0" algn="l">
              <a:spcBef>
                <a:spcPts val="0"/>
              </a:spcBef>
              <a:spcAft>
                <a:spcPts val="0"/>
              </a:spcAft>
              <a:buNone/>
            </a:pPr>
            <a:r>
              <a:rPr lang="en" sz="700">
                <a:solidFill>
                  <a:schemeClr val="dk1"/>
                </a:solidFill>
              </a:rPr>
              <a:t>  Blynk.virtualWrite(V4,rain);</a:t>
            </a:r>
            <a:endParaRPr sz="700">
              <a:solidFill>
                <a:schemeClr val="dk1"/>
              </a:solidFill>
            </a:endParaRPr>
          </a:p>
          <a:p>
            <a:pPr indent="0" lvl="0" marL="0" rtl="0" algn="l">
              <a:spcBef>
                <a:spcPts val="0"/>
              </a:spcBef>
              <a:spcAft>
                <a:spcPts val="0"/>
              </a:spcAft>
              <a:buNone/>
            </a:pPr>
            <a:r>
              <a:rPr lang="en" sz="700">
                <a:solidFill>
                  <a:schemeClr val="dk1"/>
                </a:solidFill>
              </a:rPr>
              <a:t>  Blynk.virtualWrite(V5,ldr);</a:t>
            </a:r>
            <a:endParaRPr sz="700">
              <a:solidFill>
                <a:schemeClr val="dk1"/>
              </a:solidFill>
            </a:endParaRPr>
          </a:p>
          <a:p>
            <a:pPr indent="0" lvl="0" marL="0" rtl="0" algn="l">
              <a:spcBef>
                <a:spcPts val="0"/>
              </a:spcBef>
              <a:spcAft>
                <a:spcPts val="0"/>
              </a:spcAft>
              <a:buNone/>
            </a:pPr>
            <a:r>
              <a:rPr lang="en" sz="700">
                <a:solidFill>
                  <a:schemeClr val="dk1"/>
                </a:solidFill>
              </a:rPr>
              <a:t>  delay(500);</a:t>
            </a:r>
            <a:endParaRPr sz="700">
              <a:solidFill>
                <a:schemeClr val="dk1"/>
              </a:solidFill>
            </a:endParaRPr>
          </a:p>
          <a:p>
            <a:pPr indent="0" lvl="0" marL="0" rtl="0" algn="l">
              <a:spcBef>
                <a:spcPts val="0"/>
              </a:spcBef>
              <a:spcAft>
                <a:spcPts val="0"/>
              </a:spcAft>
              <a:buNone/>
            </a:pPr>
            <a:r>
              <a:rPr lang="en" sz="700">
                <a:solidFill>
                  <a:schemeClr val="dk1"/>
                </a:solidFill>
              </a:rPr>
              <a:t>}</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void setup()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 put your setup code here, to run once:</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Serial.begin(9600);</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Blynk.begin(Serial,auth);</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dht1.begin();</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pinMode(rainPin,OUTPUT);</a:t>
            </a:r>
            <a:endParaRPr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timer.setInterval(1000L, sendToBlynk);</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void loop()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 put your main code here, to run repeatedly:</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Blynk.run();</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timer.run();</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delay(1000);</a:t>
            </a:r>
            <a:endParaRPr sz="700">
              <a:solidFill>
                <a:schemeClr val="dk1"/>
              </a:solidFill>
            </a:endParaRPr>
          </a:p>
          <a:p>
            <a:pPr indent="0" lvl="0" marL="0" rtl="0" algn="l">
              <a:spcBef>
                <a:spcPts val="0"/>
              </a:spcBef>
              <a:spcAft>
                <a:spcPts val="0"/>
              </a:spcAft>
              <a:buNone/>
            </a:pPr>
            <a:r>
              <a:rPr lang="en" sz="700">
                <a:solidFill>
                  <a:schemeClr val="dk1"/>
                </a:solidFill>
              </a:rPr>
              <a:t>}</a:t>
            </a:r>
            <a:endParaRPr sz="700">
              <a:solidFill>
                <a:schemeClr val="dk1"/>
              </a:solidFill>
            </a:endParaRPr>
          </a:p>
        </p:txBody>
      </p:sp>
      <p:sp>
        <p:nvSpPr>
          <p:cNvPr id="319" name="Google Shape;319;p39"/>
          <p:cNvSpPr/>
          <p:nvPr/>
        </p:nvSpPr>
        <p:spPr>
          <a:xfrm>
            <a:off x="739025" y="441000"/>
            <a:ext cx="453000" cy="4254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320" name="Google Shape;320;p39"/>
          <p:cNvSpPr/>
          <p:nvPr/>
        </p:nvSpPr>
        <p:spPr>
          <a:xfrm>
            <a:off x="4598500" y="441000"/>
            <a:ext cx="453000" cy="4254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b="1" lang="en" sz="3000"/>
              <a:t>Outline</a:t>
            </a:r>
            <a:endParaRPr b="1" sz="3000"/>
          </a:p>
        </p:txBody>
      </p:sp>
      <p:sp>
        <p:nvSpPr>
          <p:cNvPr id="127" name="Google Shape;127;p22"/>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28" name="Google Shape;128;p22"/>
          <p:cNvSpPr txBox="1"/>
          <p:nvPr>
            <p:ph idx="10" type="dt"/>
          </p:nvPr>
        </p:nvSpPr>
        <p:spPr>
          <a:xfrm>
            <a:off x="324364" y="4876228"/>
            <a:ext cx="3618986" cy="28155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29" name="Google Shape;129;p22"/>
          <p:cNvSpPr txBox="1"/>
          <p:nvPr>
            <p:ph idx="11" type="ftr"/>
          </p:nvPr>
        </p:nvSpPr>
        <p:spPr>
          <a:xfrm>
            <a:off x="3943350" y="4861941"/>
            <a:ext cx="4614862" cy="28155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
        <p:nvSpPr>
          <p:cNvPr id="130" name="Google Shape;130;p22"/>
          <p:cNvSpPr/>
          <p:nvPr/>
        </p:nvSpPr>
        <p:spPr>
          <a:xfrm>
            <a:off x="904775" y="943750"/>
            <a:ext cx="7359000" cy="3298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Summary</a:t>
            </a:r>
            <a:endParaRPr sz="2400"/>
          </a:p>
          <a:p>
            <a:pPr indent="-381000" lvl="0" marL="457200" rtl="0" algn="l">
              <a:spcBef>
                <a:spcPts val="0"/>
              </a:spcBef>
              <a:spcAft>
                <a:spcPts val="0"/>
              </a:spcAft>
              <a:buSzPts val="2400"/>
              <a:buChar char="❏"/>
            </a:pPr>
            <a:r>
              <a:rPr lang="en" sz="2400"/>
              <a:t>Background</a:t>
            </a:r>
            <a:endParaRPr sz="2400"/>
          </a:p>
          <a:p>
            <a:pPr indent="-381000" lvl="0" marL="457200" rtl="0" algn="l">
              <a:spcBef>
                <a:spcPts val="0"/>
              </a:spcBef>
              <a:spcAft>
                <a:spcPts val="0"/>
              </a:spcAft>
              <a:buSzPts val="2400"/>
              <a:buChar char="❏"/>
            </a:pPr>
            <a:r>
              <a:rPr lang="en" sz="2400"/>
              <a:t>Methods </a:t>
            </a:r>
            <a:endParaRPr sz="2400"/>
          </a:p>
          <a:p>
            <a:pPr indent="-381000" lvl="0" marL="457200" rtl="0" algn="l">
              <a:spcBef>
                <a:spcPts val="0"/>
              </a:spcBef>
              <a:spcAft>
                <a:spcPts val="0"/>
              </a:spcAft>
              <a:buSzPts val="2400"/>
              <a:buChar char="❏"/>
            </a:pPr>
            <a:r>
              <a:rPr lang="en" sz="2400"/>
              <a:t>Simulation (Arduino &amp; STMCUBE)</a:t>
            </a:r>
            <a:endParaRPr sz="2400"/>
          </a:p>
          <a:p>
            <a:pPr indent="-381000" lvl="0" marL="457200" rtl="0" algn="l">
              <a:spcBef>
                <a:spcPts val="0"/>
              </a:spcBef>
              <a:spcAft>
                <a:spcPts val="0"/>
              </a:spcAft>
              <a:buSzPts val="2400"/>
              <a:buChar char="❏"/>
            </a:pPr>
            <a:r>
              <a:rPr lang="en" sz="2400"/>
              <a:t>PCB layout and 3d rendering</a:t>
            </a:r>
            <a:endParaRPr sz="2400"/>
          </a:p>
          <a:p>
            <a:pPr indent="-381000" lvl="0" marL="457200" rtl="0" algn="l">
              <a:spcBef>
                <a:spcPts val="0"/>
              </a:spcBef>
              <a:spcAft>
                <a:spcPts val="0"/>
              </a:spcAft>
              <a:buSzPts val="2400"/>
              <a:buChar char="❏"/>
            </a:pPr>
            <a:r>
              <a:rPr lang="en" sz="2400"/>
              <a:t>Photo Gallery</a:t>
            </a:r>
            <a:endParaRPr sz="2400"/>
          </a:p>
          <a:p>
            <a:pPr indent="-381000" lvl="0" marL="457200" rtl="0" algn="l">
              <a:spcBef>
                <a:spcPts val="0"/>
              </a:spcBef>
              <a:spcAft>
                <a:spcPts val="0"/>
              </a:spcAft>
              <a:buSzPts val="2400"/>
              <a:buChar char="❏"/>
            </a:pPr>
            <a:r>
              <a:rPr lang="en" sz="2400"/>
              <a:t>Future Outlook</a:t>
            </a:r>
            <a:endParaRPr sz="2400"/>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62626"/>
              </a:buClr>
              <a:buSzPts val="3300"/>
              <a:buFont typeface="Arial"/>
              <a:buNone/>
            </a:pPr>
            <a:r>
              <a:rPr lang="en" sz="3000"/>
              <a:t>Difficulties</a:t>
            </a:r>
            <a:endParaRPr sz="3000"/>
          </a:p>
        </p:txBody>
      </p:sp>
      <p:sp>
        <p:nvSpPr>
          <p:cNvPr id="326" name="Google Shape;326;p40"/>
          <p:cNvSpPr txBox="1"/>
          <p:nvPr>
            <p:ph idx="10" type="dt"/>
          </p:nvPr>
        </p:nvSpPr>
        <p:spPr>
          <a:xfrm>
            <a:off x="324364" y="4876228"/>
            <a:ext cx="2561711" cy="26727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A 2020 – Final Project</a:t>
            </a:r>
            <a:endParaRPr sz="1100"/>
          </a:p>
        </p:txBody>
      </p:sp>
      <p:sp>
        <p:nvSpPr>
          <p:cNvPr id="327" name="Google Shape;327;p40"/>
          <p:cNvSpPr txBox="1"/>
          <p:nvPr>
            <p:ph idx="11" type="ftr"/>
          </p:nvPr>
        </p:nvSpPr>
        <p:spPr>
          <a:xfrm>
            <a:off x="2617470" y="4876228"/>
            <a:ext cx="3909060" cy="20574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sz="1100"/>
          </a:p>
        </p:txBody>
      </p:sp>
      <p:sp>
        <p:nvSpPr>
          <p:cNvPr id="328" name="Google Shape;328;p40"/>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329" name="Google Shape;329;p40"/>
          <p:cNvSpPr txBox="1"/>
          <p:nvPr/>
        </p:nvSpPr>
        <p:spPr>
          <a:xfrm>
            <a:off x="700375" y="1004525"/>
            <a:ext cx="79998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Char char="●"/>
            </a:pPr>
            <a:r>
              <a:rPr lang="en" sz="1800"/>
              <a:t>Due to current covid situation, we could not implement the project in hardware. As the group members live in different parts of the country, we could not meet in person to build the project using hardware materials. </a:t>
            </a:r>
            <a:endParaRPr sz="1800"/>
          </a:p>
          <a:p>
            <a:pPr indent="0" lvl="0" marL="91440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We tried to implement our whole setup in Stm32cube ide, but failed to do so because of some </a:t>
            </a:r>
            <a:r>
              <a:rPr lang="en" sz="1800"/>
              <a:t>incompatibility</a:t>
            </a:r>
            <a:r>
              <a:rPr lang="en" sz="1800"/>
              <a:t> with proteus.The</a:t>
            </a:r>
            <a:r>
              <a:rPr b="1" lang="en" sz="1800"/>
              <a:t> </a:t>
            </a:r>
            <a:r>
              <a:rPr lang="en" sz="1800">
                <a:solidFill>
                  <a:srgbClr val="202124"/>
                </a:solidFill>
                <a:highlight>
                  <a:schemeClr val="lt1"/>
                </a:highlight>
              </a:rPr>
              <a:t>STM32F103C6 failed to cope up with the sensor’s frequency range .</a:t>
            </a:r>
            <a:endParaRPr sz="1800">
              <a:solidFill>
                <a:srgbClr val="202124"/>
              </a:solidFill>
              <a:highlight>
                <a:schemeClr val="lt1"/>
              </a:highlight>
            </a:endParaRPr>
          </a:p>
          <a:p>
            <a:pPr indent="0" lvl="0" marL="914400" rtl="0" algn="just">
              <a:spcBef>
                <a:spcPts val="0"/>
              </a:spcBef>
              <a:spcAft>
                <a:spcPts val="0"/>
              </a:spcAft>
              <a:buNone/>
            </a:pPr>
            <a:r>
              <a:t/>
            </a:r>
            <a:endParaRPr sz="1800">
              <a:solidFill>
                <a:srgbClr val="202124"/>
              </a:solidFill>
              <a:highlight>
                <a:schemeClr val="lt1"/>
              </a:highlight>
            </a:endParaRPr>
          </a:p>
          <a:p>
            <a:pPr indent="-342900" lvl="0" marL="457200" rtl="0" algn="just">
              <a:spcBef>
                <a:spcPts val="0"/>
              </a:spcBef>
              <a:spcAft>
                <a:spcPts val="0"/>
              </a:spcAft>
              <a:buSzPts val="1800"/>
              <a:buChar char="●"/>
            </a:pPr>
            <a:r>
              <a:rPr lang="en" sz="1800"/>
              <a:t>We tried to generate stm32cube.exe file in arduino, but the arduino ide cannot generate the hex file for stm32. The generated .bin and .elf file was not working properly in proteus as they are based on different bootlogs.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000"/>
              <a:t>Summary</a:t>
            </a:r>
            <a:endParaRPr b="1" sz="3000"/>
          </a:p>
        </p:txBody>
      </p:sp>
      <p:sp>
        <p:nvSpPr>
          <p:cNvPr id="136" name="Google Shape;136;p23"/>
          <p:cNvSpPr txBox="1"/>
          <p:nvPr>
            <p:ph idx="1" type="body"/>
          </p:nvPr>
        </p:nvSpPr>
        <p:spPr>
          <a:xfrm>
            <a:off x="733825" y="1120150"/>
            <a:ext cx="7543800" cy="28809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t/>
            </a:r>
            <a:endParaRPr>
              <a:highlight>
                <a:srgbClr val="FFFFFF"/>
              </a:highlight>
            </a:endParaRPr>
          </a:p>
          <a:p>
            <a:pPr indent="0" lvl="0" marL="0" rtl="0" algn="l">
              <a:lnSpc>
                <a:spcPct val="100000"/>
              </a:lnSpc>
              <a:spcBef>
                <a:spcPts val="0"/>
              </a:spcBef>
              <a:spcAft>
                <a:spcPts val="0"/>
              </a:spcAft>
              <a:buNone/>
            </a:pPr>
            <a:r>
              <a:rPr lang="en">
                <a:highlight>
                  <a:srgbClr val="FFFFFF"/>
                </a:highlight>
              </a:rPr>
              <a:t>The implemented system consists of a Arduino/Microprocessor as a main processing unit for the entire system and all the sensor (temperature, humidity and Pressure) and devices can be connected with the microcontroller. The sensors can be operated by the microcontroller to retrieve the data from them. </a:t>
            </a:r>
            <a:endParaRPr>
              <a:highlight>
                <a:srgbClr val="FFFFFF"/>
              </a:highlight>
            </a:endParaRPr>
          </a:p>
          <a:p>
            <a:pPr indent="0" lvl="0" marL="139700" rtl="0" algn="l">
              <a:lnSpc>
                <a:spcPct val="100000"/>
              </a:lnSpc>
              <a:spcBef>
                <a:spcPts val="0"/>
              </a:spcBef>
              <a:spcAft>
                <a:spcPts val="0"/>
              </a:spcAft>
              <a:buNone/>
            </a:pPr>
            <a:r>
              <a:t/>
            </a:r>
            <a:endParaRPr>
              <a:highlight>
                <a:srgbClr val="FFFFFF"/>
              </a:highlight>
            </a:endParaRPr>
          </a:p>
          <a:p>
            <a:pPr indent="0" lvl="0" marL="0" rtl="0" algn="l">
              <a:lnSpc>
                <a:spcPct val="100000"/>
              </a:lnSpc>
              <a:spcBef>
                <a:spcPts val="0"/>
              </a:spcBef>
              <a:spcAft>
                <a:spcPts val="0"/>
              </a:spcAft>
              <a:buNone/>
            </a:pPr>
            <a:r>
              <a:rPr lang="en">
                <a:highlight>
                  <a:srgbClr val="FFFFFF"/>
                </a:highlight>
              </a:rPr>
              <a:t>This processes the analysis with the sensor data and updates it to the internet through using Wi-fi through blynk server.</a:t>
            </a:r>
            <a:endParaRPr/>
          </a:p>
        </p:txBody>
      </p:sp>
      <p:sp>
        <p:nvSpPr>
          <p:cNvPr id="137" name="Google Shape;137;p23"/>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38" name="Google Shape;138;p23"/>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39" name="Google Shape;139;p23"/>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84075" y="317136"/>
            <a:ext cx="75438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Background</a:t>
            </a:r>
            <a:endParaRPr b="1" sz="3600"/>
          </a:p>
        </p:txBody>
      </p:sp>
      <p:sp>
        <p:nvSpPr>
          <p:cNvPr id="145" name="Google Shape;145;p24"/>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46" name="Google Shape;146;p24"/>
          <p:cNvSpPr txBox="1"/>
          <p:nvPr/>
        </p:nvSpPr>
        <p:spPr>
          <a:xfrm>
            <a:off x="750075" y="921650"/>
            <a:ext cx="8043900" cy="215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main goal of this project is to </a:t>
            </a:r>
            <a:r>
              <a:rPr lang="en" sz="1600">
                <a:solidFill>
                  <a:schemeClr val="accent1"/>
                </a:solidFill>
              </a:rPr>
              <a:t>design and build an effective monitoring system in which the required parameters are monitored remotely over the internet</a:t>
            </a:r>
            <a:r>
              <a:rPr lang="en" sz="1600"/>
              <a:t>, the data collected from the sensors is stored in the cloud, and the estimated trend is projected on a mobile device. This project proposes a solution for monitoring temperature, humidity, rain, LDR and pressure in the environment, as well as any parameter value crossing its threshold value ranges, utilizing a wireless embedded computing system. In addition, the solution offers sophisticated remote monitoring for a specific area of interest</a:t>
            </a:r>
            <a:r>
              <a:rPr lang="en"/>
              <a:t>.</a:t>
            </a:r>
            <a:endParaRPr/>
          </a:p>
        </p:txBody>
      </p:sp>
      <p:pic>
        <p:nvPicPr>
          <p:cNvPr id="147" name="Google Shape;147;p24"/>
          <p:cNvPicPr preferRelativeResize="0"/>
          <p:nvPr/>
        </p:nvPicPr>
        <p:blipFill>
          <a:blip r:embed="rId3">
            <a:alphaModFix/>
          </a:blip>
          <a:stretch>
            <a:fillRect/>
          </a:stretch>
        </p:blipFill>
        <p:spPr>
          <a:xfrm>
            <a:off x="1057363" y="2887875"/>
            <a:ext cx="2035099" cy="1707699"/>
          </a:xfrm>
          <a:prstGeom prst="rect">
            <a:avLst/>
          </a:prstGeom>
          <a:noFill/>
          <a:ln>
            <a:noFill/>
          </a:ln>
        </p:spPr>
      </p:pic>
      <p:pic>
        <p:nvPicPr>
          <p:cNvPr id="148" name="Google Shape;148;p24"/>
          <p:cNvPicPr preferRelativeResize="0"/>
          <p:nvPr/>
        </p:nvPicPr>
        <p:blipFill>
          <a:blip r:embed="rId4">
            <a:alphaModFix/>
          </a:blip>
          <a:stretch>
            <a:fillRect/>
          </a:stretch>
        </p:blipFill>
        <p:spPr>
          <a:xfrm>
            <a:off x="3633299" y="2887875"/>
            <a:ext cx="1726891" cy="1726891"/>
          </a:xfrm>
          <a:prstGeom prst="rect">
            <a:avLst/>
          </a:prstGeom>
          <a:noFill/>
          <a:ln>
            <a:noFill/>
          </a:ln>
        </p:spPr>
      </p:pic>
      <p:pic>
        <p:nvPicPr>
          <p:cNvPr id="149" name="Google Shape;149;p24"/>
          <p:cNvPicPr preferRelativeResize="0"/>
          <p:nvPr/>
        </p:nvPicPr>
        <p:blipFill>
          <a:blip r:embed="rId5">
            <a:alphaModFix/>
          </a:blip>
          <a:stretch>
            <a:fillRect/>
          </a:stretch>
        </p:blipFill>
        <p:spPr>
          <a:xfrm>
            <a:off x="5901025" y="2887863"/>
            <a:ext cx="1785258" cy="1741177"/>
          </a:xfrm>
          <a:prstGeom prst="rect">
            <a:avLst/>
          </a:prstGeom>
          <a:noFill/>
          <a:ln>
            <a:noFill/>
          </a:ln>
        </p:spPr>
      </p:pic>
      <p:sp>
        <p:nvSpPr>
          <p:cNvPr id="150" name="Google Shape;150;p24"/>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51" name="Google Shape;151;p24"/>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800100" y="344786"/>
            <a:ext cx="7543800" cy="54675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Used Components</a:t>
            </a:r>
            <a:endParaRPr b="1" sz="3600"/>
          </a:p>
        </p:txBody>
      </p:sp>
      <p:sp>
        <p:nvSpPr>
          <p:cNvPr id="157" name="Google Shape;157;p25"/>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graphicFrame>
        <p:nvGraphicFramePr>
          <p:cNvPr id="158" name="Google Shape;158;p25"/>
          <p:cNvGraphicFramePr/>
          <p:nvPr/>
        </p:nvGraphicFramePr>
        <p:xfrm>
          <a:off x="751275" y="891575"/>
          <a:ext cx="3000000" cy="3000000"/>
        </p:xfrm>
        <a:graphic>
          <a:graphicData uri="http://schemas.openxmlformats.org/drawingml/2006/table">
            <a:tbl>
              <a:tblPr>
                <a:noFill/>
                <a:tableStyleId>{66076E73-BA50-4206-AB09-ACCED4977A1C}</a:tableStyleId>
              </a:tblPr>
              <a:tblGrid>
                <a:gridCol w="1436025"/>
                <a:gridCol w="5284200"/>
              </a:tblGrid>
              <a:tr h="556325">
                <a:tc>
                  <a:txBody>
                    <a:bodyPr/>
                    <a:lstStyle/>
                    <a:p>
                      <a:pPr indent="0" lvl="0" marL="0" rtl="0" algn="l">
                        <a:spcBef>
                          <a:spcPts val="0"/>
                        </a:spcBef>
                        <a:spcAft>
                          <a:spcPts val="0"/>
                        </a:spcAft>
                        <a:buNone/>
                      </a:pPr>
                      <a:r>
                        <a:rPr lang="en" sz="700"/>
                        <a:t>Arduino Uno</a:t>
                      </a:r>
                      <a:endParaRPr sz="700"/>
                    </a:p>
                  </a:txBody>
                  <a:tcPr marT="91425" marB="91425" marR="91425" marL="91425">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rPr lang="en" sz="700">
                          <a:solidFill>
                            <a:srgbClr val="262626"/>
                          </a:solidFill>
                          <a:highlight>
                            <a:srgbClr val="FFFFFF"/>
                          </a:highlight>
                        </a:rPr>
                        <a:t>Arduino Uno is a microcontroller board based on the ATmega328P. It has 14 digital input/output pins (of which 6 can be used as PWM outputs), 6 analog inputs, a 16 MHz quartz crystal, a USB connection, a power jack, an ICSP header and a reset button.</a:t>
                      </a:r>
                      <a:endParaRPr sz="700">
                        <a:solidFill>
                          <a:srgbClr val="262626"/>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1450">
                <a:tc>
                  <a:txBody>
                    <a:bodyPr/>
                    <a:lstStyle/>
                    <a:p>
                      <a:pPr indent="0" lvl="0" marL="0" rtl="0" algn="l">
                        <a:spcBef>
                          <a:spcPts val="0"/>
                        </a:spcBef>
                        <a:spcAft>
                          <a:spcPts val="0"/>
                        </a:spcAft>
                        <a:buNone/>
                      </a:pPr>
                      <a:r>
                        <a:rPr lang="en" sz="700"/>
                        <a:t>STM32F103C6</a:t>
                      </a:r>
                      <a:endParaRPr sz="700"/>
                    </a:p>
                  </a:txBody>
                  <a:tcPr marT="91425" marB="91425" marR="91425" marL="91425">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rPr lang="en" sz="700">
                          <a:solidFill>
                            <a:srgbClr val="202124"/>
                          </a:solidFill>
                          <a:highlight>
                            <a:srgbClr val="FFFFFF"/>
                          </a:highlight>
                        </a:rPr>
                        <a:t>STM32F103C6 is an ARM 32-bit Cortex-M3 Microcontroller</a:t>
                      </a:r>
                      <a:endParaRPr sz="200">
                        <a:solidFill>
                          <a:srgbClr val="262626"/>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5150">
                <a:tc>
                  <a:txBody>
                    <a:bodyPr/>
                    <a:lstStyle/>
                    <a:p>
                      <a:pPr indent="0" lvl="0" marL="0" rtl="0" algn="l">
                        <a:spcBef>
                          <a:spcPts val="0"/>
                        </a:spcBef>
                        <a:spcAft>
                          <a:spcPts val="0"/>
                        </a:spcAft>
                        <a:buNone/>
                      </a:pPr>
                      <a:r>
                        <a:rPr lang="en" sz="700"/>
                        <a:t>DHT11</a:t>
                      </a:r>
                      <a:endParaRPr sz="700"/>
                    </a:p>
                  </a:txBody>
                  <a:tcPr marT="91425" marB="91425" marR="91425" marL="91425"/>
                </a:tc>
                <a:tc>
                  <a:txBody>
                    <a:bodyPr/>
                    <a:lstStyle/>
                    <a:p>
                      <a:pPr indent="0" lvl="0" marL="0" rtl="0" algn="l">
                        <a:spcBef>
                          <a:spcPts val="0"/>
                        </a:spcBef>
                        <a:spcAft>
                          <a:spcPts val="0"/>
                        </a:spcAft>
                        <a:buNone/>
                      </a:pPr>
                      <a:r>
                        <a:rPr lang="en" sz="700"/>
                        <a:t>DHT11 is a low-cost digital sensor for sensing temperature and humidity.  This sensor can be easily interfaced with any micro-controller such as Arduino, Raspberry Pi etc to measure humidity and temperature instantaneously.</a:t>
                      </a:r>
                      <a:endParaRPr sz="700"/>
                    </a:p>
                  </a:txBody>
                  <a:tcPr marT="91425" marB="91425" marR="91425" marL="91425">
                    <a:lnT cap="flat" cmpd="sng" w="9525">
                      <a:solidFill>
                        <a:schemeClr val="dk1"/>
                      </a:solidFill>
                      <a:prstDash val="solid"/>
                      <a:round/>
                      <a:headEnd len="sm" w="sm" type="none"/>
                      <a:tailEnd len="sm" w="sm" type="none"/>
                    </a:lnT>
                  </a:tcPr>
                </a:tc>
              </a:tr>
              <a:tr h="281450">
                <a:tc>
                  <a:txBody>
                    <a:bodyPr/>
                    <a:lstStyle/>
                    <a:p>
                      <a:pPr indent="0" lvl="0" marL="0" rtl="0" algn="l">
                        <a:spcBef>
                          <a:spcPts val="0"/>
                        </a:spcBef>
                        <a:spcAft>
                          <a:spcPts val="0"/>
                        </a:spcAft>
                        <a:buNone/>
                      </a:pPr>
                      <a:r>
                        <a:rPr lang="en" sz="700"/>
                        <a:t>MPX4115</a:t>
                      </a:r>
                      <a:endParaRPr sz="700"/>
                    </a:p>
                  </a:txBody>
                  <a:tcPr marT="91425" marB="91425" marR="91425" marL="91425"/>
                </a:tc>
                <a:tc>
                  <a:txBody>
                    <a:bodyPr/>
                    <a:lstStyle/>
                    <a:p>
                      <a:pPr indent="0" lvl="0" marL="0" rtl="0" algn="l">
                        <a:spcBef>
                          <a:spcPts val="0"/>
                        </a:spcBef>
                        <a:spcAft>
                          <a:spcPts val="0"/>
                        </a:spcAft>
                        <a:buNone/>
                      </a:pPr>
                      <a:r>
                        <a:rPr lang="en" sz="700">
                          <a:solidFill>
                            <a:schemeClr val="dk1"/>
                          </a:solidFill>
                        </a:rPr>
                        <a:t>T</a:t>
                      </a:r>
                      <a:r>
                        <a:rPr lang="en" sz="700">
                          <a:solidFill>
                            <a:schemeClr val="dk1"/>
                          </a:solidFill>
                          <a:highlight>
                            <a:srgbClr val="FFFFFF"/>
                          </a:highlight>
                        </a:rPr>
                        <a:t>he MPX4115 series is designed to sense absolute air pressure in an altimeter or barometer (BAP) applications.</a:t>
                      </a:r>
                      <a:endParaRPr sz="700">
                        <a:solidFill>
                          <a:schemeClr val="dk1"/>
                        </a:solidFill>
                      </a:endParaRPr>
                    </a:p>
                  </a:txBody>
                  <a:tcPr marT="91425" marB="91425" marR="91425" marL="91425"/>
                </a:tc>
              </a:tr>
              <a:tr h="385150">
                <a:tc>
                  <a:txBody>
                    <a:bodyPr/>
                    <a:lstStyle/>
                    <a:p>
                      <a:pPr indent="0" lvl="0" marL="0" rtl="0" algn="l">
                        <a:spcBef>
                          <a:spcPts val="0"/>
                        </a:spcBef>
                        <a:spcAft>
                          <a:spcPts val="0"/>
                        </a:spcAft>
                        <a:buNone/>
                      </a:pPr>
                      <a:r>
                        <a:rPr lang="en" sz="700"/>
                        <a:t>Blynk library</a:t>
                      </a:r>
                      <a:endParaRPr sz="700"/>
                    </a:p>
                  </a:txBody>
                  <a:tcPr marT="91425" marB="91425" marR="91425" marL="91425"/>
                </a:tc>
                <a:tc>
                  <a:txBody>
                    <a:bodyPr/>
                    <a:lstStyle/>
                    <a:p>
                      <a:pPr indent="0" lvl="0" marL="0" rtl="0" algn="l">
                        <a:spcBef>
                          <a:spcPts val="0"/>
                        </a:spcBef>
                        <a:spcAft>
                          <a:spcPts val="0"/>
                        </a:spcAft>
                        <a:buNone/>
                      </a:pPr>
                      <a:r>
                        <a:rPr lang="en" sz="700">
                          <a:solidFill>
                            <a:schemeClr val="dk1"/>
                          </a:solidFill>
                          <a:highlight>
                            <a:srgbClr val="F2F5F5"/>
                          </a:highlight>
                        </a:rPr>
                        <a:t>Blynk Library is an extension that runs on your hardware. It handles connectivity, device authentication in the cloud, and commands processing between Blynk app, Cloud, and hardware.</a:t>
                      </a:r>
                      <a:endParaRPr sz="700">
                        <a:solidFill>
                          <a:schemeClr val="dk1"/>
                        </a:solidFill>
                      </a:endParaRPr>
                    </a:p>
                  </a:txBody>
                  <a:tcPr marT="91425" marB="91425" marR="91425" marL="91425"/>
                </a:tc>
              </a:tr>
              <a:tr h="385150">
                <a:tc>
                  <a:txBody>
                    <a:bodyPr/>
                    <a:lstStyle/>
                    <a:p>
                      <a:pPr indent="0" lvl="0" marL="0" rtl="0" algn="l">
                        <a:spcBef>
                          <a:spcPts val="0"/>
                        </a:spcBef>
                        <a:spcAft>
                          <a:spcPts val="0"/>
                        </a:spcAft>
                        <a:buNone/>
                      </a:pPr>
                      <a:r>
                        <a:rPr lang="en" sz="700"/>
                        <a:t>Virtual Serial</a:t>
                      </a:r>
                      <a:endParaRPr sz="700"/>
                    </a:p>
                    <a:p>
                      <a:pPr indent="0" lvl="0" marL="0" rtl="0" algn="l">
                        <a:spcBef>
                          <a:spcPts val="0"/>
                        </a:spcBef>
                        <a:spcAft>
                          <a:spcPts val="0"/>
                        </a:spcAft>
                        <a:buNone/>
                      </a:pPr>
                      <a:r>
                        <a:rPr lang="en" sz="700"/>
                        <a:t>Port Emulator</a:t>
                      </a:r>
                      <a:endParaRPr sz="700"/>
                    </a:p>
                  </a:txBody>
                  <a:tcPr marT="91425" marB="91425" marR="91425" marL="91425"/>
                </a:tc>
                <a:tc>
                  <a:txBody>
                    <a:bodyPr/>
                    <a:lstStyle/>
                    <a:p>
                      <a:pPr indent="0" lvl="0" marL="0" rtl="0" algn="l">
                        <a:spcBef>
                          <a:spcPts val="0"/>
                        </a:spcBef>
                        <a:spcAft>
                          <a:spcPts val="0"/>
                        </a:spcAft>
                        <a:buNone/>
                      </a:pPr>
                      <a:r>
                        <a:rPr lang="en" sz="700"/>
                        <a:t>Used for </a:t>
                      </a:r>
                      <a:r>
                        <a:rPr lang="en" sz="700"/>
                        <a:t>connecting</a:t>
                      </a:r>
                      <a:r>
                        <a:rPr lang="en" sz="700"/>
                        <a:t> to internet.</a:t>
                      </a:r>
                      <a:endParaRPr sz="700"/>
                    </a:p>
                  </a:txBody>
                  <a:tcPr marT="91425" marB="91425" marR="91425" marL="91425"/>
                </a:tc>
              </a:tr>
              <a:tr h="414775">
                <a:tc>
                  <a:txBody>
                    <a:bodyPr/>
                    <a:lstStyle/>
                    <a:p>
                      <a:pPr indent="0" lvl="0" marL="0" rtl="0" algn="l">
                        <a:spcBef>
                          <a:spcPts val="0"/>
                        </a:spcBef>
                        <a:spcAft>
                          <a:spcPts val="0"/>
                        </a:spcAft>
                        <a:buNone/>
                      </a:pPr>
                      <a:r>
                        <a:rPr lang="en" sz="700"/>
                        <a:t>COMPIN</a:t>
                      </a:r>
                      <a:endParaRPr sz="700"/>
                    </a:p>
                  </a:txBody>
                  <a:tcPr marT="91425" marB="91425" marR="91425" marL="91425"/>
                </a:tc>
                <a:tc>
                  <a:txBody>
                    <a:bodyPr/>
                    <a:lstStyle/>
                    <a:p>
                      <a:pPr indent="0" lvl="0" marL="0" rtl="0" algn="l">
                        <a:spcBef>
                          <a:spcPts val="0"/>
                        </a:spcBef>
                        <a:spcAft>
                          <a:spcPts val="0"/>
                        </a:spcAft>
                        <a:buNone/>
                      </a:pPr>
                      <a:r>
                        <a:rPr lang="en" sz="800">
                          <a:solidFill>
                            <a:schemeClr val="dk1"/>
                          </a:solidFill>
                          <a:highlight>
                            <a:srgbClr val="FFFFFF"/>
                          </a:highlight>
                        </a:rPr>
                        <a:t>COMPIM is used to model physical COM interfaces in Proteus. It works by capturing and buffering serial signals which it then presents to the electrical circuit. </a:t>
                      </a:r>
                      <a:endParaRPr sz="700">
                        <a:solidFill>
                          <a:schemeClr val="dk1"/>
                        </a:solidFill>
                      </a:endParaRPr>
                    </a:p>
                  </a:txBody>
                  <a:tcPr marT="91425" marB="91425" marR="91425" marL="91425"/>
                </a:tc>
              </a:tr>
              <a:tr h="322775">
                <a:tc>
                  <a:txBody>
                    <a:bodyPr/>
                    <a:lstStyle/>
                    <a:p>
                      <a:pPr indent="0" lvl="0" marL="0" rtl="0" algn="l">
                        <a:spcBef>
                          <a:spcPts val="0"/>
                        </a:spcBef>
                        <a:spcAft>
                          <a:spcPts val="0"/>
                        </a:spcAft>
                        <a:buNone/>
                      </a:pPr>
                      <a:r>
                        <a:rPr lang="en" sz="700"/>
                        <a:t>Rain Sensor (HL83)</a:t>
                      </a:r>
                      <a:endParaRPr sz="700"/>
                    </a:p>
                  </a:txBody>
                  <a:tcPr marT="91425" marB="91425" marR="91425" marL="91425"/>
                </a:tc>
                <a:tc>
                  <a:txBody>
                    <a:bodyPr/>
                    <a:lstStyle/>
                    <a:p>
                      <a:pPr indent="0" lvl="0" marL="0" rtl="0" algn="l">
                        <a:spcBef>
                          <a:spcPts val="0"/>
                        </a:spcBef>
                        <a:spcAft>
                          <a:spcPts val="0"/>
                        </a:spcAft>
                        <a:buNone/>
                      </a:pPr>
                      <a:r>
                        <a:rPr lang="en" sz="700">
                          <a:solidFill>
                            <a:srgbClr val="4D5156"/>
                          </a:solidFill>
                          <a:highlight>
                            <a:srgbClr val="FFFFFF"/>
                          </a:highlight>
                        </a:rPr>
                        <a:t>The </a:t>
                      </a:r>
                      <a:r>
                        <a:rPr b="1" lang="en" sz="700">
                          <a:solidFill>
                            <a:srgbClr val="5F6368"/>
                          </a:solidFill>
                          <a:highlight>
                            <a:srgbClr val="FFFFFF"/>
                          </a:highlight>
                        </a:rPr>
                        <a:t>rain sensor</a:t>
                      </a:r>
                      <a:r>
                        <a:rPr lang="en" sz="700">
                          <a:solidFill>
                            <a:srgbClr val="4D5156"/>
                          </a:solidFill>
                          <a:highlight>
                            <a:srgbClr val="FFFFFF"/>
                          </a:highlight>
                        </a:rPr>
                        <a:t> is used to detect water. </a:t>
                      </a:r>
                      <a:endParaRPr sz="700">
                        <a:solidFill>
                          <a:schemeClr val="dk1"/>
                        </a:solidFill>
                        <a:highlight>
                          <a:srgbClr val="FFFFFF"/>
                        </a:highlight>
                      </a:endParaRPr>
                    </a:p>
                  </a:txBody>
                  <a:tcPr marT="91425" marB="91425" marR="91425" marL="91425"/>
                </a:tc>
              </a:tr>
              <a:tr h="316325">
                <a:tc>
                  <a:txBody>
                    <a:bodyPr/>
                    <a:lstStyle/>
                    <a:p>
                      <a:pPr indent="0" lvl="0" marL="0" rtl="0" algn="l">
                        <a:spcBef>
                          <a:spcPts val="0"/>
                        </a:spcBef>
                        <a:spcAft>
                          <a:spcPts val="0"/>
                        </a:spcAft>
                        <a:buNone/>
                      </a:pPr>
                      <a:r>
                        <a:rPr lang="en" sz="700"/>
                        <a:t>LDR sensor</a:t>
                      </a:r>
                      <a:endParaRPr sz="700"/>
                    </a:p>
                  </a:txBody>
                  <a:tcPr marT="91425" marB="91425" marR="91425" marL="91425"/>
                </a:tc>
                <a:tc>
                  <a:txBody>
                    <a:bodyPr/>
                    <a:lstStyle/>
                    <a:p>
                      <a:pPr indent="0" lvl="0" marL="0" rtl="0" algn="l">
                        <a:spcBef>
                          <a:spcPts val="0"/>
                        </a:spcBef>
                        <a:spcAft>
                          <a:spcPts val="0"/>
                        </a:spcAft>
                        <a:buNone/>
                      </a:pPr>
                      <a:r>
                        <a:rPr lang="en" sz="700">
                          <a:solidFill>
                            <a:srgbClr val="202124"/>
                          </a:solidFill>
                          <a:highlight>
                            <a:srgbClr val="FFFFFF"/>
                          </a:highlight>
                        </a:rPr>
                        <a:t>LDRs (light-dependent resistors) are used </a:t>
                      </a:r>
                      <a:r>
                        <a:rPr b="1" lang="en" sz="700">
                          <a:solidFill>
                            <a:srgbClr val="202124"/>
                          </a:solidFill>
                          <a:highlight>
                            <a:srgbClr val="FFFFFF"/>
                          </a:highlight>
                        </a:rPr>
                        <a:t>to detect light levels</a:t>
                      </a:r>
                      <a:r>
                        <a:rPr lang="en" sz="700">
                          <a:solidFill>
                            <a:srgbClr val="202124"/>
                          </a:solidFill>
                          <a:highlight>
                            <a:srgbClr val="FFFFFF"/>
                          </a:highlight>
                        </a:rPr>
                        <a:t>, for example, in automatic security lights.</a:t>
                      </a:r>
                      <a:endParaRPr sz="700">
                        <a:solidFill>
                          <a:schemeClr val="dk1"/>
                        </a:solidFill>
                        <a:highlight>
                          <a:srgbClr val="FFFFFF"/>
                        </a:highlight>
                      </a:endParaRPr>
                    </a:p>
                  </a:txBody>
                  <a:tcPr marT="91425" marB="91425" marR="91425" marL="91425"/>
                </a:tc>
              </a:tr>
            </a:tbl>
          </a:graphicData>
        </a:graphic>
      </p:graphicFrame>
      <p:sp>
        <p:nvSpPr>
          <p:cNvPr id="159" name="Google Shape;159;p25"/>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60" name="Google Shape;160;p25"/>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00100" y="344786"/>
            <a:ext cx="7543800" cy="546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Methods</a:t>
            </a:r>
            <a:endParaRPr/>
          </a:p>
        </p:txBody>
      </p:sp>
      <p:sp>
        <p:nvSpPr>
          <p:cNvPr id="166" name="Google Shape;166;p26"/>
          <p:cNvSpPr/>
          <p:nvPr/>
        </p:nvSpPr>
        <p:spPr>
          <a:xfrm>
            <a:off x="800100" y="1342275"/>
            <a:ext cx="3360300" cy="18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t>Method 1:</a:t>
            </a:r>
            <a:endParaRPr b="1" sz="2400" u="sng"/>
          </a:p>
          <a:p>
            <a:pPr indent="0" lvl="0" marL="0" rtl="0" algn="ctr">
              <a:spcBef>
                <a:spcPts val="0"/>
              </a:spcBef>
              <a:spcAft>
                <a:spcPts val="0"/>
              </a:spcAft>
              <a:buNone/>
            </a:pPr>
            <a:r>
              <a:t/>
            </a:r>
            <a:endParaRPr b="1" sz="2400"/>
          </a:p>
          <a:p>
            <a:pPr indent="0" lvl="0" marL="0" rtl="0" algn="ctr">
              <a:spcBef>
                <a:spcPts val="0"/>
              </a:spcBef>
              <a:spcAft>
                <a:spcPts val="0"/>
              </a:spcAft>
              <a:buNone/>
            </a:pPr>
            <a:r>
              <a:rPr b="1" lang="en" sz="2400"/>
              <a:t>ARDUINO</a:t>
            </a:r>
            <a:endParaRPr b="1"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67" name="Google Shape;167;p26"/>
          <p:cNvSpPr/>
          <p:nvPr/>
        </p:nvSpPr>
        <p:spPr>
          <a:xfrm>
            <a:off x="4679775" y="1342275"/>
            <a:ext cx="3360300" cy="18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t>Method 2:</a:t>
            </a:r>
            <a:endParaRPr b="1" sz="2400" u="sng"/>
          </a:p>
          <a:p>
            <a:pPr indent="0" lvl="0" marL="0" rtl="0" algn="ctr">
              <a:spcBef>
                <a:spcPts val="0"/>
              </a:spcBef>
              <a:spcAft>
                <a:spcPts val="0"/>
              </a:spcAft>
              <a:buNone/>
            </a:pPr>
            <a:r>
              <a:t/>
            </a:r>
            <a:endParaRPr b="1" sz="2400"/>
          </a:p>
          <a:p>
            <a:pPr indent="0" lvl="0" marL="0" rtl="0" algn="ctr">
              <a:spcBef>
                <a:spcPts val="0"/>
              </a:spcBef>
              <a:spcAft>
                <a:spcPts val="0"/>
              </a:spcAft>
              <a:buNone/>
            </a:pPr>
            <a:r>
              <a:rPr b="1" lang="en" sz="2400"/>
              <a:t> STMCUBE32</a:t>
            </a:r>
            <a:endParaRPr b="1"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68" name="Google Shape;168;p26"/>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69" name="Google Shape;169;p26"/>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Methods</a:t>
            </a:r>
            <a:endParaRPr b="1" sz="3600"/>
          </a:p>
        </p:txBody>
      </p:sp>
      <p:sp>
        <p:nvSpPr>
          <p:cNvPr id="175" name="Google Shape;175;p27"/>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76" name="Google Shape;176;p27"/>
          <p:cNvSpPr txBox="1"/>
          <p:nvPr/>
        </p:nvSpPr>
        <p:spPr>
          <a:xfrm>
            <a:off x="3293875" y="559925"/>
            <a:ext cx="11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3"/>
                </a:highlight>
              </a:rPr>
              <a:t>Algorithms</a:t>
            </a:r>
            <a:endParaRPr>
              <a:highlight>
                <a:schemeClr val="accent3"/>
              </a:highlight>
            </a:endParaRPr>
          </a:p>
        </p:txBody>
      </p:sp>
      <p:sp>
        <p:nvSpPr>
          <p:cNvPr id="177" name="Google Shape;177;p27"/>
          <p:cNvSpPr/>
          <p:nvPr/>
        </p:nvSpPr>
        <p:spPr>
          <a:xfrm>
            <a:off x="726875" y="1427379"/>
            <a:ext cx="2111700" cy="3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Initializing Blynk Module </a:t>
            </a:r>
            <a:endParaRPr/>
          </a:p>
        </p:txBody>
      </p:sp>
      <p:sp>
        <p:nvSpPr>
          <p:cNvPr id="178" name="Google Shape;178;p27"/>
          <p:cNvSpPr/>
          <p:nvPr/>
        </p:nvSpPr>
        <p:spPr>
          <a:xfrm>
            <a:off x="3567182" y="1201125"/>
            <a:ext cx="21117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Reading temperature and humidity value through DHT sensor</a:t>
            </a:r>
            <a:endParaRPr/>
          </a:p>
        </p:txBody>
      </p:sp>
      <p:sp>
        <p:nvSpPr>
          <p:cNvPr id="179" name="Google Shape;179;p27"/>
          <p:cNvSpPr/>
          <p:nvPr/>
        </p:nvSpPr>
        <p:spPr>
          <a:xfrm>
            <a:off x="5940884" y="2166149"/>
            <a:ext cx="21117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Reading pressure value from MPX4115 &amp; Rain sensor value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0" name="Google Shape;180;p27"/>
          <p:cNvSpPr/>
          <p:nvPr/>
        </p:nvSpPr>
        <p:spPr>
          <a:xfrm>
            <a:off x="3567182" y="3026806"/>
            <a:ext cx="2111700" cy="10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Sending the values to the server through virtual serial port emulator every 1000 ms interval</a:t>
            </a:r>
            <a:endParaRPr/>
          </a:p>
        </p:txBody>
      </p:sp>
      <p:cxnSp>
        <p:nvCxnSpPr>
          <p:cNvPr id="181" name="Google Shape;181;p27"/>
          <p:cNvCxnSpPr>
            <a:stCxn id="177" idx="3"/>
            <a:endCxn id="178" idx="1"/>
          </p:cNvCxnSpPr>
          <p:nvPr/>
        </p:nvCxnSpPr>
        <p:spPr>
          <a:xfrm>
            <a:off x="2838575" y="1597479"/>
            <a:ext cx="728700" cy="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7"/>
          <p:cNvCxnSpPr/>
          <p:nvPr/>
        </p:nvCxnSpPr>
        <p:spPr>
          <a:xfrm>
            <a:off x="5689334" y="1597474"/>
            <a:ext cx="1296900" cy="5688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7"/>
          <p:cNvCxnSpPr>
            <a:stCxn id="179" idx="2"/>
          </p:cNvCxnSpPr>
          <p:nvPr/>
        </p:nvCxnSpPr>
        <p:spPr>
          <a:xfrm flipH="1">
            <a:off x="5678834" y="2743349"/>
            <a:ext cx="1317900" cy="8142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7"/>
          <p:cNvCxnSpPr>
            <a:stCxn id="180" idx="0"/>
            <a:endCxn id="178" idx="2"/>
          </p:cNvCxnSpPr>
          <p:nvPr/>
        </p:nvCxnSpPr>
        <p:spPr>
          <a:xfrm rot="10800000">
            <a:off x="4623032" y="1993606"/>
            <a:ext cx="0" cy="10332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7"/>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86" name="Google Shape;186;p27"/>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800100" y="344786"/>
            <a:ext cx="75438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Reference</a:t>
            </a:r>
            <a:endParaRPr b="1" sz="3600"/>
          </a:p>
        </p:txBody>
      </p:sp>
      <p:sp>
        <p:nvSpPr>
          <p:cNvPr id="192" name="Google Shape;192;p28"/>
          <p:cNvSpPr txBox="1"/>
          <p:nvPr>
            <p:ph idx="12" type="sldNum"/>
          </p:nvPr>
        </p:nvSpPr>
        <p:spPr>
          <a:xfrm>
            <a:off x="8558213" y="4876228"/>
            <a:ext cx="391500" cy="2313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93" name="Google Shape;193;p28"/>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194" name="Google Shape;194;p28"/>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sp>
        <p:nvSpPr>
          <p:cNvPr id="195" name="Google Shape;195;p28"/>
          <p:cNvSpPr txBox="1"/>
          <p:nvPr/>
        </p:nvSpPr>
        <p:spPr>
          <a:xfrm>
            <a:off x="778375" y="1162050"/>
            <a:ext cx="6746400" cy="3401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262626"/>
              </a:buClr>
              <a:buSzPts val="1100"/>
              <a:buChar char="●"/>
            </a:pPr>
            <a:r>
              <a:rPr lang="en" sz="1100" u="sng">
                <a:solidFill>
                  <a:schemeClr val="hlink"/>
                </a:solidFill>
                <a:hlinkClick r:id="rId3"/>
              </a:rPr>
              <a:t>https://www.instructables.com/Esay-IoT-Weather-Station-With-Multiple-Sensors/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rgbClr val="262626"/>
              </a:buClr>
              <a:buSzPts val="1100"/>
              <a:buChar char="●"/>
            </a:pPr>
            <a:r>
              <a:rPr lang="en" sz="1100" u="sng">
                <a:solidFill>
                  <a:schemeClr val="hlink"/>
                </a:solidFill>
                <a:hlinkClick r:id="rId4"/>
              </a:rPr>
              <a:t>https://www.theengineeringprojects.com/2018/07/rain-sensor-library-for-proteus.html?fbclid=IwAR2edI7tgtulZPBXtBUD5DgVVg0YkzwnXzOCDkp3H2i2BOplUq6G7m501Lo</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u="sng">
                <a:solidFill>
                  <a:schemeClr val="hlink"/>
                </a:solidFill>
                <a:hlinkClick r:id="rId5"/>
              </a:rPr>
              <a:t>https://www.mouser.com/datasheet/2/758/DHT11-Technical-Data-Sheet-Translated-Version-1143054.pdf</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u="sng">
                <a:solidFill>
                  <a:schemeClr val="hlink"/>
                </a:solidFill>
                <a:hlinkClick r:id="rId6"/>
              </a:rPr>
              <a:t>https://www.arduino.cc/reference/en/libraries/blynk/</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u="sng">
                <a:solidFill>
                  <a:schemeClr val="hlink"/>
                </a:solidFill>
                <a:hlinkClick r:id="rId7"/>
              </a:rPr>
              <a:t>https://www.st.com/en/microcontrollers-microprocessors/stm32f103c6.html</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u="sng">
                <a:solidFill>
                  <a:schemeClr val="hlink"/>
                </a:solidFill>
                <a:hlinkClick r:id="rId8"/>
              </a:rPr>
              <a:t>https://www.youtube.com/watch?v=-lcrrRrKdFg&amp;list=PLfIJKC1ud8gga7xeUUJ-bRUbeChfTOOBd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835050" y="86200"/>
            <a:ext cx="7096200" cy="54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3300"/>
              <a:buFont typeface="Arial"/>
              <a:buNone/>
            </a:pPr>
            <a:r>
              <a:rPr b="1" lang="en" sz="3600"/>
              <a:t>Simulation (Arduino) - Circuit</a:t>
            </a:r>
            <a:endParaRPr b="1" sz="3600"/>
          </a:p>
        </p:txBody>
      </p:sp>
      <p:sp>
        <p:nvSpPr>
          <p:cNvPr id="201" name="Google Shape;201;p29"/>
          <p:cNvSpPr txBox="1"/>
          <p:nvPr>
            <p:ph idx="12" type="sldNum"/>
          </p:nvPr>
        </p:nvSpPr>
        <p:spPr>
          <a:xfrm>
            <a:off x="8558213" y="4876228"/>
            <a:ext cx="391477" cy="2313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02" name="Google Shape;202;p29"/>
          <p:cNvSpPr txBox="1"/>
          <p:nvPr>
            <p:ph idx="10" type="dt"/>
          </p:nvPr>
        </p:nvSpPr>
        <p:spPr>
          <a:xfrm>
            <a:off x="324364" y="4876228"/>
            <a:ext cx="3618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EEE 416 (2020) – Final Project Group B2.7</a:t>
            </a:r>
            <a:endParaRPr sz="1100"/>
          </a:p>
        </p:txBody>
      </p:sp>
      <p:sp>
        <p:nvSpPr>
          <p:cNvPr id="203" name="Google Shape;203;p29"/>
          <p:cNvSpPr txBox="1"/>
          <p:nvPr>
            <p:ph idx="11" type="ftr"/>
          </p:nvPr>
        </p:nvSpPr>
        <p:spPr>
          <a:xfrm>
            <a:off x="3943350" y="4861941"/>
            <a:ext cx="4614900" cy="2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t>IOT Weather Sensor</a:t>
            </a:r>
            <a:endParaRPr sz="1100"/>
          </a:p>
        </p:txBody>
      </p:sp>
      <p:pic>
        <p:nvPicPr>
          <p:cNvPr id="204" name="Google Shape;204;p29"/>
          <p:cNvPicPr preferRelativeResize="0"/>
          <p:nvPr/>
        </p:nvPicPr>
        <p:blipFill>
          <a:blip r:embed="rId3">
            <a:alphaModFix/>
          </a:blip>
          <a:stretch>
            <a:fillRect/>
          </a:stretch>
        </p:blipFill>
        <p:spPr>
          <a:xfrm>
            <a:off x="835050" y="632420"/>
            <a:ext cx="7333800" cy="4054430"/>
          </a:xfrm>
          <a:prstGeom prst="rect">
            <a:avLst/>
          </a:prstGeom>
          <a:noFill/>
          <a:ln cap="flat" cmpd="sng" w="19050">
            <a:solidFill>
              <a:schemeClr val="dk2"/>
            </a:solidFill>
            <a:prstDash val="solid"/>
            <a:round/>
            <a:headEnd len="sm" w="sm" type="none"/>
            <a:tailEnd len="sm" w="sm" type="none"/>
          </a:ln>
        </p:spPr>
      </p:pic>
      <p:sp>
        <p:nvSpPr>
          <p:cNvPr id="205" name="Google Shape;205;p29"/>
          <p:cNvSpPr/>
          <p:nvPr/>
        </p:nvSpPr>
        <p:spPr>
          <a:xfrm>
            <a:off x="110725" y="2432650"/>
            <a:ext cx="828300" cy="62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Rain </a:t>
            </a:r>
            <a:endParaRPr/>
          </a:p>
          <a:p>
            <a:pPr indent="0" lvl="0" marL="0" rtl="0" algn="l">
              <a:spcBef>
                <a:spcPts val="0"/>
              </a:spcBef>
              <a:spcAft>
                <a:spcPts val="0"/>
              </a:spcAft>
              <a:buNone/>
            </a:pPr>
            <a:r>
              <a:rPr lang="en"/>
              <a:t>Sensor</a:t>
            </a:r>
            <a:endParaRPr/>
          </a:p>
        </p:txBody>
      </p:sp>
      <p:sp>
        <p:nvSpPr>
          <p:cNvPr id="206" name="Google Shape;206;p29"/>
          <p:cNvSpPr/>
          <p:nvPr/>
        </p:nvSpPr>
        <p:spPr>
          <a:xfrm>
            <a:off x="8023625" y="1450575"/>
            <a:ext cx="828300" cy="45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DHT11</a:t>
            </a:r>
            <a:endParaRPr/>
          </a:p>
        </p:txBody>
      </p:sp>
      <p:sp>
        <p:nvSpPr>
          <p:cNvPr id="207" name="Google Shape;207;p29"/>
          <p:cNvSpPr/>
          <p:nvPr/>
        </p:nvSpPr>
        <p:spPr>
          <a:xfrm>
            <a:off x="7027600" y="3342975"/>
            <a:ext cx="572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LDR</a:t>
            </a:r>
            <a:endParaRPr/>
          </a:p>
        </p:txBody>
      </p:sp>
      <p:sp>
        <p:nvSpPr>
          <p:cNvPr id="208" name="Google Shape;208;p29"/>
          <p:cNvSpPr/>
          <p:nvPr/>
        </p:nvSpPr>
        <p:spPr>
          <a:xfrm>
            <a:off x="4667400" y="3982575"/>
            <a:ext cx="572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MPX4115</a:t>
            </a:r>
            <a:endParaRPr/>
          </a:p>
        </p:txBody>
      </p:sp>
      <p:sp>
        <p:nvSpPr>
          <p:cNvPr id="209" name="Google Shape;209;p29"/>
          <p:cNvSpPr/>
          <p:nvPr/>
        </p:nvSpPr>
        <p:spPr>
          <a:xfrm>
            <a:off x="5964750" y="2249550"/>
            <a:ext cx="572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COMPIN</a:t>
            </a:r>
            <a:endParaRPr/>
          </a:p>
        </p:txBody>
      </p:sp>
      <p:sp>
        <p:nvSpPr>
          <p:cNvPr id="210" name="Google Shape;210;p29"/>
          <p:cNvSpPr/>
          <p:nvPr/>
        </p:nvSpPr>
        <p:spPr>
          <a:xfrm>
            <a:off x="4735350" y="2249550"/>
            <a:ext cx="609300" cy="281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ARDUINO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