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70" r:id="rId3"/>
    <p:sldId id="271" r:id="rId4"/>
    <p:sldId id="272" r:id="rId5"/>
    <p:sldId id="273" r:id="rId6"/>
    <p:sldId id="268" r:id="rId7"/>
    <p:sldId id="269" r:id="rId8"/>
    <p:sldId id="267" r:id="rId9"/>
    <p:sldId id="265" r:id="rId10"/>
    <p:sldId id="263" r:id="rId11"/>
    <p:sldId id="264" r:id="rId12"/>
    <p:sldId id="258" r:id="rId13"/>
    <p:sldId id="259" r:id="rId14"/>
    <p:sldId id="261" r:id="rId15"/>
    <p:sldId id="260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94"/>
    <p:restoredTop sz="94694"/>
  </p:normalViewPr>
  <p:slideViewPr>
    <p:cSldViewPr snapToGrid="0">
      <p:cViewPr varScale="1">
        <p:scale>
          <a:sx n="78" d="100"/>
          <a:sy n="78" d="100"/>
        </p:scale>
        <p:origin x="184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Times New Roman" panose="02020603050405020304" pitchFamily="18" charset="0"/>
              </a:defRPr>
            </a:lvl1pPr>
          </a:lstStyle>
          <a:p>
            <a:fld id="{A790AC59-1FB2-9647-8C3B-0518001CA0B4}" type="datetimeFigureOut">
              <a:rPr lang="en-US" smtClean="0"/>
              <a:pPr/>
              <a:t>10/29/25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Times New Roman" panose="02020603050405020304" pitchFamily="18" charset="0"/>
              </a:defRPr>
            </a:lvl1pPr>
          </a:lstStyle>
          <a:p>
            <a:fld id="{852C2B71-F5CA-2243-A535-BD5F5BCD22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11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6B34-73D7-D820-DD01-AF8BB7B79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A42AB-D9C5-E6D5-A202-5E488EB26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C8B1A-42BF-FE41-8243-9B841A47D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F4AD-C54C-5340-8F80-C42F7AC37EA1}" type="datetime1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A4BDC-728A-C754-9EA9-516CAB599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86049-A326-1016-0E0B-AB43711E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9D6D-BBE8-2E4A-838C-1AECC9DF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2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E5F9-57C5-4C72-9711-87959BD5F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022DE-0D3A-0DA8-4053-13DABFD56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FFDA4-F3ED-E6A6-05BC-374CA17C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D1DF-7AF4-A64D-9A23-8BB5476534B0}" type="datetime1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8CFE9-25D6-AD27-0E48-F378141C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EDA54-4D12-2DA6-F88B-F5783531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9D6D-BBE8-2E4A-838C-1AECC9DF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5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E68D3-7F52-A49C-9F8F-471C502CA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0C6D7-ACBC-5B59-1ACD-A32BFFFD6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02DA9-7FA9-C66D-8228-9389527D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9345-6FED-764F-B7E5-58B8B6104E66}" type="datetime1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4818D-7153-28CF-08BE-316045C8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D346E-94BB-B26C-649A-117207C7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9D6D-BBE8-2E4A-838C-1AECC9DF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7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8A95-4ECB-D8B6-19E6-FAD04C6D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A5F5-C274-7FAF-E6A0-AF27CA185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514B8-7934-EF5E-9EF6-D52CAC401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803-8B8A-D146-BB5B-9FAFDC3AB0F2}" type="datetime1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DF936-E428-82B4-496D-C1462880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5CEF2-AB65-BECA-83CC-D5EE3D15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9D6D-BBE8-2E4A-838C-1AECC9DF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0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7ABC-4265-5EA0-05E5-57AF4E14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93430-D88D-DFAC-1DCD-A5B4A9577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65260-E0A6-2433-5019-932D3536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0C24-C7F6-A443-A9D1-2438A768F8E3}" type="datetime1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F773E-C0D5-4A58-0D33-B359D93D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EE447-A646-A06D-1FF2-1465B2B5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9D6D-BBE8-2E4A-838C-1AECC9DF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E4335-D06F-1ABA-3F92-E6DF6F36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3561-EFA2-3EE6-B8E6-BD072B8F2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AE842-8C8C-8ABC-9C88-DBBB40DE2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43319-4EB7-B8BD-53C2-D75E9E7B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5FFC-8697-294A-9EE6-5C12F5A8FE78}" type="datetime1">
              <a:rPr lang="en-US" smtClean="0"/>
              <a:t>10/29/25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5ECF7-3369-110C-96B8-1BD16E99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222D6-AC60-1033-2405-6B18FF5B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9D6D-BBE8-2E4A-838C-1AECC9DF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3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131D-920D-E5AF-D7DB-B716C4B6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E573D-0C8D-3D5D-AC98-19D743356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12966-37C8-B308-4474-CEFBDE815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102E3-61BC-4F40-715B-22432E3D5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8F8D2-FF58-A6A4-7263-FC8A150A2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23547-D011-23DF-A782-5477D0D7A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DB27-349E-3A46-ADAC-46C056AA7E9E}" type="datetime1">
              <a:rPr lang="en-US" smtClean="0"/>
              <a:t>10/29/25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29EDC-FCC4-9DFD-7AAB-F355DCDE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0DB69-5B44-8BA9-CF8F-A66D37A8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9D6D-BBE8-2E4A-838C-1AECC9DF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FF90-2558-2087-7D48-A18E5908A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AF63E-385B-8D7D-D45F-535F7CA2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F80C-80D9-8D45-BF72-6691DED12E23}" type="datetime1">
              <a:rPr lang="en-US" smtClean="0"/>
              <a:t>10/29/25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BE8C7-EC36-CE03-85E6-9A3A13263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3356C-5B67-FE84-ED79-02DBC441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9D6D-BBE8-2E4A-838C-1AECC9DF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9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E1784F-3FBD-256C-ADA8-E6FE8D1E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567D-60A2-A347-B858-3FCEDD02ED69}" type="datetime1">
              <a:rPr lang="en-US" smtClean="0"/>
              <a:t>10/29/25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6C27AF-A30C-370F-3BE6-B685CBDE7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D9E73-C22F-85BA-213C-6CBB609B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9D6D-BBE8-2E4A-838C-1AECC9DF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0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54E-427B-1DAA-9326-75DA56C8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51C21-5A1A-B3AE-8B45-EC0608FCB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6C9A6-5749-25D1-1A20-2A4C6F078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A20FD-68A8-3326-7A1F-57810FBA1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6DA9-5A69-2341-B1DC-C6F3B5ADC5C2}" type="datetime1">
              <a:rPr lang="en-US" smtClean="0"/>
              <a:t>10/29/25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A56ED-FAC9-471F-D33B-7DFA55A4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90F8E-AE01-6DAA-D351-ADCA3A85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9D6D-BBE8-2E4A-838C-1AECC9DF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9BD7-C8FA-2FEC-DB2F-935C8A00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52F7E-9CC5-9619-358B-68F562F35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294E2-9D35-854C-3F8F-3DEA23BE5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4F37C-7A46-4BF3-257E-516609E5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512B-5102-5D4B-B071-6CD36A0DDD56}" type="datetime1">
              <a:rPr lang="en-US" smtClean="0"/>
              <a:t>10/29/25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B12F1-993B-18C7-7E20-A41B71D9B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58809-9A4F-DCDD-50F7-0F828A42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9D6D-BBE8-2E4A-838C-1AECC9DF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1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D2BDC7-E0A7-C9C7-61EF-A89D293D7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F58CF-DE86-1E84-D04E-5383D35F6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0284C-E50F-5D2A-6EBC-B915ED1D1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5CAB288D-ACDE-7042-9092-CA3362F0D793}" type="datetime1">
              <a:rPr lang="en-US" smtClean="0"/>
              <a:pPr/>
              <a:t>10/29/25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0B1A9-8EC5-78A5-36EB-97C63BC8D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B0DFD-7958-EE6B-1C32-74F9A325A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82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A7B59D6D-BBE8-2E4A-838C-1AECC9DF24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03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fatBinRashid/ECE_231_DLD_RU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E82B5420-23BE-67EC-A1DE-0E5CEB50B0C1}"/>
              </a:ext>
            </a:extLst>
          </p:cNvPr>
          <p:cNvSpPr txBox="1">
            <a:spLocks/>
          </p:cNvSpPr>
          <p:nvPr/>
        </p:nvSpPr>
        <p:spPr>
          <a:xfrm>
            <a:off x="336743" y="1536582"/>
            <a:ext cx="10820400" cy="50931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1041400" algn="l"/>
              </a:tabLst>
            </a:pPr>
            <a:r>
              <a:rPr lang="en-US" sz="4000" spc="-10" dirty="0"/>
              <a:t>Week 8 Recitation</a:t>
            </a:r>
          </a:p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1041400" algn="l"/>
              </a:tabLst>
            </a:pPr>
            <a:endParaRPr lang="en-US" sz="4000" spc="-10" dirty="0"/>
          </a:p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1041400" algn="l"/>
              </a:tabLst>
            </a:pPr>
            <a:endParaRPr lang="en-US" sz="4000" spc="-10" dirty="0"/>
          </a:p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1041400" algn="l"/>
              </a:tabLst>
            </a:pPr>
            <a:r>
              <a:rPr lang="en-US" sz="3200" spc="-10" dirty="0"/>
              <a:t>Number System &amp; Data (Continued)</a:t>
            </a:r>
          </a:p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1041400" algn="l"/>
              </a:tabLst>
            </a:pPr>
            <a:endParaRPr lang="en-US" sz="3200" spc="-10" dirty="0"/>
          </a:p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1041400" algn="l"/>
              </a:tabLst>
            </a:pPr>
            <a:endParaRPr lang="en-US" sz="3200" spc="-10" dirty="0"/>
          </a:p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1041400" algn="l"/>
              </a:tabLst>
            </a:pPr>
            <a:r>
              <a:rPr lang="en-US" spc="-10" dirty="0">
                <a:solidFill>
                  <a:srgbClr val="006FC0"/>
                </a:solidFill>
                <a:latin typeface="Georgia"/>
                <a:cs typeface="Georgia"/>
              </a:rPr>
              <a:t>Rifat Bin Rashid </a:t>
            </a:r>
          </a:p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1041400" algn="l"/>
              </a:tabLst>
            </a:pPr>
            <a:r>
              <a:rPr lang="en-US" spc="-10" dirty="0">
                <a:solidFill>
                  <a:srgbClr val="006FC0"/>
                </a:solidFill>
                <a:latin typeface="Georgia"/>
                <a:cs typeface="Georgia"/>
              </a:rPr>
              <a:t>Teaching Assistant</a:t>
            </a:r>
          </a:p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1041400" algn="l"/>
              </a:tabLst>
            </a:pPr>
            <a:r>
              <a:rPr lang="en-US" dirty="0">
                <a:solidFill>
                  <a:srgbClr val="006FC0"/>
                </a:solidFill>
                <a:latin typeface="Georgia"/>
                <a:cs typeface="Georgia"/>
              </a:rPr>
              <a:t>Dept.</a:t>
            </a:r>
            <a:r>
              <a:rPr lang="en-US" spc="-3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lang="en-US" dirty="0">
                <a:solidFill>
                  <a:srgbClr val="006FC0"/>
                </a:solidFill>
                <a:latin typeface="Georgia"/>
                <a:cs typeface="Georgia"/>
              </a:rPr>
              <a:t>of</a:t>
            </a:r>
            <a:r>
              <a:rPr lang="en-US" spc="-40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lang="en-US" dirty="0">
                <a:solidFill>
                  <a:srgbClr val="006FC0"/>
                </a:solidFill>
                <a:latin typeface="Georgia"/>
                <a:cs typeface="Georgia"/>
              </a:rPr>
              <a:t>ECE,</a:t>
            </a:r>
            <a:r>
              <a:rPr lang="en-US" spc="-6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lang="en-US" spc="-20" dirty="0">
                <a:solidFill>
                  <a:srgbClr val="006FC0"/>
                </a:solidFill>
                <a:latin typeface="Georgia"/>
                <a:cs typeface="Georgia"/>
              </a:rPr>
              <a:t>Rutgers University</a:t>
            </a:r>
            <a:endParaRPr lang="en-US" dirty="0">
              <a:latin typeface="Georgia"/>
              <a:cs typeface="Georgia"/>
            </a:endParaRPr>
          </a:p>
          <a:p>
            <a:pPr marL="1597660" marR="1589405" indent="783590">
              <a:lnSpc>
                <a:spcPct val="124600"/>
              </a:lnSpc>
            </a:pPr>
            <a:endParaRPr lang="en-US" spc="-10" dirty="0">
              <a:solidFill>
                <a:srgbClr val="006FC0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273229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7A82-1109-0A62-FE65-7076EFFC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227965"/>
            <a:ext cx="10515600" cy="1325563"/>
          </a:xfrm>
        </p:spPr>
        <p:txBody>
          <a:bodyPr/>
          <a:lstStyle/>
          <a:p>
            <a:r>
              <a:rPr lang="en-US" dirty="0"/>
              <a:t>Overflow</a:t>
            </a:r>
          </a:p>
        </p:txBody>
      </p:sp>
      <p:pic>
        <p:nvPicPr>
          <p:cNvPr id="4" name="object 9">
            <a:extLst>
              <a:ext uri="{FF2B5EF4-FFF2-40B4-BE49-F238E27FC236}">
                <a16:creationId xmlns:a16="http://schemas.microsoft.com/office/drawing/2014/main" id="{98B14585-E67D-BA6B-2A97-BEF69B0CAC6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43573" y="1172527"/>
            <a:ext cx="8131107" cy="50453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979A5D-D8DB-320C-1005-2050936D6941}"/>
              </a:ext>
            </a:extLst>
          </p:cNvPr>
          <p:cNvSpPr txBox="1"/>
          <p:nvPr/>
        </p:nvSpPr>
        <p:spPr>
          <a:xfrm>
            <a:off x="5122843" y="238581"/>
            <a:ext cx="329930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= C_in</a:t>
            </a:r>
            <a:r>
              <a:rPr lang="en-US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^ C_in</a:t>
            </a:r>
            <a:r>
              <a:rPr lang="en-US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21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76636-D911-4879-97D2-3DF97694E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FF34-5E86-3E8D-F30E-3AB75AB6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61683"/>
            <a:ext cx="10515600" cy="1325563"/>
          </a:xfrm>
        </p:spPr>
        <p:txBody>
          <a:bodyPr/>
          <a:lstStyle/>
          <a:p>
            <a:r>
              <a:rPr lang="en-US" dirty="0"/>
              <a:t>Overflow</a:t>
            </a:r>
          </a:p>
        </p:txBody>
      </p:sp>
      <p:pic>
        <p:nvPicPr>
          <p:cNvPr id="4" name="object 9">
            <a:extLst>
              <a:ext uri="{FF2B5EF4-FFF2-40B4-BE49-F238E27FC236}">
                <a16:creationId xmlns:a16="http://schemas.microsoft.com/office/drawing/2014/main" id="{22B80452-3B82-03B2-D4D4-CDC0DBEEF38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43573" y="1172527"/>
            <a:ext cx="8131107" cy="50453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DFF40B-4FAB-1F59-BA6B-94F71E34EB3A}"/>
              </a:ext>
            </a:extLst>
          </p:cNvPr>
          <p:cNvSpPr txBox="1"/>
          <p:nvPr/>
        </p:nvSpPr>
        <p:spPr>
          <a:xfrm>
            <a:off x="3238959" y="2666082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C18491-6E62-9558-CBF6-279663DEF4F8}"/>
              </a:ext>
            </a:extLst>
          </p:cNvPr>
          <p:cNvSpPr txBox="1"/>
          <p:nvPr/>
        </p:nvSpPr>
        <p:spPr>
          <a:xfrm>
            <a:off x="8437085" y="5485418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551D7-48CC-1EE6-76D1-0F541D4EF27E}"/>
              </a:ext>
            </a:extLst>
          </p:cNvPr>
          <p:cNvSpPr txBox="1"/>
          <p:nvPr/>
        </p:nvSpPr>
        <p:spPr>
          <a:xfrm>
            <a:off x="3245087" y="5485418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trike="sngStrik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54B4F-51F6-1716-88FE-09F2CBF62B2D}"/>
              </a:ext>
            </a:extLst>
          </p:cNvPr>
          <p:cNvSpPr txBox="1"/>
          <p:nvPr/>
        </p:nvSpPr>
        <p:spPr>
          <a:xfrm>
            <a:off x="8282848" y="2666082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trike="sngStrik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</a:p>
        </p:txBody>
      </p:sp>
    </p:spTree>
    <p:extLst>
      <p:ext uri="{BB962C8B-B14F-4D97-AF65-F5344CB8AC3E}">
        <p14:creationId xmlns:p14="http://schemas.microsoft.com/office/powerpoint/2010/main" val="1675423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3EFDC6-9F5A-6077-BA16-232F1C7CD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675634"/>
              </p:ext>
            </p:extLst>
          </p:nvPr>
        </p:nvGraphicFramePr>
        <p:xfrm>
          <a:off x="2253343" y="4507777"/>
          <a:ext cx="6858000" cy="98552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42197698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800278944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1885100978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5993503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980452404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786083448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71389289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327860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0111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0110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0001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0011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788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52790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74F98BB-2E05-1E04-AFF4-9A2DD7082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541" y="1364703"/>
            <a:ext cx="1219200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latin typeface="Arial" panose="020B0604020202020204" pitchFamily="34" charset="0"/>
              </a:rPr>
              <a:t>1.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the following hex to binary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Convert the following binary to hex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B52164D9-7311-366B-2DE9-B59170D89A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935455"/>
              </p:ext>
            </p:extLst>
          </p:nvPr>
        </p:nvGraphicFramePr>
        <p:xfrm>
          <a:off x="2068286" y="2398191"/>
          <a:ext cx="6858000" cy="98552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4281680466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93882022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18296294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179866953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5030781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86032675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1608321268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264402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569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598571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C1F4BBB1-B723-87C2-2FF0-8C2EFE9E5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3914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Number System </a:t>
            </a:r>
          </a:p>
        </p:txBody>
      </p:sp>
    </p:spTree>
    <p:extLst>
      <p:ext uri="{BB962C8B-B14F-4D97-AF65-F5344CB8AC3E}">
        <p14:creationId xmlns:p14="http://schemas.microsoft.com/office/powerpoint/2010/main" val="3101791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07F990-5329-D795-B0DB-5C40CF16B386}"/>
              </a:ext>
            </a:extLst>
          </p:cNvPr>
          <p:cNvSpPr txBox="1"/>
          <p:nvPr/>
        </p:nvSpPr>
        <p:spPr>
          <a:xfrm>
            <a:off x="1055915" y="1074900"/>
            <a:ext cx="1003662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the following unsigned 8-bit binary to decimal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10101100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the following decimal to binary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197 =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16’H9DC6 &amp; 16’HA4DC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binary  __________________________  hex 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32’H9CDAC482 ^ 32’HD01CBF23 ^ 32’HD01CBF23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reg [7:0] hamlet = 8’h2B | ~8’h2B; // hamlet 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reg[15:0] exec = 16’h9B9B ^ 16’hC4C4; // exec 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Identify the ASCII message: 70 61 72 72 6f 74 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encrypted message is: 01 02 00 00 01  The key is c. Original message ___________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DF403DB-E899-9252-4AE0-A556DD82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3914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Number System </a:t>
            </a:r>
          </a:p>
        </p:txBody>
      </p:sp>
    </p:spTree>
    <p:extLst>
      <p:ext uri="{BB962C8B-B14F-4D97-AF65-F5344CB8AC3E}">
        <p14:creationId xmlns:p14="http://schemas.microsoft.com/office/powerpoint/2010/main" val="3002054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C4FFE-A625-8621-B837-3C4B1F42E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State the smallest and largest values that can be stored in each variable (½ pt each)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	reg signed [7:0] x; // min __________ max __________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	reg signed [15:0] y; // min __________ max __________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	reg [9:0] z; // min __________ max __________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418F01-358A-20E2-AC58-C81278F2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3914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Number System </a:t>
            </a:r>
          </a:p>
        </p:txBody>
      </p:sp>
    </p:spTree>
    <p:extLst>
      <p:ext uri="{BB962C8B-B14F-4D97-AF65-F5344CB8AC3E}">
        <p14:creationId xmlns:p14="http://schemas.microsoft.com/office/powerpoint/2010/main" val="2904731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F0543-80EC-7D12-DAED-A88F530D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2’s Complement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1065C-7F86-36F9-3020-5E17BBE8C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15" y="2141537"/>
            <a:ext cx="10515600" cy="4351338"/>
          </a:xfrm>
        </p:spPr>
        <p:txBody>
          <a:bodyPr/>
          <a:lstStyle/>
          <a:p>
            <a:pPr lvl="1" fontAlgn="base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Compute the 2s complement of this number, state what that value is in decimal, then the value of the original number</a:t>
            </a:r>
            <a:b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10111100</a:t>
            </a:r>
            <a:b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2s complement= _____________ decimal=___________ original=__________</a:t>
            </a:r>
            <a:b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First state the value of the number, then compute the 2s complement and state the decimal value of that number</a:t>
            </a:r>
            <a:b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01110011 = _________ 2s complement = ____________   decimal=_______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02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2BCAE86C-5EDA-6F20-7FD6-7717FED15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8653" y="1351474"/>
            <a:ext cx="4309217" cy="50246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5D2607-367D-5EC5-53C9-38F0E56F39DB}"/>
              </a:ext>
            </a:extLst>
          </p:cNvPr>
          <p:cNvSpPr txBox="1"/>
          <p:nvPr/>
        </p:nvSpPr>
        <p:spPr>
          <a:xfrm>
            <a:off x="2834032" y="481911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u="sng" dirty="0">
                <a:hlinkClick r:id="rId3"/>
              </a:rPr>
              <a:t>https://github.com/RifatBinRashid/ECE_231_DLD_RU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54885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EA87-39B7-DCA5-4D86-BF2251214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Adder </a:t>
            </a:r>
          </a:p>
        </p:txBody>
      </p:sp>
      <p:pic>
        <p:nvPicPr>
          <p:cNvPr id="23" name="object 4">
            <a:extLst>
              <a:ext uri="{FF2B5EF4-FFF2-40B4-BE49-F238E27FC236}">
                <a16:creationId xmlns:a16="http://schemas.microsoft.com/office/drawing/2014/main" id="{13650CBD-E76B-A2C4-076C-325F3762982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2448" y="1560059"/>
            <a:ext cx="8589229" cy="2464236"/>
          </a:xfrm>
          <a:prstGeom prst="rect">
            <a:avLst/>
          </a:prstGeom>
        </p:spPr>
      </p:pic>
      <p:pic>
        <p:nvPicPr>
          <p:cNvPr id="24" name="object 5">
            <a:extLst>
              <a:ext uri="{FF2B5EF4-FFF2-40B4-BE49-F238E27FC236}">
                <a16:creationId xmlns:a16="http://schemas.microsoft.com/office/drawing/2014/main" id="{D8EA01D5-F5DD-61AF-B417-49D1561B66B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21409" y="4565969"/>
            <a:ext cx="6930268" cy="182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70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D6DD-FA64-4766-9E4C-4A77EC37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Adder </a:t>
            </a:r>
          </a:p>
        </p:txBody>
      </p:sp>
      <p:grpSp>
        <p:nvGrpSpPr>
          <p:cNvPr id="17" name="object 3">
            <a:extLst>
              <a:ext uri="{FF2B5EF4-FFF2-40B4-BE49-F238E27FC236}">
                <a16:creationId xmlns:a16="http://schemas.microsoft.com/office/drawing/2014/main" id="{2004E3B8-09B7-576E-3D88-2926B9553A8C}"/>
              </a:ext>
            </a:extLst>
          </p:cNvPr>
          <p:cNvGrpSpPr/>
          <p:nvPr/>
        </p:nvGrpSpPr>
        <p:grpSpPr>
          <a:xfrm>
            <a:off x="631438" y="1390119"/>
            <a:ext cx="5464562" cy="5467881"/>
            <a:chOff x="0" y="1390116"/>
            <a:chExt cx="5464562" cy="5467881"/>
          </a:xfrm>
        </p:grpSpPr>
        <p:pic>
          <p:nvPicPr>
            <p:cNvPr id="18" name="object 4">
              <a:extLst>
                <a:ext uri="{FF2B5EF4-FFF2-40B4-BE49-F238E27FC236}">
                  <a16:creationId xmlns:a16="http://schemas.microsoft.com/office/drawing/2014/main" id="{7BE1B099-B490-9E82-5FC5-ABEE2D61040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5805" y="1390116"/>
              <a:ext cx="2881642" cy="3195599"/>
            </a:xfrm>
            <a:prstGeom prst="rect">
              <a:avLst/>
            </a:prstGeom>
          </p:spPr>
        </p:pic>
        <p:pic>
          <p:nvPicPr>
            <p:cNvPr id="19" name="object 5">
              <a:extLst>
                <a:ext uri="{FF2B5EF4-FFF2-40B4-BE49-F238E27FC236}">
                  <a16:creationId xmlns:a16="http://schemas.microsoft.com/office/drawing/2014/main" id="{0D174EE9-7B79-EBBE-B52D-30DADC11665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85715"/>
              <a:ext cx="5464562" cy="2272282"/>
            </a:xfrm>
            <a:prstGeom prst="rect">
              <a:avLst/>
            </a:prstGeom>
          </p:spPr>
        </p:pic>
        <p:sp>
          <p:nvSpPr>
            <p:cNvPr id="29" name="object 15">
              <a:extLst>
                <a:ext uri="{FF2B5EF4-FFF2-40B4-BE49-F238E27FC236}">
                  <a16:creationId xmlns:a16="http://schemas.microsoft.com/office/drawing/2014/main" id="{039D831C-3AE1-52E4-0F76-02E5A3C8D04D}"/>
                </a:ext>
              </a:extLst>
            </p:cNvPr>
            <p:cNvSpPr/>
            <p:nvPr/>
          </p:nvSpPr>
          <p:spPr>
            <a:xfrm>
              <a:off x="1368424" y="4260469"/>
              <a:ext cx="15240" cy="13970"/>
            </a:xfrm>
            <a:custGeom>
              <a:avLst/>
              <a:gdLst/>
              <a:ahLst/>
              <a:cxnLst/>
              <a:rect l="l" t="t" r="r" b="b"/>
              <a:pathLst>
                <a:path w="15240" h="13970">
                  <a:moveTo>
                    <a:pt x="11811" y="0"/>
                  </a:moveTo>
                  <a:lnTo>
                    <a:pt x="8000" y="0"/>
                  </a:lnTo>
                  <a:lnTo>
                    <a:pt x="3047" y="0"/>
                  </a:lnTo>
                  <a:lnTo>
                    <a:pt x="0" y="3047"/>
                  </a:lnTo>
                  <a:lnTo>
                    <a:pt x="0" y="10667"/>
                  </a:lnTo>
                  <a:lnTo>
                    <a:pt x="3047" y="13715"/>
                  </a:lnTo>
                  <a:lnTo>
                    <a:pt x="11811" y="13715"/>
                  </a:lnTo>
                  <a:lnTo>
                    <a:pt x="14859" y="10667"/>
                  </a:lnTo>
                  <a:lnTo>
                    <a:pt x="14859" y="3047"/>
                  </a:lnTo>
                  <a:lnTo>
                    <a:pt x="1181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16">
            <a:extLst>
              <a:ext uri="{FF2B5EF4-FFF2-40B4-BE49-F238E27FC236}">
                <a16:creationId xmlns:a16="http://schemas.microsoft.com/office/drawing/2014/main" id="{30EA8A9A-785F-85BB-DD3C-C580BC6F56A1}"/>
              </a:ext>
            </a:extLst>
          </p:cNvPr>
          <p:cNvGrpSpPr/>
          <p:nvPr/>
        </p:nvGrpSpPr>
        <p:grpSpPr>
          <a:xfrm>
            <a:off x="6353345" y="1840528"/>
            <a:ext cx="5444709" cy="3876525"/>
            <a:chOff x="6353345" y="1840528"/>
            <a:chExt cx="5444709" cy="3876525"/>
          </a:xfrm>
        </p:grpSpPr>
        <p:pic>
          <p:nvPicPr>
            <p:cNvPr id="31" name="object 17">
              <a:extLst>
                <a:ext uri="{FF2B5EF4-FFF2-40B4-BE49-F238E27FC236}">
                  <a16:creationId xmlns:a16="http://schemas.microsoft.com/office/drawing/2014/main" id="{B531C653-99C8-6682-02CF-F7FF8899558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3345" y="1840528"/>
              <a:ext cx="5444709" cy="3876525"/>
            </a:xfrm>
            <a:prstGeom prst="rect">
              <a:avLst/>
            </a:prstGeom>
          </p:spPr>
        </p:pic>
        <p:sp>
          <p:nvSpPr>
            <p:cNvPr id="33" name="object 19">
              <a:extLst>
                <a:ext uri="{FF2B5EF4-FFF2-40B4-BE49-F238E27FC236}">
                  <a16:creationId xmlns:a16="http://schemas.microsoft.com/office/drawing/2014/main" id="{5BBA4997-E71C-A5D9-76C4-AD90A2629AB4}"/>
                </a:ext>
              </a:extLst>
            </p:cNvPr>
            <p:cNvSpPr/>
            <p:nvPr/>
          </p:nvSpPr>
          <p:spPr>
            <a:xfrm>
              <a:off x="7439532" y="5188585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4445" y="0"/>
                  </a:moveTo>
                  <a:lnTo>
                    <a:pt x="1270" y="0"/>
                  </a:lnTo>
                  <a:lnTo>
                    <a:pt x="0" y="1269"/>
                  </a:lnTo>
                  <a:lnTo>
                    <a:pt x="0" y="4444"/>
                  </a:lnTo>
                  <a:lnTo>
                    <a:pt x="1270" y="5714"/>
                  </a:lnTo>
                  <a:lnTo>
                    <a:pt x="4445" y="5714"/>
                  </a:lnTo>
                  <a:lnTo>
                    <a:pt x="5715" y="4444"/>
                  </a:lnTo>
                  <a:lnTo>
                    <a:pt x="5715" y="2920"/>
                  </a:lnTo>
                  <a:lnTo>
                    <a:pt x="5715" y="1269"/>
                  </a:lnTo>
                  <a:lnTo>
                    <a:pt x="44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9020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object 4">
            <a:extLst>
              <a:ext uri="{FF2B5EF4-FFF2-40B4-BE49-F238E27FC236}">
                <a16:creationId xmlns:a16="http://schemas.microsoft.com/office/drawing/2014/main" id="{FCAC07EA-B2D0-0919-F64F-31CCB736D6D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6578" y="1690688"/>
            <a:ext cx="9887222" cy="1490005"/>
          </a:xfrm>
          <a:prstGeom prst="rect">
            <a:avLst/>
          </a:prstGeom>
        </p:spPr>
      </p:pic>
      <p:pic>
        <p:nvPicPr>
          <p:cNvPr id="29" name="object 16">
            <a:extLst>
              <a:ext uri="{FF2B5EF4-FFF2-40B4-BE49-F238E27FC236}">
                <a16:creationId xmlns:a16="http://schemas.microsoft.com/office/drawing/2014/main" id="{0669B2E5-1DDA-B655-35B7-F719FC958F7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92897" y="3677308"/>
            <a:ext cx="8509853" cy="3000756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EF3FF9A-DBD4-CB6A-B025-2578DBA7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Full Adder from Half Adder </a:t>
            </a:r>
          </a:p>
        </p:txBody>
      </p:sp>
    </p:spTree>
    <p:extLst>
      <p:ext uri="{BB962C8B-B14F-4D97-AF65-F5344CB8AC3E}">
        <p14:creationId xmlns:p14="http://schemas.microsoft.com/office/powerpoint/2010/main" val="392736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66498-4783-7AB0-A289-0E3B53F1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Ripple Carry Adder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810D7D95-1FEF-FD24-F175-870F56FFF3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37015" y="2269559"/>
            <a:ext cx="7445828" cy="311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7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3FBC4-5E91-65DA-66D3-5248278E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56" y="161396"/>
            <a:ext cx="10515600" cy="1325563"/>
          </a:xfrm>
        </p:spPr>
        <p:txBody>
          <a:bodyPr/>
          <a:lstStyle/>
          <a:p>
            <a:r>
              <a:rPr lang="en-US" dirty="0"/>
              <a:t>Unicode and UTF-8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B0783-516C-4B50-6706-CF4219FD2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267" y="1486959"/>
            <a:ext cx="11353800" cy="4688064"/>
          </a:xfrm>
        </p:spPr>
        <p:txBody>
          <a:bodyPr>
            <a:normAutofit/>
          </a:bodyPr>
          <a:lstStyle/>
          <a:p>
            <a:r>
              <a:rPr lang="en-US" sz="2300" b="1" dirty="0"/>
              <a:t>Unicode (the code points)</a:t>
            </a:r>
          </a:p>
          <a:p>
            <a:endParaRPr lang="en-US" sz="2300" b="1" dirty="0"/>
          </a:p>
          <a:p>
            <a:pPr lvl="1"/>
            <a:r>
              <a:rPr lang="en-US" sz="2300" dirty="0"/>
              <a:t>A universal numbering system for characters (letters, digits, symbols, emoji). Each character has a unique </a:t>
            </a:r>
            <a:r>
              <a:rPr lang="en-US" sz="2300" b="1" dirty="0"/>
              <a:t>code point</a:t>
            </a:r>
          </a:p>
          <a:p>
            <a:pPr lvl="1"/>
            <a:endParaRPr lang="en-US" sz="2300" b="1" dirty="0"/>
          </a:p>
          <a:p>
            <a:pPr lvl="1"/>
            <a:r>
              <a:rPr lang="en-US" sz="2300" dirty="0"/>
              <a:t>written like </a:t>
            </a:r>
            <a:r>
              <a:rPr lang="en-US" sz="2300" b="1" dirty="0"/>
              <a:t>U+0041</a:t>
            </a:r>
            <a:r>
              <a:rPr lang="en-US" sz="2300" dirty="0"/>
              <a:t>, </a:t>
            </a:r>
            <a:r>
              <a:rPr lang="en-US" sz="2300" b="1" dirty="0"/>
              <a:t>U+1F60A</a:t>
            </a:r>
            <a:r>
              <a:rPr lang="en-US" sz="2300" dirty="0"/>
              <a:t>, etc.</a:t>
            </a:r>
          </a:p>
          <a:p>
            <a:pPr lvl="1"/>
            <a:endParaRPr lang="en-US" sz="2300" dirty="0"/>
          </a:p>
          <a:p>
            <a:pPr lvl="1"/>
            <a:r>
              <a:rPr lang="en-US" sz="2300" b="1" dirty="0"/>
              <a:t>Range:</a:t>
            </a:r>
            <a:r>
              <a:rPr lang="en-US" sz="2300" dirty="0"/>
              <a:t> Lowest = </a:t>
            </a:r>
            <a:r>
              <a:rPr lang="en-US" sz="2300" b="1" dirty="0"/>
              <a:t>U+0000</a:t>
            </a:r>
            <a:r>
              <a:rPr lang="en-US" sz="2300" dirty="0"/>
              <a:t>. Highest = </a:t>
            </a:r>
            <a:r>
              <a:rPr lang="en-US" sz="2300" b="1" dirty="0"/>
              <a:t>U+10FFFF</a:t>
            </a:r>
            <a:r>
              <a:rPr lang="en-US" sz="2300" dirty="0"/>
              <a:t>.</a:t>
            </a:r>
          </a:p>
          <a:p>
            <a:pPr lvl="1"/>
            <a:endParaRPr lang="en-US" sz="2300" dirty="0"/>
          </a:p>
          <a:p>
            <a:pPr lvl="1"/>
            <a:r>
              <a:rPr lang="en-US" sz="2300" b="1" dirty="0"/>
              <a:t>Bits  needed:</a:t>
            </a:r>
            <a:r>
              <a:rPr lang="en-US" sz="2300" dirty="0"/>
              <a:t> Up to </a:t>
            </a:r>
            <a:r>
              <a:rPr lang="en-US" sz="2300" b="1" dirty="0"/>
              <a:t>21 bits</a:t>
            </a:r>
            <a:r>
              <a:rPr lang="en-US" sz="2300" dirty="0"/>
              <a:t> (0x10FFFF = 1,114,111₁₀ = 1 0000 1111 1111 1111 1111₂ ).</a:t>
            </a:r>
          </a:p>
          <a:p>
            <a:pPr lvl="1"/>
            <a:endParaRPr lang="en-US" sz="2300" dirty="0"/>
          </a:p>
          <a:p>
            <a:pPr lvl="1"/>
            <a:r>
              <a:rPr lang="en-US" sz="2300" b="1" dirty="0"/>
              <a:t>Planes:</a:t>
            </a:r>
            <a:r>
              <a:rPr lang="en-US" sz="2300" dirty="0"/>
              <a:t> 17 planes × 65,536 code points each</a:t>
            </a:r>
          </a:p>
          <a:p>
            <a:pPr marL="0" indent="0">
              <a:buNone/>
            </a:pPr>
            <a:endParaRPr lang="en-US" sz="23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1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EC7CC-A615-3CE5-4602-F63A0F2EE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6479-220A-40ED-4EA4-D6AB57520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56" y="161396"/>
            <a:ext cx="10515600" cy="1325563"/>
          </a:xfrm>
        </p:spPr>
        <p:txBody>
          <a:bodyPr/>
          <a:lstStyle/>
          <a:p>
            <a:r>
              <a:rPr lang="en-US" dirty="0"/>
              <a:t>Unicode and UTF-8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E54DB-A0CF-EDFF-94BD-FF8790222290}"/>
              </a:ext>
            </a:extLst>
          </p:cNvPr>
          <p:cNvSpPr txBox="1"/>
          <p:nvPr/>
        </p:nvSpPr>
        <p:spPr>
          <a:xfrm>
            <a:off x="564444" y="1264610"/>
            <a:ext cx="11150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UTF-8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Unicode Transformation Format –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 store Unicode as bytes)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variable-length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encoding of Unicode code points into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1–4 bytes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Backward-compatible with ASCII; English text stays compact (1 byte per ASCII char).</a:t>
            </a:r>
          </a:p>
          <a:p>
            <a:pPr marL="457200" lvl="1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patterns: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bits carried: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7, 11, 16,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bits respectively. (The extra prefix bits mark length, not character data.)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: Unicode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defines the character numbers (0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U+10FFFF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needs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≤21 bits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UTF-8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stores those numbers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1–4 bytes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using short forms for ASCII and longer forms for higher code points like emoji.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308F3B3D-4EAC-09C0-4323-ACEA2D5A96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698392"/>
              </p:ext>
            </p:extLst>
          </p:nvPr>
        </p:nvGraphicFramePr>
        <p:xfrm>
          <a:off x="1524241" y="2966120"/>
          <a:ext cx="9639057" cy="19522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213019">
                  <a:extLst>
                    <a:ext uri="{9D8B030D-6E8A-4147-A177-3AD203B41FA5}">
                      <a16:colId xmlns:a16="http://schemas.microsoft.com/office/drawing/2014/main" val="2907730751"/>
                    </a:ext>
                  </a:extLst>
                </a:gridCol>
                <a:gridCol w="3213019">
                  <a:extLst>
                    <a:ext uri="{9D8B030D-6E8A-4147-A177-3AD203B41FA5}">
                      <a16:colId xmlns:a16="http://schemas.microsoft.com/office/drawing/2014/main" val="793982985"/>
                    </a:ext>
                  </a:extLst>
                </a:gridCol>
                <a:gridCol w="3213019">
                  <a:extLst>
                    <a:ext uri="{9D8B030D-6E8A-4147-A177-3AD203B41FA5}">
                      <a16:colId xmlns:a16="http://schemas.microsoft.com/office/drawing/2014/main" val="3889629252"/>
                    </a:ext>
                  </a:extLst>
                </a:gridCol>
              </a:tblGrid>
              <a:tr h="33952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Range (hex)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Pattern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759343"/>
                  </a:ext>
                </a:extLst>
              </a:tr>
              <a:tr h="33952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U+0000–U+007F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0xxxxxxx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461699"/>
                  </a:ext>
                </a:extLst>
              </a:tr>
              <a:tr h="33952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U+0080–U+07FF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110yyyyy 10xxxxxx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09807"/>
                  </a:ext>
                </a:extLst>
              </a:tr>
              <a:tr h="33952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U+0800–U+FFFF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1110zzzz 10yyyyyy 10xxxxxx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200862"/>
                  </a:ext>
                </a:extLst>
              </a:tr>
              <a:tr h="5941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U+10000–U+10FFFF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11110uuu 10uuzzzz 10yyyyyy 10xxxxxx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6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32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5D74-F91E-C34A-1F8B-465835C4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12" y="292098"/>
            <a:ext cx="9316335" cy="519113"/>
          </a:xfrm>
        </p:spPr>
        <p:txBody>
          <a:bodyPr>
            <a:normAutofit/>
          </a:bodyPr>
          <a:lstStyle/>
          <a:p>
            <a:r>
              <a:rPr lang="en-US" sz="2800" dirty="0">
                <a:cs typeface="Times New Roman" panose="02020603050405020304" pitchFamily="18" charset="0"/>
              </a:rPr>
              <a:t>Character </a:t>
            </a:r>
            <a:r>
              <a:rPr lang="en-US" sz="2800" dirty="0"/>
              <a:t>→</a:t>
            </a:r>
            <a:r>
              <a:rPr lang="en-US" sz="2800" dirty="0">
                <a:cs typeface="Times New Roman" panose="02020603050405020304" pitchFamily="18" charset="0"/>
              </a:rPr>
              <a:t> UTF-8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382F0-0A9E-F970-5DA5-F693744C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12" y="1024891"/>
            <a:ext cx="11082865" cy="4190576"/>
          </a:xfrm>
        </p:spPr>
        <p:txBody>
          <a:bodyPr>
            <a:noAutofit/>
          </a:bodyPr>
          <a:lstStyle/>
          <a:p>
            <a:r>
              <a:rPr lang="en-US" altLang="ja-JP" sz="1700" b="1" dirty="0">
                <a:cs typeface="Times New Roman" panose="02020603050405020304" pitchFamily="18" charset="0"/>
              </a:rPr>
              <a:t>Step 1 : Character to </a:t>
            </a:r>
            <a:r>
              <a:rPr lang="en-US" sz="1700" b="1" dirty="0">
                <a:cs typeface="Times New Roman" panose="02020603050405020304" pitchFamily="18" charset="0"/>
              </a:rPr>
              <a:t>Unicode code point in HEX &amp; then binary</a:t>
            </a:r>
          </a:p>
          <a:p>
            <a:pPr marL="0" indent="0">
              <a:buNone/>
            </a:pPr>
            <a:r>
              <a:rPr lang="en-US" altLang="ja-JP" sz="1700" dirty="0">
                <a:cs typeface="Times New Roman" panose="02020603050405020304" pitchFamily="18" charset="0"/>
              </a:rPr>
              <a:t>    	</a:t>
            </a:r>
            <a:r>
              <a:rPr lang="ja-JP" altLang="en-US" sz="1700">
                <a:cs typeface="Times New Roman" panose="02020603050405020304" pitchFamily="18" charset="0"/>
              </a:rPr>
              <a:t>大</a:t>
            </a:r>
            <a:r>
              <a:rPr lang="en-US" altLang="ja-JP" sz="1700" dirty="0">
                <a:cs typeface="Times New Roman" panose="02020603050405020304" pitchFamily="18" charset="0"/>
              </a:rPr>
              <a:t> = U+5927 </a:t>
            </a:r>
            <a:r>
              <a:rPr lang="en-US" sz="1700" dirty="0">
                <a:cs typeface="Times New Roman" panose="02020603050405020304" pitchFamily="18" charset="0"/>
              </a:rPr>
              <a:t>= hexadecimal 5927 = 0101 1001 0010 0111</a:t>
            </a:r>
          </a:p>
          <a:p>
            <a:pPr marL="0" indent="0">
              <a:buNone/>
            </a:pPr>
            <a:endParaRPr lang="en-US" sz="1700" dirty="0">
              <a:cs typeface="Times New Roman" panose="02020603050405020304" pitchFamily="18" charset="0"/>
            </a:endParaRPr>
          </a:p>
          <a:p>
            <a:r>
              <a:rPr lang="en-US" sz="1700" b="1" dirty="0">
                <a:cs typeface="Times New Roman" panose="02020603050405020304" pitchFamily="18" charset="0"/>
              </a:rPr>
              <a:t>Step 2. Choose the correct UTF-8 pattern</a:t>
            </a:r>
          </a:p>
          <a:p>
            <a:pPr marL="914400" lvl="2" indent="0">
              <a:buNone/>
            </a:pPr>
            <a:r>
              <a:rPr lang="en-US" sz="1700" dirty="0">
                <a:cs typeface="Times New Roman" panose="02020603050405020304" pitchFamily="18" charset="0"/>
              </a:rPr>
              <a:t>U+5927 = 0x5927 lies between U+0800 and U+FFFF </a:t>
            </a:r>
            <a:br>
              <a:rPr lang="en-US" sz="1700" dirty="0">
                <a:cs typeface="Times New Roman" panose="02020603050405020304" pitchFamily="18" charset="0"/>
              </a:rPr>
            </a:br>
            <a:r>
              <a:rPr lang="en-US" sz="1700" dirty="0">
                <a:cs typeface="Times New Roman" panose="02020603050405020304" pitchFamily="18" charset="0"/>
              </a:rPr>
              <a:t>3-byte pattern: 1110zzzz 10yyyyyy 10xxxxxx</a:t>
            </a:r>
          </a:p>
          <a:p>
            <a:pPr marL="914400" lvl="2" indent="0">
              <a:buNone/>
            </a:pPr>
            <a:endParaRPr lang="en-US" sz="1700" dirty="0"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700" b="1" dirty="0">
                <a:cs typeface="Times New Roman" panose="02020603050405020304" pitchFamily="18" charset="0"/>
              </a:rPr>
              <a:t>Step 3. Fill in the bits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700" dirty="0">
                <a:cs typeface="Times New Roman" panose="02020603050405020304" pitchFamily="18" charset="0"/>
              </a:rPr>
              <a:t>Our 16 bits of data: 0101 1001 0010 0111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700" dirty="0">
                <a:cs typeface="Times New Roman" panose="02020603050405020304" pitchFamily="18" charset="0"/>
              </a:rPr>
              <a:t>Break them (from left to right) into z y x groups: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700" dirty="0">
                <a:cs typeface="Times New Roman" panose="02020603050405020304" pitchFamily="18" charset="0"/>
              </a:rPr>
              <a:t>zzzz </a:t>
            </a:r>
            <a:r>
              <a:rPr lang="en-US" altLang="en-US" sz="1700" dirty="0" err="1">
                <a:cs typeface="Times New Roman" panose="02020603050405020304" pitchFamily="18" charset="0"/>
              </a:rPr>
              <a:t>yyyyyy</a:t>
            </a:r>
            <a:r>
              <a:rPr lang="en-US" altLang="en-US" sz="1700" dirty="0"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cs typeface="Times New Roman" panose="02020603050405020304" pitchFamily="18" charset="0"/>
              </a:rPr>
              <a:t>xxxxxx</a:t>
            </a:r>
            <a:r>
              <a:rPr lang="en-US" altLang="en-US" sz="1700" dirty="0">
                <a:cs typeface="Times New Roman" panose="02020603050405020304" pitchFamily="18" charset="0"/>
              </a:rPr>
              <a:t> == 0101 | 100100 | 100111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700" dirty="0">
                <a:cs typeface="Times New Roman" panose="02020603050405020304" pitchFamily="18" charset="0"/>
              </a:rPr>
              <a:t>Insert them into the 3-byte template: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347C37-AC84-E573-4E63-4FC33504F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579668"/>
              </p:ext>
            </p:extLst>
          </p:nvPr>
        </p:nvGraphicFramePr>
        <p:xfrm>
          <a:off x="1869722" y="5224782"/>
          <a:ext cx="8452556" cy="1341120"/>
        </p:xfrm>
        <a:graphic>
          <a:graphicData uri="http://schemas.openxmlformats.org/drawingml/2006/table">
            <a:tbl>
              <a:tblPr/>
              <a:tblGrid>
                <a:gridCol w="2113139">
                  <a:extLst>
                    <a:ext uri="{9D8B030D-6E8A-4147-A177-3AD203B41FA5}">
                      <a16:colId xmlns:a16="http://schemas.microsoft.com/office/drawing/2014/main" val="872433936"/>
                    </a:ext>
                  </a:extLst>
                </a:gridCol>
                <a:gridCol w="2113139">
                  <a:extLst>
                    <a:ext uri="{9D8B030D-6E8A-4147-A177-3AD203B41FA5}">
                      <a16:colId xmlns:a16="http://schemas.microsoft.com/office/drawing/2014/main" val="573075021"/>
                    </a:ext>
                  </a:extLst>
                </a:gridCol>
                <a:gridCol w="2113139">
                  <a:extLst>
                    <a:ext uri="{9D8B030D-6E8A-4147-A177-3AD203B41FA5}">
                      <a16:colId xmlns:a16="http://schemas.microsoft.com/office/drawing/2014/main" val="1120291212"/>
                    </a:ext>
                  </a:extLst>
                </a:gridCol>
                <a:gridCol w="2113139">
                  <a:extLst>
                    <a:ext uri="{9D8B030D-6E8A-4147-A177-3AD203B41FA5}">
                      <a16:colId xmlns:a16="http://schemas.microsoft.com/office/drawing/2014/main" val="2142528855"/>
                    </a:ext>
                  </a:extLst>
                </a:gridCol>
              </a:tblGrid>
              <a:tr h="33267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Pattern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Fill in bits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848250"/>
                  </a:ext>
                </a:extLst>
              </a:tr>
              <a:tr h="33267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1110zzzz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1110 0101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 dirty="0"/>
                        <a:t>E5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572371"/>
                  </a:ext>
                </a:extLst>
              </a:tr>
              <a:tr h="33267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10yyyyyy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10 100100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/>
                        <a:t>A4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469090"/>
                  </a:ext>
                </a:extLst>
              </a:tr>
              <a:tr h="33267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10xxxxxx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10 100111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 dirty="0"/>
                        <a:t>A7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3158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39BCB0E-343A-FEFB-C8C0-FD0D77964744}"/>
              </a:ext>
            </a:extLst>
          </p:cNvPr>
          <p:cNvSpPr txBox="1"/>
          <p:nvPr/>
        </p:nvSpPr>
        <p:spPr>
          <a:xfrm>
            <a:off x="7608893" y="3228945"/>
            <a:ext cx="40527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>
                <a:solidFill>
                  <a:srgbClr val="FF0000"/>
                </a:solidFill>
                <a:cs typeface="Times New Roman" panose="02020603050405020304" pitchFamily="18" charset="0"/>
              </a:rPr>
              <a:t>大</a:t>
            </a:r>
            <a:r>
              <a:rPr lang="en-US" altLang="ja-JP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→  U+5927 → UTF-8 = E5 A4 A7</a:t>
            </a:r>
          </a:p>
        </p:txBody>
      </p:sp>
    </p:spTree>
    <p:extLst>
      <p:ext uri="{BB962C8B-B14F-4D97-AF65-F5344CB8AC3E}">
        <p14:creationId xmlns:p14="http://schemas.microsoft.com/office/powerpoint/2010/main" val="272518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D0165-C29B-A92A-FF5A-84216452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1F7617-C600-C37D-A270-BEC60928D2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1557"/>
                <a:ext cx="10685443" cy="463026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XOR has a special </a:t>
                </a:r>
                <a:r>
                  <a:rPr lang="en-US" sz="2000" b="1" dirty="0">
                    <a:cs typeface="Times New Roman" panose="02020603050405020304" pitchFamily="18" charset="0"/>
                  </a:rPr>
                  <a:t>reversible</a:t>
                </a:r>
                <a:r>
                  <a:rPr lang="en-US" sz="2000" dirty="0">
                    <a:cs typeface="Times New Roman" panose="02020603050405020304" pitchFamily="18" charset="0"/>
                  </a:rPr>
                  <a:t> property:</a:t>
                </a:r>
              </a:p>
              <a:p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cs typeface="Times New Roman" panose="02020603050405020304" pitchFamily="18" charset="0"/>
                        </a:rPr>
                        <m:t>Cipher</m:t>
                      </m:r>
                      <m:r>
                        <a:rPr lang="en-US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cs typeface="Times New Roman" panose="02020603050405020304" pitchFamily="18" charset="0"/>
                        </a:rPr>
                        <m:t>Message</m:t>
                      </m:r>
                      <m:r>
                        <a:rPr lang="en-US" i="0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m:rPr>
                          <m:nor/>
                        </m:rPr>
                        <a:rPr lang="en-US">
                          <a:cs typeface="Times New Roman" panose="02020603050405020304" pitchFamily="18" charset="0"/>
                        </a:rPr>
                        <m:t>Key</m:t>
                      </m:r>
                    </m:oMath>
                  </m:oMathPara>
                </a14:m>
                <a:endParaRPr lang="en-US" dirty="0"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cs typeface="Times New Roman" panose="02020603050405020304" pitchFamily="18" charset="0"/>
                        </a:rPr>
                        <m:t>Message</m:t>
                      </m:r>
                      <m:r>
                        <a:rPr lang="en-US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cs typeface="Times New Roman" panose="02020603050405020304" pitchFamily="18" charset="0"/>
                        </a:rPr>
                        <m:t>Cipher</m:t>
                      </m:r>
                      <m:r>
                        <a:rPr lang="en-US" i="0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m:rPr>
                          <m:nor/>
                        </m:rPr>
                        <a:rPr lang="en-US">
                          <a:cs typeface="Times New Roman" panose="02020603050405020304" pitchFamily="18" charset="0"/>
                        </a:rPr>
                        <m:t>Key</m:t>
                      </m:r>
                    </m:oMath>
                  </m:oMathPara>
                </a14:m>
                <a:endParaRPr lang="en-US" dirty="0"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:endParaRPr lang="en-US" dirty="0">
                  <a:cs typeface="Times New Roman" panose="02020603050405020304" pitchFamily="18" charset="0"/>
                </a:endParaRPr>
              </a:p>
              <a:p>
                <a:pPr marL="3657600" lvl="8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 ⊕ b) ⊕ b = a </a:t>
                </a:r>
              </a:p>
              <a:p>
                <a:pPr marL="3657600" lvl="8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57600" lvl="8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en-US" sz="2000" dirty="0">
                    <a:cs typeface="Times New Roman" panose="02020603050405020304" pitchFamily="18" charset="0"/>
                  </a:rPr>
                  <a:t>  Masking is a </a:t>
                </a:r>
                <a:r>
                  <a:rPr lang="en-US" sz="2000" b="1" dirty="0">
                    <a:cs typeface="Times New Roman" panose="02020603050405020304" pitchFamily="18" charset="0"/>
                  </a:rPr>
                  <a:t>bitwise manipulation technique</a:t>
                </a:r>
                <a:r>
                  <a:rPr lang="en-US" sz="2000" dirty="0">
                    <a:cs typeface="Times New Roman" panose="02020603050405020304" pitchFamily="18" charset="0"/>
                  </a:rPr>
                  <a:t>, Encryption is a </a:t>
                </a:r>
                <a:r>
                  <a:rPr lang="en-US" sz="2000" b="1" dirty="0">
                    <a:cs typeface="Times New Roman" panose="02020603050405020304" pitchFamily="18" charset="0"/>
                  </a:rPr>
                  <a:t>security process</a:t>
                </a:r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sz="2000" dirty="0">
                  <a:cs typeface="Times New Roman" panose="02020603050405020304" pitchFamily="18" charset="0"/>
                </a:endParaRP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cs typeface="Times New Roman" panose="02020603050405020304" pitchFamily="18" charset="0"/>
                  </a:rPr>
                  <a:t>AND/OR masking </a:t>
                </a:r>
                <a:r>
                  <a:rPr lang="en-US" altLang="en-US" sz="2000" dirty="0">
                    <a:cs typeface="Times New Roman" panose="02020603050405020304" pitchFamily="18" charset="0"/>
                  </a:rPr>
                  <a:t>→ irreversible (information lost) </a:t>
                </a:r>
                <a:r>
                  <a:rPr lang="en-US" sz="2000" dirty="0">
                    <a:cs typeface="Times New Roman" panose="02020603050405020304" pitchFamily="18" charset="0"/>
                  </a:rPr>
                  <a:t> – for clear/set 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cs typeface="Times New Roman" panose="02020603050405020304" pitchFamily="18" charset="0"/>
                  </a:rPr>
                  <a:t>XOR Masking </a:t>
                </a:r>
                <a:r>
                  <a:rPr lang="en-US" altLang="en-US" sz="2000" dirty="0">
                    <a:cs typeface="Times New Roman" panose="02020603050405020304" pitchFamily="18" charset="0"/>
                  </a:rPr>
                  <a:t>→ reversible (information preserved) </a:t>
                </a:r>
                <a:r>
                  <a:rPr lang="en-US" sz="2000" dirty="0">
                    <a:cs typeface="Times New Roman" panose="02020603050405020304" pitchFamily="18" charset="0"/>
                  </a:rPr>
                  <a:t>– for encryption 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cs typeface="Times New Roman" panose="02020603050405020304" pitchFamily="18" charset="0"/>
                </a:endParaRP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000" dirty="0">
                    <a:cs typeface="Times New Roman" panose="02020603050405020304" pitchFamily="18" charset="0"/>
                  </a:rPr>
                  <a:t>XOR: flipping bits is </a:t>
                </a:r>
                <a:r>
                  <a:rPr lang="en-US" altLang="en-US" sz="2000" b="1" dirty="0">
                    <a:cs typeface="Times New Roman" panose="02020603050405020304" pitchFamily="18" charset="0"/>
                  </a:rPr>
                  <a:t>reversible</a:t>
                </a:r>
                <a:r>
                  <a:rPr lang="en-US" altLang="en-US" sz="2000" dirty="0">
                    <a:cs typeface="Times New Roman" panose="02020603050405020304" pitchFamily="18" charset="0"/>
                  </a:rPr>
                  <a:t>, so encryption and decryption can use the same key and operator.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cs typeface="Times New Roman" panose="02020603050405020304" pitchFamily="18" charset="0"/>
                </a:endParaRP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1F7617-C600-C37D-A270-BEC60928D2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1557"/>
                <a:ext cx="10685443" cy="4630260"/>
              </a:xfrm>
              <a:blipFill>
                <a:blip r:embed="rId2"/>
                <a:stretch>
                  <a:fillRect l="-594" t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9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819</Words>
  <Application>Microsoft Macintosh PowerPoint</Application>
  <PresentationFormat>Widescreen</PresentationFormat>
  <Paragraphs>187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Cambria Math</vt:lpstr>
      <vt:lpstr>Courier New</vt:lpstr>
      <vt:lpstr>Georgia</vt:lpstr>
      <vt:lpstr>Times New Roman</vt:lpstr>
      <vt:lpstr>Office Theme</vt:lpstr>
      <vt:lpstr>PowerPoint Presentation</vt:lpstr>
      <vt:lpstr>Half Adder </vt:lpstr>
      <vt:lpstr>Full Adder </vt:lpstr>
      <vt:lpstr>Full Adder from Half Adder </vt:lpstr>
      <vt:lpstr>Ripple Carry Adder</vt:lpstr>
      <vt:lpstr>Unicode and UTF-8 </vt:lpstr>
      <vt:lpstr>Unicode and UTF-8 </vt:lpstr>
      <vt:lpstr>Character → UTF-8 </vt:lpstr>
      <vt:lpstr>Masking </vt:lpstr>
      <vt:lpstr>Overflow</vt:lpstr>
      <vt:lpstr>Overflow</vt:lpstr>
      <vt:lpstr>Number System </vt:lpstr>
      <vt:lpstr>Number System </vt:lpstr>
      <vt:lpstr>Number System </vt:lpstr>
      <vt:lpstr>2’s Complement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Rifat Bin Rashid</dc:creator>
  <cp:lastModifiedBy>Rifat Bin Rashid</cp:lastModifiedBy>
  <cp:revision>18</cp:revision>
  <dcterms:created xsi:type="dcterms:W3CDTF">2025-10-22T16:00:35Z</dcterms:created>
  <dcterms:modified xsi:type="dcterms:W3CDTF">2025-10-29T16:08:11Z</dcterms:modified>
</cp:coreProperties>
</file>